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5"/>
    <p:sldMasterId id="2147483660" r:id="rId6"/>
    <p:sldMasterId id="2147483662" r:id="rId7"/>
    <p:sldMasterId id="2147483667" r:id="rId8"/>
    <p:sldMasterId id="2147483669" r:id="rId9"/>
    <p:sldMasterId id="2147483675" r:id="rId10"/>
  </p:sldMasterIdLst>
  <p:notesMasterIdLst>
    <p:notesMasterId r:id="rId36"/>
  </p:notesMasterIdLst>
  <p:handoutMasterIdLst>
    <p:handoutMasterId r:id="rId37"/>
  </p:handoutMasterIdLst>
  <p:sldIdLst>
    <p:sldId id="256" r:id="rId11"/>
    <p:sldId id="260" r:id="rId12"/>
    <p:sldId id="285" r:id="rId13"/>
    <p:sldId id="291" r:id="rId14"/>
    <p:sldId id="288" r:id="rId15"/>
    <p:sldId id="297" r:id="rId16"/>
    <p:sldId id="295" r:id="rId17"/>
    <p:sldId id="284" r:id="rId18"/>
    <p:sldId id="279" r:id="rId19"/>
    <p:sldId id="293" r:id="rId20"/>
    <p:sldId id="294" r:id="rId21"/>
    <p:sldId id="292" r:id="rId22"/>
    <p:sldId id="289" r:id="rId23"/>
    <p:sldId id="290" r:id="rId24"/>
    <p:sldId id="276" r:id="rId25"/>
    <p:sldId id="277" r:id="rId26"/>
    <p:sldId id="278" r:id="rId27"/>
    <p:sldId id="280" r:id="rId28"/>
    <p:sldId id="281" r:id="rId29"/>
    <p:sldId id="282" r:id="rId30"/>
    <p:sldId id="283" r:id="rId31"/>
    <p:sldId id="286" r:id="rId32"/>
    <p:sldId id="287" r:id="rId33"/>
    <p:sldId id="296" r:id="rId34"/>
    <p:sldId id="257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2F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89817" autoAdjust="0"/>
  </p:normalViewPr>
  <p:slideViewPr>
    <p:cSldViewPr>
      <p:cViewPr varScale="1">
        <p:scale>
          <a:sx n="117" d="100"/>
          <a:sy n="117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89465-CE0D-4B39-B8B5-5B40FD41020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67820-9C07-4A23-A314-1D46E104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59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06B7A-D931-4D98-BBAC-7D170C3BA55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E8580-4ED0-43D7-A417-589F97953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0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913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08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529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3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846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36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067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714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02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295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9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656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520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1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92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1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375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330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61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面向对象守则要求，数据以及操作数据的那些函数应该捆绑在一起，而上面这个函数显然没有数据。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184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73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 White - plain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4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75096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1 Nokia White IN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58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1 Nokia Divider 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6347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07974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bg1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bg1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bg1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sz="800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sz="600" dirty="0"/>
              <a:t>Eighth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011" y="4650457"/>
            <a:ext cx="1611025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 White - one col tier text with head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07974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66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07974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07974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0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2592000" cy="3507974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75856" y="1080000"/>
            <a:ext cx="2592000" cy="3507974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4400" y="1080000"/>
            <a:ext cx="2592000" cy="3507974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1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5 White - four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1893600" cy="3507974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56000" y="1080000"/>
            <a:ext cx="1893600" cy="3507974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94400" y="1080000"/>
            <a:ext cx="1893600" cy="3507974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2800" y="1080000"/>
            <a:ext cx="1893600" cy="3507974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 White - IN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4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sz="800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sz="600" dirty="0"/>
              <a:t>Eighth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3" y="36127"/>
            <a:ext cx="2525759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5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 Blue - 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6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bg1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bg1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bg1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sz="800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sz="600" dirty="0"/>
              <a:t>Eighth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7" y="36042"/>
            <a:ext cx="2525759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1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 Blue - one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07974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8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011" y="4650457"/>
            <a:ext cx="1611025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3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 Nokia Blue EX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72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slide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>
                <a:solidFill>
                  <a:schemeClr val="tx2"/>
                </a:solidFill>
                <a:latin typeface="+mn-lt"/>
                <a:ea typeface="Nokia Pure Text Light" panose="020B0403020202020204" pitchFamily="34" charset="0"/>
                <a:cs typeface="Arial" charset="0"/>
              </a:rPr>
              <a:t>© 2016 Nokia</a:t>
            </a: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ea typeface="Nokia Pure Text Light" panose="020B0403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>
              <a:solidFill>
                <a:schemeClr val="tx2"/>
              </a:solidFill>
              <a:latin typeface="+mn-lt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77" y="4652838"/>
            <a:ext cx="1611025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6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73" r:id="rId4"/>
    <p:sldLayoutId id="2147483674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>
                <a:solidFill>
                  <a:schemeClr val="tx2"/>
                </a:solidFill>
                <a:latin typeface="+mn-lt"/>
                <a:ea typeface="Nokia Pure Text Light" panose="020B0403020202020204" pitchFamily="34" charset="0"/>
                <a:cs typeface="Arial" charset="0"/>
              </a:rPr>
              <a:t>© 2016 Nokia</a:t>
            </a: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ea typeface="Nokia Pure Text Light" panose="020B0403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>
              <a:solidFill>
                <a:schemeClr val="tx2"/>
              </a:solidFill>
              <a:latin typeface="+mn-lt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1962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  <a:cs typeface="Arial" charset="0"/>
              </a:rPr>
              <a:t>© 2016 Nokia</a:t>
            </a: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>
              <a:solidFill>
                <a:schemeClr val="bg1"/>
              </a:solidFill>
              <a:latin typeface="+mn-lt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34552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03" y="2019150"/>
            <a:ext cx="4191395" cy="11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03" y="2019150"/>
            <a:ext cx="4191395" cy="11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  <a:cs typeface="Arial" charset="0"/>
              </a:rPr>
              <a:t>© 2016 Nokia</a:t>
            </a: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>
              <a:solidFill>
                <a:schemeClr val="bg1"/>
              </a:solidFill>
              <a:latin typeface="+mn-lt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09800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osition_over_inheritanc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/>
          <p:cNvSpPr>
            <a:spLocks noGrp="1"/>
          </p:cNvSpPr>
          <p:nvPr>
            <p:ph type="body" sz="quarter" idx="11"/>
          </p:nvPr>
        </p:nvSpPr>
        <p:spPr>
          <a:xfrm>
            <a:off x="755576" y="1110143"/>
            <a:ext cx="7970824" cy="2016224"/>
          </a:xfrm>
        </p:spPr>
        <p:txBody>
          <a:bodyPr/>
          <a:lstStyle/>
          <a:p>
            <a:r>
              <a:rPr lang="zh-CN" altLang="zh-CN" sz="4800"/>
              <a:t>带您认识</a:t>
            </a:r>
            <a:endParaRPr lang="en-US" altLang="zh-CN" sz="4800"/>
          </a:p>
          <a:p>
            <a:r>
              <a:rPr lang="zh-CN" altLang="zh-CN" sz="8000"/>
              <a:t>真正的面向对象</a:t>
            </a:r>
            <a:endParaRPr lang="en-US" sz="7200" b="1">
              <a:latin typeface="Nokia Pure Text Light" panose="020B0403020202020204"/>
            </a:endParaRPr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2"/>
          </p:nvPr>
        </p:nvSpPr>
        <p:spPr>
          <a:xfrm>
            <a:off x="417600" y="3795886"/>
            <a:ext cx="8308800" cy="840914"/>
          </a:xfrm>
          <a:prstGeom prst="rect">
            <a:avLst/>
          </a:prstGeom>
        </p:spPr>
        <p:txBody>
          <a:bodyPr/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Guo</a:t>
            </a:r>
            <a:r>
              <a:rPr lang="en-US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Chen A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2021/6/3</a:t>
            </a:r>
          </a:p>
          <a:p>
            <a:pPr marL="0" indent="0">
              <a:buNone/>
            </a:pPr>
            <a:endParaRPr lang="en-US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0" indent="0">
              <a:buNone/>
            </a:pPr>
            <a:endParaRPr lang="en-US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5" y="4441751"/>
            <a:ext cx="3448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1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Polymorphism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58148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8" name="Picture 4" descr="https://timgsa.baidu.com/timg?image&amp;quality=80&amp;size=b9999_10000&amp;sec=1521741509316&amp;di=162f061856049767b8f2328b221814e0&amp;imgtype=jpg&amp;src=http%3A%2F%2Fimg0.imgtn.bdimg.com%2Fit%2Fu%3D3666501015%2C206186448%26fm%3D214%26gp%3D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1085"/>
            <a:ext cx="82867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8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Composition vs Inheritance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58148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576" y="843558"/>
            <a:ext cx="7632848" cy="356172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Composition	Has –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Inheritance	Is – a</a:t>
            </a:r>
            <a:endParaRPr lang="en-US" altLang="zh-CN" sz="1400">
              <a:solidFill>
                <a:schemeClr val="tx2"/>
              </a:solidFill>
              <a:latin typeface="Nokia Pure Headline Light" panose="020B0304020202020204" pitchFamily="34" charset="0"/>
            </a:endParaRPr>
          </a:p>
          <a:p>
            <a:r>
              <a:rPr lang="en-US" altLang="zh-CN">
                <a:hlinkClick r:id="rId3" tooltip="Composition over inheritance"/>
              </a:rPr>
              <a:t>Composition over Inheritance</a:t>
            </a:r>
            <a:endParaRPr lang="en-US" altLang="zh-CN" sz="1400">
              <a:solidFill>
                <a:schemeClr val="tx2"/>
              </a:solidFill>
              <a:latin typeface="Nokia Pure Headline Light" panose="020B0304020202020204" pitchFamily="34" charset="0"/>
            </a:endParaRPr>
          </a:p>
          <a:p>
            <a:endParaRPr lang="en-US" altLang="zh-CN" sz="1400">
              <a:solidFill>
                <a:schemeClr val="tx2"/>
              </a:solidFill>
              <a:latin typeface="Nokia Pure Headline Light" panose="020B0304020202020204" pitchFamily="34" charset="0"/>
            </a:endParaRPr>
          </a:p>
          <a:p>
            <a:endParaRPr lang="en-US" altLang="zh-CN" sz="1400">
              <a:solidFill>
                <a:schemeClr val="tx2"/>
              </a:solidFill>
              <a:latin typeface="Nokia Pure Headline Light" panose="020B0304020202020204" pitchFamily="34" charset="0"/>
            </a:endParaRPr>
          </a:p>
          <a:p>
            <a:endParaRPr lang="en-US" altLang="zh-CN" sz="1400">
              <a:solidFill>
                <a:schemeClr val="tx2"/>
              </a:solidFill>
              <a:latin typeface="Nokia Pure Headline Light" panose="020B0304020202020204" pitchFamily="34" charset="0"/>
            </a:endParaRPr>
          </a:p>
          <a:p>
            <a:endParaRPr lang="en-US" altLang="zh-CN" sz="1400">
              <a:solidFill>
                <a:schemeClr val="tx2"/>
              </a:solidFill>
              <a:latin typeface="Nokia Pure Headline Light" panose="020B0304020202020204" pitchFamily="34" charset="0"/>
            </a:endParaRPr>
          </a:p>
          <a:p>
            <a:endParaRPr lang="en-US" altLang="zh-CN" sz="1400">
              <a:solidFill>
                <a:schemeClr val="tx2"/>
              </a:solidFill>
              <a:latin typeface="Nokia Pure Headline Light" panose="020B0304020202020204" pitchFamily="34" charset="0"/>
            </a:endParaRPr>
          </a:p>
          <a:p>
            <a:endParaRPr lang="en-US" altLang="zh-CN" sz="1400">
              <a:solidFill>
                <a:schemeClr val="tx2"/>
              </a:solidFill>
              <a:latin typeface="Nokia Pure Headline Light" panose="020B0304020202020204" pitchFamily="34" charset="0"/>
            </a:endParaRPr>
          </a:p>
          <a:p>
            <a:endParaRPr lang="en-US" altLang="zh-CN" sz="1400">
              <a:solidFill>
                <a:schemeClr val="tx2"/>
              </a:solidFill>
              <a:latin typeface="Nokia Pure Headline Light" panose="020B0304020202020204" pitchFamily="34" charset="0"/>
            </a:endParaRPr>
          </a:p>
          <a:p>
            <a:endParaRPr lang="en-US" altLang="zh-CN" sz="1400">
              <a:solidFill>
                <a:schemeClr val="tx2"/>
              </a:solidFill>
              <a:latin typeface="Nokia Pure Headline Light" panose="020B0304020202020204" pitchFamily="34" charset="0"/>
            </a:endParaRPr>
          </a:p>
          <a:p>
            <a:endParaRPr lang="en-US" altLang="zh-CN" sz="1400">
              <a:solidFill>
                <a:schemeClr val="tx2"/>
              </a:solidFill>
              <a:latin typeface="Nokia Pure Headline Light" panose="020B0304020202020204" pitchFamily="34" charset="0"/>
            </a:endParaRPr>
          </a:p>
          <a:p>
            <a:endParaRPr lang="en-US" altLang="zh-CN" sz="1400">
              <a:solidFill>
                <a:schemeClr val="tx2"/>
              </a:solidFill>
              <a:latin typeface="Nokia Pure Headline Light" panose="020B0304020202020204" pitchFamily="34" charset="0"/>
            </a:endParaRPr>
          </a:p>
          <a:p>
            <a:endParaRPr lang="en-US" altLang="zh-CN" sz="1400">
              <a:solidFill>
                <a:schemeClr val="tx2"/>
              </a:solidFill>
              <a:latin typeface="Nokia Pure Headline Light" panose="020B0304020202020204" pitchFamily="34" charset="0"/>
            </a:endParaRPr>
          </a:p>
          <a:p>
            <a:endParaRPr lang="zh-CN" altLang="en-US" sz="1400">
              <a:solidFill>
                <a:schemeClr val="tx2"/>
              </a:solidFill>
              <a:latin typeface="Nokia Pure Headline Light" panose="020B03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83968" y="1433558"/>
            <a:ext cx="1152128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Cell</a:t>
            </a:r>
            <a:endParaRPr lang="zh-CN" altLang="en-US" sz="28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347864" y="2435491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Legacy</a:t>
            </a:r>
            <a:endParaRPr lang="zh-CN" altLang="en-US" sz="28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79303" y="2435491"/>
            <a:ext cx="1652937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Multefire</a:t>
            </a:r>
            <a:endParaRPr lang="zh-CN" altLang="en-US" sz="28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475656" y="3584666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Legacy</a:t>
            </a:r>
            <a:endParaRPr lang="zh-CN" altLang="en-US" sz="28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419872" y="3572753"/>
            <a:ext cx="1224136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CatM</a:t>
            </a:r>
            <a:endParaRPr lang="zh-CN" altLang="en-US" sz="28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4139952" y="2081630"/>
            <a:ext cx="720080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20" idx="0"/>
          </p:cNvCxnSpPr>
          <p:nvPr/>
        </p:nvCxnSpPr>
        <p:spPr>
          <a:xfrm>
            <a:off x="4860032" y="2081630"/>
            <a:ext cx="1045740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004048" y="3596579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Legacy</a:t>
            </a:r>
            <a:endParaRPr lang="zh-CN" altLang="en-US" sz="28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948264" y="3584666"/>
            <a:ext cx="1224136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CatM</a:t>
            </a:r>
            <a:endParaRPr lang="zh-CN" altLang="en-US" sz="28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29" name="Straight Arrow Connector 28"/>
          <p:cNvCxnSpPr>
            <a:stCxn id="18" idx="2"/>
            <a:endCxn id="22" idx="0"/>
          </p:cNvCxnSpPr>
          <p:nvPr/>
        </p:nvCxnSpPr>
        <p:spPr>
          <a:xfrm flipH="1">
            <a:off x="2159732" y="3083563"/>
            <a:ext cx="1872208" cy="50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2"/>
            <a:endCxn id="25" idx="0"/>
          </p:cNvCxnSpPr>
          <p:nvPr/>
        </p:nvCxnSpPr>
        <p:spPr>
          <a:xfrm>
            <a:off x="4031940" y="3083563"/>
            <a:ext cx="0" cy="489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2"/>
            <a:endCxn id="26" idx="0"/>
          </p:cNvCxnSpPr>
          <p:nvPr/>
        </p:nvCxnSpPr>
        <p:spPr>
          <a:xfrm flipH="1">
            <a:off x="5688124" y="3083563"/>
            <a:ext cx="217648" cy="51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2"/>
            <a:endCxn id="27" idx="0"/>
          </p:cNvCxnSpPr>
          <p:nvPr/>
        </p:nvCxnSpPr>
        <p:spPr>
          <a:xfrm>
            <a:off x="5905772" y="3083563"/>
            <a:ext cx="1654560" cy="50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29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20" grpId="0" animBg="1"/>
      <p:bldP spid="22" grpId="0" animBg="1"/>
      <p:bldP spid="25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Why use OO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61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7948" y="267494"/>
            <a:ext cx="8308800" cy="309600"/>
          </a:xfrm>
        </p:spPr>
        <p:txBody>
          <a:bodyPr/>
          <a:lstStyle/>
          <a:p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Why OO </a:t>
            </a:r>
            <a:endParaRPr lang="en-US" altLang="zh-CN" b="1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58148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7948" y="843558"/>
            <a:ext cx="7632848" cy="28538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Maintainability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Reusability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Readability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Extensibility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Testability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1600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kern="0">
              <a:solidFill>
                <a:srgbClr val="000000"/>
              </a:solidFill>
              <a:effectLst/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07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OO In Code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07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Polymorphism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58148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35816"/>
            <a:ext cx="3419475" cy="13335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818408" y="2211709"/>
            <a:ext cx="684981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20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47614"/>
            <a:ext cx="42767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60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Strategy and Proxy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58148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1659607"/>
            <a:ext cx="8715375" cy="3000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7544" y="843558"/>
            <a:ext cx="8236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dk1"/>
                </a:solidFill>
              </a:rPr>
              <a:t>Define a family of algorithms, encapsulate each one, and make them interchangeable.</a:t>
            </a:r>
            <a:endParaRPr lang="zh-CN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37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/>
              <a:t>Observer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58148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915566"/>
            <a:ext cx="7920880" cy="9764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>
            <a:spAutoFit/>
          </a:bodyPr>
          <a:lstStyle/>
          <a:p>
            <a:r>
              <a:rPr lang="en-US" altLang="zh-CN"/>
              <a:t>Define a one-to-many dependency between objects where a state change in one object results in all its dependents being notified and updated automatically.</a:t>
            </a:r>
            <a:endParaRPr lang="en-US" altLang="zh-CN" sz="1400">
              <a:solidFill>
                <a:schemeClr val="tx2"/>
              </a:solidFill>
              <a:latin typeface="Nokia Pure Headline Light" panose="020B03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49900"/>
            <a:ext cx="62103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21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Factory</a:t>
            </a:r>
            <a:endParaRPr lang="en-US" altLang="zh-CN"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58148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915566"/>
            <a:ext cx="8280920" cy="386950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>
            <a:spAutoFit/>
          </a:bodyPr>
          <a:lstStyle/>
          <a:p>
            <a:r>
              <a:rPr lang="en-US" altLang="zh-CN"/>
              <a:t>Decouple classes with different scope.</a:t>
            </a:r>
          </a:p>
          <a:p>
            <a:r>
              <a:rPr lang="en-US" altLang="zh-CN"/>
              <a:t>Normally factory need not UT except having logic.</a:t>
            </a:r>
          </a:p>
          <a:p>
            <a:endParaRPr lang="en-US" altLang="zh-CN" sz="1400" b="1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zh-CN" sz="1200" b="1" ker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200" ker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err="1">
                <a:solidFill>
                  <a:srgbClr val="0050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IBoardPortFactory</a:t>
            </a:r>
            <a:endParaRPr lang="zh-CN" altLang="zh-CN" sz="1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ker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200" ker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:</a:t>
            </a:r>
            <a:endParaRPr lang="zh-CN" altLang="zh-CN" sz="1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200" b="1" ker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virtual</a:t>
            </a:r>
            <a:r>
              <a:rPr lang="en-US" altLang="zh-CN" sz="1200" ker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std::</a:t>
            </a:r>
            <a:r>
              <a:rPr lang="en-US" altLang="zh-CN" sz="1200" kern="0">
                <a:solidFill>
                  <a:srgbClr val="0050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shared_ptr</a:t>
            </a:r>
            <a:r>
              <a:rPr lang="en-US" altLang="zh-CN" sz="1200" ker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US" altLang="zh-CN" sz="1200" kern="0" err="1">
                <a:solidFill>
                  <a:srgbClr val="0050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IBoardPort</a:t>
            </a:r>
            <a:r>
              <a:rPr lang="en-US" altLang="zh-CN" sz="1200" ker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&gt; </a:t>
            </a:r>
            <a:r>
              <a:rPr lang="en-US" altLang="zh-CN" sz="1200" b="1" kern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createPcapPort</a:t>
            </a:r>
            <a:r>
              <a:rPr lang="en-US" altLang="zh-CN" sz="1200" ker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 = 0;</a:t>
            </a:r>
            <a:endParaRPr lang="zh-CN" altLang="zh-CN" sz="1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200" b="1" ker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virtual</a:t>
            </a:r>
            <a:r>
              <a:rPr lang="en-US" altLang="zh-CN" sz="1200" ker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std::</a:t>
            </a:r>
            <a:r>
              <a:rPr lang="en-US" altLang="zh-CN" sz="1200" kern="0">
                <a:solidFill>
                  <a:srgbClr val="0050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shared_ptr</a:t>
            </a:r>
            <a:r>
              <a:rPr lang="en-US" altLang="zh-CN" sz="1200" ker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US" altLang="zh-CN" sz="1200" kern="0" err="1">
                <a:solidFill>
                  <a:srgbClr val="0050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IBoardPort</a:t>
            </a:r>
            <a:r>
              <a:rPr lang="en-US" altLang="zh-CN" sz="1200" ker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&gt; </a:t>
            </a:r>
            <a:r>
              <a:rPr lang="en-US" altLang="zh-CN" sz="1200" b="1" kern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createSocketPort</a:t>
            </a:r>
            <a:r>
              <a:rPr lang="en-US" altLang="zh-CN" sz="1200" ker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 = 0;</a:t>
            </a:r>
            <a:endParaRPr lang="zh-CN" altLang="zh-CN" sz="1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ker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virtual</a:t>
            </a:r>
            <a:r>
              <a:rPr lang="en-US" altLang="zh-CN" sz="1200" ker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b="1" ker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~</a:t>
            </a:r>
            <a:r>
              <a:rPr lang="en-US" altLang="zh-CN" sz="1200" b="1" kern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IBoardPortFactory</a:t>
            </a:r>
            <a:r>
              <a:rPr lang="en-US" altLang="zh-CN" sz="1200" ker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 = </a:t>
            </a:r>
            <a:r>
              <a:rPr lang="en-US" altLang="zh-CN" sz="1200" b="1" ker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default</a:t>
            </a:r>
            <a:r>
              <a:rPr lang="en-US" altLang="zh-CN" sz="1200" ker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};</a:t>
            </a:r>
            <a:r>
              <a:rPr lang="en-US" altLang="zh-CN"/>
              <a:t> </a:t>
            </a:r>
          </a:p>
          <a:p>
            <a:pPr algn="just"/>
            <a:endParaRPr lang="en-US" altLang="zh-CN"/>
          </a:p>
          <a:p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>
                <a:solidFill>
                  <a:srgbClr val="005032"/>
                </a:solidFill>
                <a:latin typeface="Consolas" panose="020B0609020204030204" pitchFamily="49" charset="0"/>
              </a:rPr>
              <a:t>PonUserPlane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>
                <a:solidFill>
                  <a:srgbClr val="005032"/>
                </a:solidFill>
                <a:latin typeface="Consolas" panose="020B0609020204030204" pitchFamily="49" charset="0"/>
              </a:rPr>
              <a:t>IUserPlane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PonUserPlane(</a:t>
            </a:r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altLang="zh-CN" sz="1200" b="1">
                <a:solidFill>
                  <a:srgbClr val="005032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b="1">
                <a:solidFill>
                  <a:srgbClr val="005032"/>
                </a:solidFill>
                <a:latin typeface="Consolas" panose="020B0609020204030204" pitchFamily="49" charset="0"/>
              </a:rPr>
              <a:t>IBoardPortFactory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&gt; &amp;boardPortFactory);</a:t>
            </a:r>
          </a:p>
          <a:p>
            <a:pPr algn="just"/>
            <a:r>
              <a:rPr lang="en-US" altLang="zh-CN" sz="1200" ker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};</a:t>
            </a:r>
            <a:r>
              <a:rPr lang="en-US" altLang="zh-CN" sz="1200"/>
              <a:t> </a:t>
            </a:r>
          </a:p>
          <a:p>
            <a:pPr algn="just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937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err="1"/>
              <a:t>NullObject</a:t>
            </a:r>
            <a:endParaRPr lang="en-US" altLang="zh-CN"/>
          </a:p>
          <a:p>
            <a:endParaRPr lang="en-US" altLang="zh-CN"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58148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771550"/>
            <a:ext cx="8280920" cy="340783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>
            <a:spAutoFit/>
          </a:bodyPr>
          <a:lstStyle/>
          <a:p>
            <a:r>
              <a:rPr lang="en-US" altLang="zh-CN"/>
              <a:t>Avoid null references by providing a default object.</a:t>
            </a:r>
            <a:endParaRPr lang="en-US" altLang="zh-CN" sz="1400" b="1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altLang="zh-CN" sz="1400" b="1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zh-CN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NullArpBasedQosProfiler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IArpBasedQosProfiler</a:t>
            </a:r>
            <a:endParaRPr lang="en-US" altLang="zh-CN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profileDb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SUecUeDb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&amp;) </a:t>
            </a:r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override</a:t>
            </a:r>
          </a:p>
          <a:p>
            <a:r>
              <a:rPr lang="zh-CN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CellNotSetException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b="1" err="1">
                <a:solidFill>
                  <a:srgbClr val="2A00FF"/>
                </a:solidFill>
                <a:latin typeface="Consolas" panose="020B0609020204030204" pitchFamily="49" charset="0"/>
              </a:rPr>
              <a:t>NullArpBasedQosProfiler</a:t>
            </a:r>
            <a:r>
              <a:rPr lang="en-US" altLang="zh-CN" sz="1200" b="1">
                <a:solidFill>
                  <a:srgbClr val="2A00F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b="1" err="1">
                <a:solidFill>
                  <a:srgbClr val="2A00FF"/>
                </a:solidFill>
                <a:latin typeface="Consolas" panose="020B0609020204030204" pitchFamily="49" charset="0"/>
              </a:rPr>
              <a:t>profileDb</a:t>
            </a:r>
            <a:r>
              <a:rPr lang="en-US" altLang="zh-CN" sz="1200" b="1">
                <a:solidFill>
                  <a:srgbClr val="2A00FF"/>
                </a:solidFill>
                <a:latin typeface="Consolas" panose="020B0609020204030204" pitchFamily="49" charset="0"/>
              </a:rPr>
              <a:t> called"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b="1" err="1">
                <a:solidFill>
                  <a:srgbClr val="005032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b="1" err="1">
                <a:solidFill>
                  <a:srgbClr val="005032"/>
                </a:solidFill>
                <a:latin typeface="Consolas" panose="020B0609020204030204" pitchFamily="49" charset="0"/>
              </a:rPr>
              <a:t>IArpBasedQosProfiler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g_nullArpBasedQosProfiler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b="1" err="1">
                <a:solidFill>
                  <a:srgbClr val="005032"/>
                </a:solidFill>
                <a:latin typeface="Consolas" panose="020B0609020204030204" pitchFamily="49" charset="0"/>
              </a:rPr>
              <a:t>NullArpBasedQosProfiler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zh-CN" altLang="en-US" sz="1200">
              <a:latin typeface="Consolas" panose="020B0609020204030204" pitchFamily="49" charset="0"/>
            </a:endParaRPr>
          </a:p>
          <a:p>
            <a:r>
              <a:rPr lang="en-US" altLang="zh-CN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ArpBasedQosProfilerGuardProxy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ArpBasedQosProfilerGuardProxy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: </a:t>
            </a:r>
            <a:r>
              <a:rPr lang="en-US" altLang="zh-CN" sz="1200" err="1">
                <a:solidFill>
                  <a:srgbClr val="0000C0"/>
                </a:solidFill>
                <a:latin typeface="Consolas" panose="020B0609020204030204" pitchFamily="49" charset="0"/>
              </a:rPr>
              <a:t>m_arpBasedQosProfiler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err="1">
                <a:solidFill>
                  <a:srgbClr val="000000"/>
                </a:solidFill>
                <a:latin typeface="Consolas" panose="020B0609020204030204" pitchFamily="49" charset="0"/>
              </a:rPr>
              <a:t>g_nullArpBasedQosProfiler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74324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课程介绍</a:t>
            </a:r>
            <a:endParaRPr lang="en-US" altLang="zh-CN" b="1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58148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7948" y="838392"/>
            <a:ext cx="7632848" cy="32847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课程目标</a:t>
            </a:r>
            <a:endParaRPr lang="en-US" altLang="zh-CN" sz="2400" b="1" kern="0">
              <a:solidFill>
                <a:srgbClr val="000000"/>
              </a:solidFill>
              <a:effectLst/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深入理解面向对象开发，澄清面向对象概念，纠正一些认识上的误区，通过产品代码中的的真实例子来认识面向对象的设计模式。</a:t>
            </a:r>
            <a:endParaRPr lang="en-US" altLang="zh-CN" sz="2400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kern="0">
              <a:solidFill>
                <a:srgbClr val="000000"/>
              </a:solidFill>
              <a:effectLst/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培训对象</a:t>
            </a:r>
            <a:endParaRPr lang="en-US" altLang="zh-CN" sz="2400" b="1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C++</a:t>
            </a:r>
            <a:r>
              <a:rPr lang="zh-CN" altLang="en-US" sz="24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开发人员，具有一定的</a:t>
            </a:r>
            <a:r>
              <a:rPr lang="en-US" altLang="zh-CN" sz="24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C++</a:t>
            </a:r>
            <a:r>
              <a:rPr lang="zh-CN" altLang="en-US" sz="24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基础</a:t>
            </a:r>
            <a:endParaRPr lang="en-US" altLang="zh-CN" sz="2000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400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400" kern="0">
              <a:solidFill>
                <a:srgbClr val="000000"/>
              </a:solidFill>
              <a:effectLst/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90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Adapter</a:t>
            </a:r>
          </a:p>
          <a:p>
            <a:r>
              <a:rPr lang="en-US" altLang="zh-CN"/>
              <a:t> </a:t>
            </a:r>
          </a:p>
          <a:p>
            <a:endParaRPr lang="en-US" altLang="zh-CN"/>
          </a:p>
          <a:p>
            <a:endParaRPr lang="en-US" altLang="zh-CN"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58148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771550"/>
            <a:ext cx="8280920" cy="23613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>
            <a:spAutoFit/>
          </a:bodyPr>
          <a:lstStyle/>
          <a:p>
            <a:r>
              <a:rPr lang="en-US" altLang="zh-CN"/>
              <a:t>Convert the interface of a class into another interface clients expect.</a:t>
            </a:r>
          </a:p>
          <a:p>
            <a:endParaRPr lang="en-US" altLang="zh-CN"/>
          </a:p>
          <a:p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>
                <a:solidFill>
                  <a:srgbClr val="005032"/>
                </a:solidFill>
                <a:latin typeface="Consolas" panose="020B0609020204030204" pitchFamily="49" charset="0"/>
              </a:rPr>
              <a:t>LteMobilityMeasurementsVoiceQualityAdapter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   : </a:t>
            </a:r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MeasurementConfiguration::</a:t>
            </a:r>
            <a:r>
              <a:rPr lang="en-US" altLang="zh-CN" sz="1200" b="1">
                <a:solidFill>
                  <a:srgbClr val="00503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IMobilityMeasurements</a:t>
            </a:r>
            <a:r>
              <a:rPr lang="en-US" altLang="zh-CN" sz="12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MeasurementConfiguration::</a:t>
            </a:r>
            <a:r>
              <a:rPr lang="en-US" altLang="zh-CN" sz="1200" b="1">
                <a:solidFill>
                  <a:srgbClr val="005032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IConfigurator</a:t>
            </a:r>
            <a:endParaRPr lang="en-US" altLang="zh-CN" sz="1200" b="1">
              <a:solidFill>
                <a:srgbClr val="005032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activate(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shouldActivate() </a:t>
            </a:r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configure() </a:t>
            </a:r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override;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3221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Builder</a:t>
            </a:r>
          </a:p>
          <a:p>
            <a:r>
              <a:rPr lang="en-US" altLang="zh-CN"/>
              <a:t> </a:t>
            </a:r>
          </a:p>
          <a:p>
            <a:endParaRPr lang="en-US" altLang="zh-CN"/>
          </a:p>
          <a:p>
            <a:endParaRPr lang="en-US" altLang="zh-CN"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58148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709760"/>
            <a:ext cx="8280920" cy="365405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>
            <a:spAutoFit/>
          </a:bodyPr>
          <a:lstStyle/>
          <a:p>
            <a:r>
              <a:rPr lang="en-US" altLang="zh-CN"/>
              <a:t>Separate the construction of a complex object from its representation, allowing the same construction process to create various representations.</a:t>
            </a:r>
          </a:p>
          <a:p>
            <a:endParaRPr lang="en-US" altLang="zh-CN"/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GeranInfoBuilder&amp; addBandInd(EOaMModimpGeranBandInd l_bandInd)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m_info.geranCarFrqBd.geranCarFrqBd.geranBandInd = l_bandInd;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/>
          </a:p>
          <a:p>
            <a:endParaRPr lang="en-US" altLang="zh-CN"/>
          </a:p>
          <a:p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SModimpGeranCarFrqL modimpGeranOne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    = GeranInfoBuilder&lt;SModimpGeranCarFrqL&gt;()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        .addBandInd(geranModimpBandIndOne)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        .addWeight(weightOne)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        .addDedicatedPrio(dedicatedPrioOne)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        .addHasGeranCarFrqBd()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        .build();</a:t>
            </a:r>
          </a:p>
          <a:p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12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Summary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58148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7948" y="838392"/>
            <a:ext cx="7632848" cy="25152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Table of contents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What is OO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Why use OO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OO in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kern="0">
              <a:solidFill>
                <a:srgbClr val="000000"/>
              </a:solidFill>
              <a:effectLst/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Objectives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Fully Understanding Object Oriented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400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400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400" kern="0">
              <a:solidFill>
                <a:srgbClr val="000000"/>
              </a:solidFill>
              <a:effectLst/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92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95536" y="458148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7948" y="1165040"/>
            <a:ext cx="7632848" cy="16227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altLang="zh-CN" sz="9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Q&amp;A</a:t>
            </a:r>
            <a:endParaRPr lang="en-US" altLang="zh-CN" sz="16600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18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Exercise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58148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7948" y="838392"/>
            <a:ext cx="7632848" cy="25152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Design a RAC algorithm to cover these scenario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DrbERabSetup​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DrbERabModify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1400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We have 2 kind of cells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3gpp cell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14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Remain Ul Prb &gt;= Needed Ul Prb and Remain Dl Prb &gt; Needed Dl Prb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Multefire cell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14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Remain Ul Prb + Dl Prb &gt;= Needed Ul Prb + Dl Prb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400" kern="0">
              <a:solidFill>
                <a:srgbClr val="000000"/>
              </a:solidFill>
              <a:effectLst/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52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29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7948" y="267494"/>
            <a:ext cx="8308800" cy="309600"/>
          </a:xfrm>
        </p:spPr>
        <p:txBody>
          <a:bodyPr/>
          <a:lstStyle/>
          <a:p>
            <a:r>
              <a:rPr lang="zh-CN" altLang="en-US" b="1"/>
              <a:t>课程大纲</a:t>
            </a:r>
            <a:endParaRPr lang="en-US" altLang="zh-CN" b="1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58148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7948" y="838392"/>
            <a:ext cx="7632848" cy="31000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What is OO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15 Minutes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1600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Why use OO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5 Minutes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1600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OO in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40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kern="0">
              <a:solidFill>
                <a:srgbClr val="000000"/>
              </a:solidFill>
              <a:effectLst/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32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What is OO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42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7948" y="267494"/>
            <a:ext cx="8308800" cy="309600"/>
          </a:xfrm>
        </p:spPr>
        <p:txBody>
          <a:bodyPr/>
          <a:lstStyle/>
          <a:p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What is OO </a:t>
            </a:r>
            <a:endParaRPr lang="en-US" altLang="zh-CN" b="1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58148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7948" y="843558"/>
            <a:ext cx="7632848" cy="31616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Object-oriented programming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Programming based on “objects”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1600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What is “Object”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Data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Methods that access and modify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Class and Object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Classes – the definitions of object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Objects – instances of classes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1600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kern="0">
              <a:solidFill>
                <a:srgbClr val="000000"/>
              </a:solidFill>
              <a:effectLst/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8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7948" y="267494"/>
            <a:ext cx="8308800" cy="309600"/>
          </a:xfrm>
        </p:spPr>
        <p:txBody>
          <a:bodyPr/>
          <a:lstStyle/>
          <a:p>
            <a:r>
              <a:rPr lang="en-US" altLang="zh-CN" b="1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5 Principles</a:t>
            </a:r>
            <a:endParaRPr lang="en-US" altLang="zh-CN" b="1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58148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7948" y="843558"/>
            <a:ext cx="7632848" cy="30385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SRP </a:t>
            </a:r>
            <a:r>
              <a:rPr lang="zh-CN" altLang="en-US"/>
              <a:t>单一责任原则</a:t>
            </a:r>
            <a:endParaRPr lang="en-US" altLang="zh-CN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Single Responsibility Principle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OCP </a:t>
            </a:r>
            <a:r>
              <a:rPr lang="zh-CN" altLang="en-US"/>
              <a:t>开放封闭原则</a:t>
            </a:r>
            <a:endParaRPr lang="en-US" altLang="zh-CN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Open Close Principle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LSP </a:t>
            </a:r>
            <a:r>
              <a:rPr lang="zh-CN" altLang="en-US"/>
              <a:t>里氏替换原则</a:t>
            </a:r>
            <a:endParaRPr lang="en-US" altLang="zh-CN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kern="0" err="1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Liskov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 Substitution Principle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ISP </a:t>
            </a:r>
            <a:r>
              <a:rPr lang="zh-CN" altLang="en-US"/>
              <a:t>接口分离原则</a:t>
            </a:r>
            <a:endParaRPr lang="en-US" altLang="zh-CN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Interface Segregation Principle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DIP </a:t>
            </a:r>
            <a:r>
              <a:rPr lang="zh-CN" altLang="en-US"/>
              <a:t>依赖倒置原则</a:t>
            </a:r>
            <a:endParaRPr lang="en-US" altLang="zh-CN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Dependency Inversion Principle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kern="0">
              <a:solidFill>
                <a:srgbClr val="000000"/>
              </a:solidFill>
              <a:effectLst/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81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Encapsulation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58148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7948" y="838392"/>
            <a:ext cx="7632848" cy="1407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Encapsulation is an object-oriented programming concept that binds together the data and functions that manipulate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lvl="1"/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zh-CN" altLang="en-US" sz="1400">
              <a:solidFill>
                <a:schemeClr val="tx2"/>
              </a:solidFill>
              <a:latin typeface="Nokia Pure Headline Light" panose="020B03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16016" y="1563638"/>
            <a:ext cx="4067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005032"/>
                </a:solidFill>
                <a:latin typeface="Consolas" panose="020B0609020204030204" pitchFamily="49" charset="0"/>
              </a:rPr>
              <a:t>City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err="1">
                <a:solidFill>
                  <a:srgbClr val="000000"/>
                </a:solidFill>
                <a:latin typeface="Consolas" panose="020B0609020204030204" pitchFamily="49" charset="0"/>
              </a:rPr>
              <a:t>classifyRubbish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err="1">
                <a:solidFill>
                  <a:srgbClr val="000000"/>
                </a:solidFill>
                <a:latin typeface="Consolas" panose="020B0609020204030204" pitchFamily="49" charset="0"/>
              </a:rPr>
              <a:t>reduceTax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zh-CN">
                <a:solidFill>
                  <a:srgbClr val="005032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&lt;District&gt; </a:t>
            </a:r>
            <a:r>
              <a:rPr lang="en-US" altLang="zh-CN">
                <a:solidFill>
                  <a:srgbClr val="0000C0"/>
                </a:solidFill>
                <a:latin typeface="Consolas" panose="020B0609020204030204" pitchFamily="49" charset="0"/>
              </a:rPr>
              <a:t>districts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zh-CN" altLang="en-US">
              <a:solidFill>
                <a:schemeClr val="tx2"/>
              </a:solidFill>
              <a:latin typeface="Nokia Pure Headline Light" panose="020B0304020202020204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912895" y="2053176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20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88778" y="1542037"/>
            <a:ext cx="45447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005032"/>
                </a:solidFill>
                <a:latin typeface="Consolas" panose="020B0609020204030204" pitchFamily="49" charset="0"/>
              </a:rPr>
              <a:t>City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err="1">
                <a:solidFill>
                  <a:srgbClr val="000000"/>
                </a:solidFill>
                <a:latin typeface="Consolas" panose="020B0609020204030204" pitchFamily="49" charset="0"/>
              </a:rPr>
              <a:t>classifyRubbish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err="1">
                <a:solidFill>
                  <a:srgbClr val="000000"/>
                </a:solidFill>
                <a:latin typeface="Consolas" panose="020B0609020204030204" pitchFamily="49" charset="0"/>
              </a:rPr>
              <a:t>reduceTax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zh-CN">
                <a:solidFill>
                  <a:srgbClr val="005032"/>
                </a:solidFill>
                <a:latin typeface="Consolas" panose="020B0609020204030204" pitchFamily="49" charset="0"/>
              </a:rPr>
              <a:t>	vector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>
                <a:solidFill>
                  <a:srgbClr val="005032"/>
                </a:solidFill>
                <a:latin typeface="Consolas" panose="020B0609020204030204" pitchFamily="49" charset="0"/>
              </a:rPr>
              <a:t>Street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>
                <a:solidFill>
                  <a:srgbClr val="0000C0"/>
                </a:solidFill>
                <a:latin typeface="Consolas" panose="020B0609020204030204" pitchFamily="49" charset="0"/>
              </a:rPr>
              <a:t>streets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>
                <a:solidFill>
                  <a:srgbClr val="005032"/>
                </a:solidFill>
                <a:latin typeface="Consolas" panose="020B0609020204030204" pitchFamily="49" charset="0"/>
              </a:rPr>
              <a:t>	vector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>
                <a:solidFill>
                  <a:srgbClr val="005032"/>
                </a:solidFill>
                <a:latin typeface="Consolas" panose="020B0609020204030204" pitchFamily="49" charset="0"/>
              </a:rPr>
              <a:t>Building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>
                <a:solidFill>
                  <a:srgbClr val="0000C0"/>
                </a:solidFill>
                <a:latin typeface="Consolas" panose="020B0609020204030204" pitchFamily="49" charset="0"/>
              </a:rPr>
              <a:t>buildings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>
                <a:solidFill>
                  <a:srgbClr val="005032"/>
                </a:solidFill>
                <a:latin typeface="Consolas" panose="020B0609020204030204" pitchFamily="49" charset="0"/>
              </a:rPr>
              <a:t>vector&lt;Company&gt; </a:t>
            </a:r>
            <a:r>
              <a:rPr lang="en-US" altLang="zh-CN">
                <a:solidFill>
                  <a:srgbClr val="0000C0"/>
                </a:solidFill>
                <a:latin typeface="Consolas" panose="020B0609020204030204" pitchFamily="49" charset="0"/>
              </a:rPr>
              <a:t>companies;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0893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Scope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58148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7948" y="838392"/>
            <a:ext cx="3712004" cy="20843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>
            <a:spAutoFit/>
          </a:bodyPr>
          <a:lstStyle/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5032"/>
                </a:solidFill>
                <a:latin typeface="Consolas" panose="020B0609020204030204" pitchFamily="49" charset="0"/>
              </a:rPr>
              <a:t>service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doSth()</a:t>
            </a: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>
                <a:solidFill>
                  <a:srgbClr val="005032"/>
                </a:solidFill>
                <a:latin typeface="Consolas" panose="020B0609020204030204" pitchFamily="49" charset="0"/>
              </a:rPr>
              <a:t>HelperClass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helper;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helper.convert();</a:t>
            </a: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1400" kern="0">
              <a:solidFill>
                <a:srgbClr val="000000"/>
              </a:solidFill>
              <a:effectLst/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5976" y="838392"/>
            <a:ext cx="3279956" cy="22998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>
            <a:spAutoFit/>
          </a:bodyPr>
          <a:lstStyle/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5032"/>
                </a:solidFill>
                <a:latin typeface="Consolas" panose="020B0609020204030204" pitchFamily="49" charset="0"/>
              </a:rPr>
              <a:t>service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doSth()</a:t>
            </a: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>
                <a:solidFill>
                  <a:srgbClr val="0000C0"/>
                </a:solidFill>
                <a:latin typeface="Consolas" panose="020B0609020204030204" pitchFamily="49" charset="0"/>
              </a:rPr>
              <a:t>helper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.convert();</a:t>
            </a: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5032"/>
                </a:solidFill>
                <a:latin typeface="Consolas" panose="020B0609020204030204" pitchFamily="49" charset="0"/>
              </a:rPr>
              <a:t>HelperClass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0000C0"/>
                </a:solidFill>
                <a:latin typeface="Consolas" panose="020B0609020204030204" pitchFamily="49" charset="0"/>
              </a:rPr>
              <a:t>helper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1400" kern="0">
              <a:solidFill>
                <a:srgbClr val="000000"/>
              </a:solidFill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7884" y="1628563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20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9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Scope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58148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7948" y="838392"/>
            <a:ext cx="3279956" cy="31616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>
            <a:spAutoFit/>
          </a:bodyPr>
          <a:lstStyle/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5032"/>
                </a:solidFill>
                <a:latin typeface="Consolas" panose="020B0609020204030204" pitchFamily="49" charset="0"/>
              </a:rPr>
              <a:t>Helper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convert(){}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zh-CN" altLang="en-US" sz="1400">
              <a:latin typeface="Consolas" panose="020B0609020204030204" pitchFamily="49" charset="0"/>
            </a:endParaRP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503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service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doSth()</a:t>
            </a: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>
                <a:solidFill>
                  <a:srgbClr val="005032"/>
                </a:solidFill>
                <a:latin typeface="Consolas" panose="020B0609020204030204" pitchFamily="49" charset="0"/>
              </a:rPr>
              <a:t>Helper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i="1">
                <a:solidFill>
                  <a:srgbClr val="000000"/>
                </a:solidFill>
                <a:latin typeface="Consolas" panose="020B0609020204030204" pitchFamily="49" charset="0"/>
              </a:rPr>
              <a:t>convert();</a:t>
            </a: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1400" kern="0">
              <a:solidFill>
                <a:srgbClr val="000000"/>
              </a:solidFill>
              <a:effectLst/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5976" y="838392"/>
            <a:ext cx="3279956" cy="29461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>
            <a:spAutoFit/>
          </a:bodyPr>
          <a:lstStyle/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Helper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convert()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400">
              <a:latin typeface="Consolas" panose="020B0609020204030204" pitchFamily="49" charset="0"/>
            </a:endParaRP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5032"/>
                </a:solidFill>
                <a:latin typeface="Consolas" panose="020B0609020204030204" pitchFamily="49" charset="0"/>
              </a:rPr>
              <a:t>service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doSth()</a:t>
            </a: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Helper::convert();</a:t>
            </a: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1400" kern="0">
              <a:solidFill>
                <a:srgbClr val="000000"/>
              </a:solidFill>
              <a:effectLst/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63888" y="2059450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20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34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C++_linux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bg1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spAutoFit/>
      </a:bodyPr>
      <a:lstStyle>
        <a:defPPr defTabSz="360000">
          <a:spcAft>
            <a:spcPts val="600"/>
          </a:spcAft>
          <a:tabLst>
            <a:tab pos="360000" algn="l"/>
          </a:tabLst>
          <a:defRPr sz="1200" dirty="0" smtClean="0">
            <a:solidFill>
              <a:schemeClr val="tx2"/>
            </a:solidFill>
            <a:latin typeface="Nokia Pure Headline Light" panose="020B03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CDE6519-91B4-4672-9FDC-115FB91B4CAE}" vid="{D0CF8F22-AE4B-4FAA-939C-C0BA9D10245A}"/>
    </a:ext>
  </a:extLst>
</a:theme>
</file>

<file path=ppt/theme/theme2.xml><?xml version="1.0" encoding="utf-8"?>
<a:theme xmlns:a="http://schemas.openxmlformats.org/drawingml/2006/main" name="2 Nokia INTERNAL Whit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DCDE6519-91B4-4672-9FDC-115FB91B4CAE}" vid="{F4B34D45-4655-4916-AFC1-55DEF54B8CA5}"/>
    </a:ext>
  </a:extLst>
</a:theme>
</file>

<file path=ppt/theme/theme3.xml><?xml version="1.0" encoding="utf-8"?>
<a:theme xmlns:a="http://schemas.openxmlformats.org/drawingml/2006/main" name="3 Nokia Blu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DCDE6519-91B4-4672-9FDC-115FB91B4CAE}" vid="{46851E88-5939-4AE8-A342-0C96B236AA8A}"/>
    </a:ext>
  </a:extLst>
</a:theme>
</file>

<file path=ppt/theme/theme4.xml><?xml version="1.0" encoding="utf-8"?>
<a:theme xmlns:a="http://schemas.openxmlformats.org/drawingml/2006/main" name="4 Nokia Blue EX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DCDE6519-91B4-4672-9FDC-115FB91B4CAE}" vid="{BD7BB592-C98C-4985-9637-2A9DD0536013}"/>
    </a:ext>
  </a:extLst>
</a:theme>
</file>

<file path=ppt/theme/theme5.xml><?xml version="1.0" encoding="utf-8"?>
<a:theme xmlns:a="http://schemas.openxmlformats.org/drawingml/2006/main" name="5 Nokia White IN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DCDE6519-91B4-4672-9FDC-115FB91B4CAE}" vid="{03A97D54-D164-4E80-B85F-FAD20B13A82E}"/>
    </a:ext>
  </a:extLst>
</a:theme>
</file>

<file path=ppt/theme/theme6.xml><?xml version="1.0" encoding="utf-8"?>
<a:theme xmlns:a="http://schemas.openxmlformats.org/drawingml/2006/main" name="6 Nokia Divider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DCDE6519-91B4-4672-9FDC-115FB91B4CAE}" vid="{2EE2E026-81F9-4087-8E45-EF25153809EB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F46A49E79AD742B3172523306D5317" ma:contentTypeVersion="0" ma:contentTypeDescription="Create a new document." ma:contentTypeScope="" ma:versionID="b3148c416ae16d325a928d3560fa1c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��< ? x m l   v e r s i o n = " 1 . 0 "   e n c o d i n g = " u t f - 1 6 " ? > < A r r a y O f O b j e c t L i n k   x m l n s : x s i = " h t t p : / / w w w . w 3 . o r g / 2 0 0 1 / X M L S c h e m a - i n s t a n c e "   x m l n s : x s d = " h t t p : / / w w w . w 3 . o r g / 2 0 0 1 / X M L S c h e m a " / > 
</file>

<file path=customXml/itemProps1.xml><?xml version="1.0" encoding="utf-8"?>
<ds:datastoreItem xmlns:ds="http://schemas.openxmlformats.org/officeDocument/2006/customXml" ds:itemID="{E58C78A8-2C58-4A79-ADD3-70C32EBD20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44DCCE-E5E6-4BAB-AB2D-327C62AB179C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F226839-2D84-459F-A818-B4527F2D938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EFEBA42-51A9-41B8-B427-AB7D7E5B37BA}">
  <ds:schemaRefs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C++_linux</Template>
  <TotalTime>0</TotalTime>
  <Words>810</Words>
  <Application>Microsoft Office PowerPoint</Application>
  <PresentationFormat>On-screen Show (16:9)</PresentationFormat>
  <Paragraphs>238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Nokia Pure Text</vt:lpstr>
      <vt:lpstr>Nokia Pure Text Light</vt:lpstr>
      <vt:lpstr>等线</vt:lpstr>
      <vt:lpstr>Arial</vt:lpstr>
      <vt:lpstr>Calibri</vt:lpstr>
      <vt:lpstr>Consolas</vt:lpstr>
      <vt:lpstr>Nokia Pure Headline Light</vt:lpstr>
      <vt:lpstr>Nokia Pure Headline Ultra Light</vt:lpstr>
      <vt:lpstr>C++_linux</vt:lpstr>
      <vt:lpstr>2 Nokia INTERNAL White Master plain</vt:lpstr>
      <vt:lpstr>3 Nokia Blue Master plain</vt:lpstr>
      <vt:lpstr>4 Nokia Blue EXTERNAL Master end slide</vt:lpstr>
      <vt:lpstr>5 Nokia White INTERNAL Master end slide</vt:lpstr>
      <vt:lpstr>6 Nokia Divider Master plain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2017-05-06T10:05:25Z</dcterms:created>
  <dcterms:modified xsi:type="dcterms:W3CDTF">2021-06-03T03:18:28Z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bjectLinks">
    <vt:lpwstr>{AEFEBA42-51A9-41B8-B427-AB7D7E5B37BA}</vt:lpwstr>
  </property>
  <property fmtid="{D5CDD505-2E9C-101B-9397-08002B2CF9AE}" pid="3" name="ContentTypeId">
    <vt:lpwstr>0x01010044F46A49E79AD742B3172523306D5317</vt:lpwstr>
  </property>
</Properties>
</file>