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9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D77E-6BF3-B047-538B-C22AB7A2F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118" t="28883" r="34165" b="23291"/>
          <a:stretch/>
        </p:blipFill>
        <p:spPr>
          <a:xfrm>
            <a:off x="10408631" y="-56356"/>
            <a:ext cx="1783369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98888" TargetMode="External"/><Relationship Id="rId2" Type="http://schemas.openxmlformats.org/officeDocument/2006/relationships/hyperlink" Target="https://doi.org/10.1007/978-0-387-98185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7-020-0481-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40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dirty="0"/>
                  <a:t>Likewise, in classical regression we test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but, for function-on-scalar regression, constructing these tests at each point would lead to an inflated type I error.</a:t>
                </a:r>
              </a:p>
              <a:p>
                <a:pPr marL="0" indent="0">
                  <a:buNone/>
                </a:pPr>
                <a:r>
                  <a:rPr lang="en-GB" dirty="0"/>
                  <a:t>Instead, simultaneous inference focuses on tests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=0 ∀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There exists some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achieved by choosing a suitable test statistic (e.g.,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∈[0,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) and approximating its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by simulation.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198"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9452-FDE4-03E6-6DE1-2243BBDA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A71E7-8EED-DFB2-3AA6-64B24A22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527" y="1878175"/>
            <a:ext cx="6746148" cy="47104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B3CD-C1D6-1244-343D-26DF22FF216D}"/>
              </a:ext>
            </a:extLst>
          </p:cNvPr>
          <p:cNvSpPr txBox="1"/>
          <p:nvPr/>
        </p:nvSpPr>
        <p:spPr>
          <a:xfrm>
            <a:off x="7912100" y="6403925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GaitRec</a:t>
            </a:r>
            <a:r>
              <a:rPr lang="en-GB" dirty="0"/>
              <a:t> Dataset (</a:t>
            </a:r>
            <a:r>
              <a:rPr lang="en-GB" dirty="0" err="1"/>
              <a:t>Horsak</a:t>
            </a:r>
            <a:r>
              <a:rPr lang="en-GB" dirty="0"/>
              <a:t> et al., 2021)</a:t>
            </a:r>
          </a:p>
        </p:txBody>
      </p:sp>
    </p:spTree>
    <p:extLst>
      <p:ext uri="{BB962C8B-B14F-4D97-AF65-F5344CB8AC3E}">
        <p14:creationId xmlns:p14="http://schemas.microsoft.com/office/powerpoint/2010/main" val="278297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416A-2024-F854-FAB0-D47F3EC5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D5539-28F5-3703-34BC-844CDC77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566" y="1354635"/>
            <a:ext cx="7358867" cy="51382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7B892-716C-64F9-D768-9D0485622FC5}"/>
                  </a:ext>
                </a:extLst>
              </p:cNvPr>
              <p:cNvSpPr txBox="1"/>
              <p:nvPr/>
            </p:nvSpPr>
            <p:spPr>
              <a:xfrm>
                <a:off x="54366" y="3255646"/>
                <a:ext cx="2650734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Function-on-Scalar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dummy-coded to represent factor levels (injury impairment groups)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 the deviation of each group from the overall mean.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7B892-716C-64F9-D768-9D048562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" y="3255646"/>
                <a:ext cx="2650734" cy="3139321"/>
              </a:xfrm>
              <a:prstGeom prst="rect">
                <a:avLst/>
              </a:prstGeom>
              <a:blipFill>
                <a:blip r:embed="rId3"/>
                <a:stretch>
                  <a:fillRect r="-463" b="-118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A8601A-2254-1FAF-5661-7A17E682F9F6}"/>
              </a:ext>
            </a:extLst>
          </p:cNvPr>
          <p:cNvCxnSpPr>
            <a:cxnSpLocks/>
          </p:cNvCxnSpPr>
          <p:nvPr/>
        </p:nvCxnSpPr>
        <p:spPr>
          <a:xfrm>
            <a:off x="4508500" y="3534229"/>
            <a:ext cx="31353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85A6B-D082-4860-82D3-B6C27D207705}"/>
                  </a:ext>
                </a:extLst>
              </p:cNvPr>
              <p:cNvSpPr txBox="1"/>
              <p:nvPr/>
            </p:nvSpPr>
            <p:spPr>
              <a:xfrm>
                <a:off x="5350266" y="3948143"/>
                <a:ext cx="4327134" cy="17543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E" b="1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E" b="1" i="1" u="sng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E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Healthy controls have a higher than average first and second peak, and a lower than average dip in the middle.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Reflects differences seen in group means plot.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85A6B-D082-4860-82D3-B6C27D20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66" y="3948143"/>
                <a:ext cx="4327134" cy="1754326"/>
              </a:xfrm>
              <a:prstGeom prst="rect">
                <a:avLst/>
              </a:prstGeom>
              <a:blipFill>
                <a:blip r:embed="rId4"/>
                <a:stretch>
                  <a:fillRect b="-206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2396C-6E8A-6B3E-B683-250B4CD412DA}"/>
              </a:ext>
            </a:extLst>
          </p:cNvPr>
          <p:cNvCxnSpPr>
            <a:cxnSpLocks/>
          </p:cNvCxnSpPr>
          <p:nvPr/>
        </p:nvCxnSpPr>
        <p:spPr>
          <a:xfrm flipV="1">
            <a:off x="6446902" y="3141288"/>
            <a:ext cx="0" cy="782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014548-8736-493A-6802-F0F63471C1DE}"/>
              </a:ext>
            </a:extLst>
          </p:cNvPr>
          <p:cNvCxnSpPr>
            <a:cxnSpLocks/>
          </p:cNvCxnSpPr>
          <p:nvPr/>
        </p:nvCxnSpPr>
        <p:spPr>
          <a:xfrm flipV="1">
            <a:off x="5796570" y="2358822"/>
            <a:ext cx="0" cy="1564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ED822-2691-BB95-D725-4FB4ECCD9646}"/>
              </a:ext>
            </a:extLst>
          </p:cNvPr>
          <p:cNvCxnSpPr>
            <a:cxnSpLocks/>
          </p:cNvCxnSpPr>
          <p:nvPr/>
        </p:nvCxnSpPr>
        <p:spPr>
          <a:xfrm flipV="1">
            <a:off x="6967602" y="2223512"/>
            <a:ext cx="0" cy="1700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670E-B791-62C6-04E8-759CA756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5DB60-6F16-9864-1842-74CB4CB0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85" y="2141815"/>
            <a:ext cx="5648430" cy="3520855"/>
          </a:xfrm>
        </p:spPr>
      </p:pic>
    </p:spTree>
    <p:extLst>
      <p:ext uri="{BB962C8B-B14F-4D97-AF65-F5344CB8AC3E}">
        <p14:creationId xmlns:p14="http://schemas.microsoft.com/office/powerpoint/2010/main" val="386452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E034-5586-EF95-3ECF-B903783A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Scalar-on-Function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Linear regression with a single predictor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but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instead a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Scalar-on-function linear regression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+∫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is now a smooth weight function that weights the most important parts of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for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448" b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EBA-9C37-0188-5E43-4513C92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Most rudimentary approach = perform FPCA 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use scores to predict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b="0" dirty="0"/>
                  <a:t> (“FPCR”):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corresponds to the assumption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Sup>
                            <m:sSub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 heavy dependence on number of FPCs used (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Also, FPCs might not be the best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Alternative: </a:t>
                </a:r>
                <a:r>
                  <a:rPr lang="en-GB" dirty="0"/>
                  <a:t>General basis expansion (e.g., splines) and roughness penalties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4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7753-8354-90AA-A529-B231D5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458-B079-1AAF-6518-9CFC0B4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93307" cy="3811588"/>
          </a:xfrm>
        </p:spPr>
        <p:txBody>
          <a:bodyPr>
            <a:normAutofit/>
          </a:bodyPr>
          <a:lstStyle/>
          <a:p>
            <a:r>
              <a:rPr lang="en-GB" sz="2000" dirty="0"/>
              <a:t>Predict maximum anterior-posterior force using the full vertical ground reaction force curve.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E608B2-BCD1-F43F-7DBB-053A8FDB4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5730876" y="824232"/>
            <a:ext cx="4645023" cy="55740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B401D-4BE6-B758-F2FE-1A90D34969DF}"/>
              </a:ext>
            </a:extLst>
          </p:cNvPr>
          <p:cNvSpPr txBox="1"/>
          <p:nvPr/>
        </p:nvSpPr>
        <p:spPr>
          <a:xfrm>
            <a:off x="839788" y="3611246"/>
            <a:ext cx="36941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Descriptive Analysis</a:t>
            </a:r>
          </a:p>
          <a:p>
            <a:pPr algn="ctr"/>
            <a:r>
              <a:rPr lang="en-GB" dirty="0"/>
              <a:t>Apply FPCA to Vertical GRF curves and looked at correlation of first two FPC scores with Max. A-P force.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EA15E4-2DD1-2AA3-567C-7F4ECD1EB7FC}"/>
              </a:ext>
            </a:extLst>
          </p:cNvPr>
          <p:cNvCxnSpPr>
            <a:stCxn id="9" idx="3"/>
          </p:cNvCxnSpPr>
          <p:nvPr/>
        </p:nvCxnSpPr>
        <p:spPr>
          <a:xfrm flipV="1">
            <a:off x="4533900" y="3889829"/>
            <a:ext cx="1196976" cy="32158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9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7753-8354-90AA-A529-B231D5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458-B079-1AAF-6518-9CFC0B4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93307" cy="3811588"/>
          </a:xfrm>
        </p:spPr>
        <p:txBody>
          <a:bodyPr>
            <a:normAutofit/>
          </a:bodyPr>
          <a:lstStyle/>
          <a:p>
            <a:r>
              <a:rPr lang="en-GB" sz="2000" dirty="0"/>
              <a:t>Predict maximum anterior-posterior force using the full vertical ground reaction force curve.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C9A5C-0ABD-8F47-03E7-4C7DC8DC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514" y="59019"/>
            <a:ext cx="4493307" cy="673996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90756-4830-54C6-B3DA-554D250FEBDA}"/>
                  </a:ext>
                </a:extLst>
              </p:cNvPr>
              <p:cNvSpPr txBox="1"/>
              <p:nvPr/>
            </p:nvSpPr>
            <p:spPr>
              <a:xfrm>
                <a:off x="949426" y="59019"/>
                <a:ext cx="4155974" cy="14773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FPCR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FPC scores to predict maximum AP force.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Estimate dependent 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 by CV.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90756-4830-54C6-B3DA-554D250F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6" y="59019"/>
                <a:ext cx="4155974" cy="1477328"/>
              </a:xfrm>
              <a:prstGeom prst="rect">
                <a:avLst/>
              </a:prstGeom>
              <a:blipFill>
                <a:blip r:embed="rId3"/>
                <a:stretch>
                  <a:fillRect l="-299" b="-241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9F879C-C538-4533-0B38-01FAEE09B3A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05400" y="797683"/>
            <a:ext cx="735114" cy="19132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5F26FB-CC03-EA4D-E899-E61BF0842998}"/>
                  </a:ext>
                </a:extLst>
              </p:cNvPr>
              <p:cNvSpPr txBox="1"/>
              <p:nvPr/>
            </p:nvSpPr>
            <p:spPr>
              <a:xfrm>
                <a:off x="782739" y="2964003"/>
                <a:ext cx="4155974" cy="14773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General SOFR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B-splines and roughness penalty for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/>
                  <a:t>Now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controls smoothness.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More flexibility.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5F26FB-CC03-EA4D-E899-E61BF084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9" y="2964003"/>
                <a:ext cx="4155974" cy="1477328"/>
              </a:xfrm>
              <a:prstGeom prst="rect">
                <a:avLst/>
              </a:prstGeom>
              <a:blipFill>
                <a:blip r:embed="rId4"/>
                <a:stretch>
                  <a:fillRect b="-241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97495-2096-A102-F074-5657DC2AFC3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938713" y="3429000"/>
            <a:ext cx="901801" cy="27366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18ACF-3D0E-9F78-56F0-B416D6E0D542}"/>
                  </a:ext>
                </a:extLst>
              </p:cNvPr>
              <p:cNvSpPr txBox="1"/>
              <p:nvPr/>
            </p:nvSpPr>
            <p:spPr>
              <a:xfrm>
                <a:off x="843406" y="4792703"/>
                <a:ext cx="4155974" cy="20313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Comparisons of Final Estimates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 by CV for FPCR.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Chose 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by CV/ REML for other approaches.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Estimates and model fits similar.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 expansion approach smoother – more interpretable?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18ACF-3D0E-9F78-56F0-B416D6E0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6" y="4792703"/>
                <a:ext cx="4155974" cy="2031325"/>
              </a:xfrm>
              <a:prstGeom prst="rect">
                <a:avLst/>
              </a:prstGeom>
              <a:blipFill>
                <a:blip r:embed="rId5"/>
                <a:stretch>
                  <a:fillRect b="-1796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4FA858-358E-2C2C-7927-252272E75C4A}"/>
              </a:ext>
            </a:extLst>
          </p:cNvPr>
          <p:cNvCxnSpPr>
            <a:cxnSpLocks/>
          </p:cNvCxnSpPr>
          <p:nvPr/>
        </p:nvCxnSpPr>
        <p:spPr>
          <a:xfrm>
            <a:off x="4999380" y="5636373"/>
            <a:ext cx="84113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638B2-CA8C-8659-C26E-F67167C67774}"/>
              </a:ext>
            </a:extLst>
          </p:cNvPr>
          <p:cNvSpPr/>
          <p:nvPr/>
        </p:nvSpPr>
        <p:spPr>
          <a:xfrm>
            <a:off x="5840514" y="2297512"/>
            <a:ext cx="4696646" cy="22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8682F-D2A2-AB90-78D1-257A02293DE7}"/>
              </a:ext>
            </a:extLst>
          </p:cNvPr>
          <p:cNvSpPr/>
          <p:nvPr/>
        </p:nvSpPr>
        <p:spPr>
          <a:xfrm>
            <a:off x="5840514" y="4595027"/>
            <a:ext cx="4696646" cy="22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3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A2-ACA4-C608-5CD4-89B22324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2C6D-D1FA-C8D5-583D-C2ACDA79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Chapters 12-16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Hooker, G., &amp; Graves, S. (2009). </a:t>
            </a:r>
            <a:r>
              <a:rPr lang="en-IE" i="1" dirty="0">
                <a:effectLst/>
              </a:rPr>
              <a:t>Functional Data Analysis with R and MATLAB</a:t>
            </a:r>
            <a:r>
              <a:rPr lang="en-IE" dirty="0">
                <a:effectLst/>
              </a:rPr>
              <a:t>. Springer-Verlag. </a:t>
            </a:r>
            <a:r>
              <a:rPr lang="en-IE" dirty="0">
                <a:effectLst/>
                <a:hlinkClick r:id="rId2"/>
              </a:rPr>
              <a:t>https://doi.org/10.1007/978-0-387-98185-7</a:t>
            </a:r>
            <a:endParaRPr lang="en-IE" dirty="0">
              <a:effectLst/>
            </a:endParaRPr>
          </a:p>
          <a:p>
            <a:r>
              <a:rPr lang="en-GB" b="1" dirty="0"/>
              <a:t>Chapters 9 and 10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3"/>
              </a:rPr>
              <a:t>https://doi.org/10.1007/b98888</a:t>
            </a:r>
            <a:endParaRPr lang="en-IE" dirty="0">
              <a:effectLst/>
            </a:endParaRPr>
          </a:p>
          <a:p>
            <a:r>
              <a:rPr lang="en-IE" dirty="0">
                <a:effectLst/>
              </a:rPr>
              <a:t>Morris, J. S. (2015). Functional Regression. </a:t>
            </a:r>
            <a:r>
              <a:rPr lang="en-IE" i="1" dirty="0">
                <a:effectLst/>
              </a:rPr>
              <a:t>Annual Review of Statistics and Its Application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2</a:t>
            </a:r>
            <a:r>
              <a:rPr lang="en-IE" dirty="0">
                <a:effectLst/>
              </a:rPr>
              <a:t>, 321–359.</a:t>
            </a:r>
          </a:p>
          <a:p>
            <a:r>
              <a:rPr lang="en-IE" b="1" dirty="0" err="1">
                <a:effectLst/>
              </a:rPr>
              <a:t>GaitRec</a:t>
            </a:r>
            <a:r>
              <a:rPr lang="en-IE" b="1" dirty="0">
                <a:effectLst/>
              </a:rPr>
              <a:t> Dataset: </a:t>
            </a:r>
            <a:r>
              <a:rPr lang="en-IE" dirty="0" err="1">
                <a:effectLst/>
              </a:rPr>
              <a:t>Horsak</a:t>
            </a:r>
            <a:r>
              <a:rPr lang="en-IE" dirty="0">
                <a:effectLst/>
              </a:rPr>
              <a:t>, B., </a:t>
            </a:r>
            <a:r>
              <a:rPr lang="en-IE" dirty="0" err="1">
                <a:effectLst/>
              </a:rPr>
              <a:t>Slijepcevic</a:t>
            </a:r>
            <a:r>
              <a:rPr lang="en-IE" dirty="0">
                <a:effectLst/>
              </a:rPr>
              <a:t>, D., </a:t>
            </a:r>
            <a:r>
              <a:rPr lang="en-IE" dirty="0" err="1">
                <a:effectLst/>
              </a:rPr>
              <a:t>Raberger</a:t>
            </a:r>
            <a:r>
              <a:rPr lang="en-IE" dirty="0">
                <a:effectLst/>
              </a:rPr>
              <a:t>, A.-M., Schwab, C., </a:t>
            </a:r>
            <a:r>
              <a:rPr lang="en-IE" dirty="0" err="1">
                <a:effectLst/>
              </a:rPr>
              <a:t>Worisch</a:t>
            </a:r>
            <a:r>
              <a:rPr lang="en-IE" dirty="0">
                <a:effectLst/>
              </a:rPr>
              <a:t>, M., &amp; </a:t>
            </a:r>
            <a:r>
              <a:rPr lang="en-IE" dirty="0" err="1">
                <a:effectLst/>
              </a:rPr>
              <a:t>Zeppelzauer</a:t>
            </a:r>
            <a:r>
              <a:rPr lang="en-IE" dirty="0">
                <a:effectLst/>
              </a:rPr>
              <a:t>, M. (2020). </a:t>
            </a:r>
            <a:r>
              <a:rPr lang="en-IE" dirty="0" err="1">
                <a:effectLst/>
              </a:rPr>
              <a:t>GaitRec</a:t>
            </a:r>
            <a:r>
              <a:rPr lang="en-IE" dirty="0">
                <a:effectLst/>
              </a:rPr>
              <a:t>, a large-scale ground reaction force dataset of healthy and impaired gait. </a:t>
            </a:r>
            <a:r>
              <a:rPr lang="en-IE" i="1" dirty="0">
                <a:effectLst/>
              </a:rPr>
              <a:t>Scientific Data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7</a:t>
            </a:r>
            <a:r>
              <a:rPr lang="en-IE" dirty="0">
                <a:effectLst/>
              </a:rPr>
              <a:t>(1), Article 1. </a:t>
            </a:r>
            <a:r>
              <a:rPr lang="en-IE" dirty="0">
                <a:effectLst/>
                <a:hlinkClick r:id="rId4"/>
              </a:rPr>
              <a:t>https://doi.org/10.1038/s41597-020-0481-z</a:t>
            </a:r>
            <a:endParaRPr lang="en-IE" dirty="0">
              <a:effectLst/>
            </a:endParaRPr>
          </a:p>
          <a:p>
            <a:endParaRPr lang="en-IE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D3B2-CF12-0656-796B-96A7C38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u="sng" dirty="0"/>
                  <a:t>Classical Regression:</a:t>
                </a:r>
                <a:r>
                  <a:rPr lang="en-GB" dirty="0"/>
                  <a:t> Model the association between a scalar response variable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and scalar predictors (or covariates)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with the goals:</a:t>
                </a:r>
              </a:p>
              <a:p>
                <a:pPr lvl="1"/>
                <a:r>
                  <a:rPr lang="en-GB" sz="2800" b="1" dirty="0"/>
                  <a:t>Prediction</a:t>
                </a:r>
                <a:r>
                  <a:rPr lang="en-GB" sz="2800" dirty="0"/>
                  <a:t> – “Can I predict variable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800" dirty="0"/>
                  <a:t> if I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?”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b="1" dirty="0"/>
                  <a:t>Description/ Testing: “</a:t>
                </a:r>
                <a:r>
                  <a:rPr lang="en-GB" sz="2800" dirty="0"/>
                  <a:t>What is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b="1" dirty="0"/>
                  <a:t> </a:t>
                </a:r>
                <a:r>
                  <a:rPr lang="en-GB" sz="2800" dirty="0"/>
                  <a:t>on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8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sz="2800" dirty="0"/>
                  <a:t>” (ANOVA, t-test etc., can be written as a linear regression model).</a:t>
                </a:r>
              </a:p>
              <a:p>
                <a:pPr lvl="1"/>
                <a:endParaRPr lang="en-GB" sz="2800" dirty="0"/>
              </a:p>
              <a:p>
                <a:pPr marL="0" indent="0">
                  <a:buNone/>
                </a:pPr>
                <a:r>
                  <a:rPr lang="en-GB" sz="3200" b="1" u="sng" dirty="0"/>
                  <a:t>Functional Regression </a:t>
                </a:r>
                <a:r>
                  <a:rPr lang="en-GB" sz="3200" dirty="0"/>
                  <a:t>extends classical regression to the case where either the response or predictors are curves, rather than scalars.</a:t>
                </a:r>
                <a:endParaRPr lang="en-GB" sz="3200" b="1" i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3198" r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D8AB-6D95-538D-DA00-793BB6ED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Functional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Function-on-Scalar Regression:</a:t>
                </a:r>
                <a:r>
                  <a:rPr lang="en-GB" dirty="0"/>
                  <a:t> Functional response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scalar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Scalar-on-Function Regression:</a:t>
                </a:r>
                <a:r>
                  <a:rPr lang="en-GB" dirty="0"/>
                  <a:t> Scalar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Function-on-Function Regression: </a:t>
                </a:r>
                <a:r>
                  <a:rPr lang="en-GB" dirty="0"/>
                  <a:t>Functional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and</a:t>
                </a:r>
                <a:r>
                  <a:rPr lang="en-GB" dirty="0"/>
                  <a:t>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Note</a:t>
                </a:r>
                <a:r>
                  <a:rPr lang="en-GB" b="1" dirty="0"/>
                  <a:t>: </a:t>
                </a:r>
                <a:r>
                  <a:rPr lang="en-GB" dirty="0"/>
                  <a:t>We will cover linear models for independent samples, but non-linear functional regression models and functional mixed-effects/ multilevel models for dependent data exist.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Function-on-scalar 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Parameters and error term are now smooth curves rather than scalars.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the expected change in the “level and shape”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 1-unit change in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held constant.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 are dummy-coded to represent factor levels we have Functional ANOVA/ t-test.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4419" r="-1809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1C6-2FDC-CC85-4CBE-CA9523A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9185F-D109-AD3E-73B6-32129D2F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800"/>
            <a:ext cx="9805573" cy="47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846-6B05-ACBF-5121-EA6153E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63902-0CB0-1D53-8F6C-38C4498C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64" y="1491750"/>
            <a:ext cx="5765800" cy="4114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/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b="1" dirty="0"/>
                  <a:t>Pointwise Fitting: </a:t>
                </a:r>
                <a:r>
                  <a:rPr lang="en-IE" b="0" dirty="0"/>
                  <a:t>Fit a linear regression at each time 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E" b="0" dirty="0"/>
              </a:p>
              <a:p>
                <a:r>
                  <a:rPr lang="en-GB" dirty="0"/>
                  <a:t>and join up/ smooth the coefficients.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blipFill>
                <a:blip r:embed="rId3"/>
                <a:stretch>
                  <a:fillRect l="-879" t="-39823" b="-72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48F4D3-F608-0FBF-4412-A362C9BE43BC}"/>
              </a:ext>
            </a:extLst>
          </p:cNvPr>
          <p:cNvSpPr txBox="1"/>
          <p:nvPr/>
        </p:nvSpPr>
        <p:spPr>
          <a:xfrm>
            <a:off x="7474333" y="3087485"/>
            <a:ext cx="3723701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But more refined approaches using basis expansions and smoothing penalties are typically used!</a:t>
            </a:r>
          </a:p>
        </p:txBody>
      </p:sp>
    </p:spTree>
    <p:extLst>
      <p:ext uri="{BB962C8B-B14F-4D97-AF65-F5344CB8AC3E}">
        <p14:creationId xmlns:p14="http://schemas.microsoft.com/office/powerpoint/2010/main" val="41189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805F-B369-8834-19B9-D9E669CB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classical regression, we construct a confidence interval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IE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to provide (frequentist) coverage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(e.g.,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However, in the functional case, constructing this interval at each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will only provide coverage </a:t>
                </a:r>
                <a:r>
                  <a:rPr lang="en-GB" b="1" dirty="0"/>
                  <a:t>at that point!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u="sng" dirty="0"/>
                  <a:t>Simultaneous Confidence Bands</a:t>
                </a:r>
                <a:r>
                  <a:rPr lang="en-GB" dirty="0"/>
                  <a:t> provide coverage of the entire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rather than its value at a given point.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Typically constructed by bootstrap or simulation.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Example: </a:t>
                </a:r>
                <a:r>
                  <a:rPr lang="en-GB" dirty="0"/>
                  <a:t>Effect of running speed and sex on hip angle kinematics.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Simultaneous bands typically wider than pointwise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“multiple comparisons correction across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speed line&#10;&#10;Description automatically generated with medium confidence">
            <a:extLst>
              <a:ext uri="{FF2B5EF4-FFF2-40B4-BE49-F238E27FC236}">
                <a16:creationId xmlns:a16="http://schemas.microsoft.com/office/drawing/2014/main" id="{DF69660B-0CCE-4EB6-89BD-169282EA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660420"/>
            <a:ext cx="7569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1109</Words>
  <Application>Microsoft Macintosh PowerPoint</Application>
  <PresentationFormat>Widescreen</PresentationFormat>
  <Paragraphs>113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Office Theme</vt:lpstr>
      <vt:lpstr>Functional Regression</vt:lpstr>
      <vt:lpstr>Functional Regression</vt:lpstr>
      <vt:lpstr>Types of Functional Regression</vt:lpstr>
      <vt:lpstr>Function-on-Scalar Regression</vt:lpstr>
      <vt:lpstr>Function-on-Scalar Regression</vt:lpstr>
      <vt:lpstr>Function-on-Scalar Regression</vt:lpstr>
      <vt:lpstr>Fitting</vt:lpstr>
      <vt:lpstr>Inference</vt:lpstr>
      <vt:lpstr>Inference</vt:lpstr>
      <vt:lpstr>Inference</vt:lpstr>
      <vt:lpstr>Example</vt:lpstr>
      <vt:lpstr>Example</vt:lpstr>
      <vt:lpstr>Example</vt:lpstr>
      <vt:lpstr>Scalar-on-Function Regression</vt:lpstr>
      <vt:lpstr>Fitting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Gunning, Edward</cp:lastModifiedBy>
  <cp:revision>13</cp:revision>
  <dcterms:created xsi:type="dcterms:W3CDTF">2024-05-31T18:06:01Z</dcterms:created>
  <dcterms:modified xsi:type="dcterms:W3CDTF">2024-07-15T06:09:19Z</dcterms:modified>
</cp:coreProperties>
</file>