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599"/>
  </p:normalViewPr>
  <p:slideViewPr>
    <p:cSldViewPr snapToGrid="0">
      <p:cViewPr varScale="1">
        <p:scale>
          <a:sx n="101" d="100"/>
          <a:sy n="101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2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23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82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  <p:pic>
        <p:nvPicPr>
          <p:cNvPr id="9" name="Picture 8" descr="A blue circle with white outline of people running&#10;&#10;Description automatically generated">
            <a:extLst>
              <a:ext uri="{FF2B5EF4-FFF2-40B4-BE49-F238E27FC236}">
                <a16:creationId xmlns:a16="http://schemas.microsoft.com/office/drawing/2014/main" id="{FB818124-78AD-BA86-41B2-5AFE0F8EE8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30845" t="29502" r="33291" b="23258"/>
          <a:stretch/>
        </p:blipFill>
        <p:spPr>
          <a:xfrm>
            <a:off x="10410093" y="-17585"/>
            <a:ext cx="1781908" cy="17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b9888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edward-gunning.shinyapps.io/rshinyap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ward-gunning.shinyapps.io/rshinyapp/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Representation and Smoothing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836863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90B8-B403-A452-0CFB-F102C4C7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1E2C-AFA6-1BB3-87E1-AA839F34FB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Basis functions = “building blocks” for functional data</a:t>
                </a:r>
              </a:p>
              <a:p>
                <a:r>
                  <a:rPr lang="en-GB" dirty="0"/>
                  <a:t>Represent each curve as a weighted sum of the basis functions</a:t>
                </a:r>
              </a:p>
              <a:p>
                <a:pPr lvl="1"/>
                <a:r>
                  <a:rPr lang="en-GB" dirty="0"/>
                  <a:t>Representation can </a:t>
                </a:r>
                <a:r>
                  <a:rPr lang="en-GB" b="1" dirty="0"/>
                  <a:t>interpolate</a:t>
                </a:r>
                <a:r>
                  <a:rPr lang="en-GB" dirty="0"/>
                  <a:t> or </a:t>
                </a:r>
                <a:r>
                  <a:rPr lang="en-GB" b="1" dirty="0"/>
                  <a:t>smooth</a:t>
                </a:r>
              </a:p>
              <a:p>
                <a:r>
                  <a:rPr lang="en-GB" b="1" dirty="0"/>
                  <a:t>Smoothing</a:t>
                </a:r>
                <a:r>
                  <a:rPr lang="en-GB" dirty="0"/>
                  <a:t> can be done in two main ways: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Changing number of basis functions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Penalised least squares approach (choosing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Wingdings" pitchFamily="2" charset="2"/>
                  <a:buChar char="Ø"/>
                </a:pPr>
                <a:r>
                  <a:rPr lang="en-GB" dirty="0"/>
                  <a:t> The basis representation will be used “under the hood” in all subsequent calculations, with the possibility to facilitate additional smoothing.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1E2C-AFA6-1BB3-87E1-AA839F34FB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24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5259-1980-B13F-7917-F6C61EBD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A66B-E4BF-632C-7E1A-2956C05C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>
                <a:effectLst/>
              </a:rPr>
              <a:t>Chapters 3 - 5 </a:t>
            </a:r>
            <a:r>
              <a:rPr lang="en-IE" dirty="0">
                <a:effectLst/>
              </a:rPr>
              <a:t>of Ramsay, J. O., &amp; Silverman, B. W. (2005). </a:t>
            </a:r>
            <a:r>
              <a:rPr lang="en-IE" i="1" dirty="0">
                <a:effectLst/>
              </a:rPr>
              <a:t>Functional Data Analysis</a:t>
            </a:r>
            <a:r>
              <a:rPr lang="en-IE" dirty="0">
                <a:effectLst/>
              </a:rPr>
              <a:t> (2nd ed.). Springer-Verlag. </a:t>
            </a:r>
            <a:r>
              <a:rPr lang="en-IE" dirty="0">
                <a:effectLst/>
                <a:hlinkClick r:id="rId2"/>
              </a:rPr>
              <a:t>https://doi.org/10.1007/b98888</a:t>
            </a:r>
            <a:endParaRPr lang="en-IE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6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5A1A-E9CF-27F9-F0AE-7A2B405B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2F63-4C62-F8A5-19A5-F5C2F666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GB" dirty="0"/>
              <a:t>For each curve, we have a series of discrete sampled measurements (typically “noisy”/ with error).</a:t>
            </a:r>
          </a:p>
          <a:p>
            <a:r>
              <a:rPr lang="en-GB" dirty="0"/>
              <a:t>We want to convert these to </a:t>
            </a:r>
            <a:r>
              <a:rPr lang="en-GB" b="1" u="sng" dirty="0"/>
              <a:t>smooth functions</a:t>
            </a:r>
            <a:r>
              <a:rPr lang="en-GB" b="1" dirty="0"/>
              <a:t> </a:t>
            </a:r>
            <a:r>
              <a:rPr lang="en-GB" dirty="0"/>
              <a:t>for analysis.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97CAF77A-8103-B887-ECF1-8C641169CE8A}"/>
              </a:ext>
            </a:extLst>
          </p:cNvPr>
          <p:cNvSpPr/>
          <p:nvPr/>
        </p:nvSpPr>
        <p:spPr>
          <a:xfrm>
            <a:off x="7488432" y="3283414"/>
            <a:ext cx="522514" cy="320946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0220285-66D4-D235-A468-40414797E606}"/>
              </a:ext>
            </a:extLst>
          </p:cNvPr>
          <p:cNvSpPr/>
          <p:nvPr/>
        </p:nvSpPr>
        <p:spPr>
          <a:xfrm flipH="1">
            <a:off x="8685857" y="3283415"/>
            <a:ext cx="522513" cy="320946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C9EF66-D013-70E1-28DA-5E1FA7BD1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0" t="24533" r="14815" b="33750"/>
          <a:stretch/>
        </p:blipFill>
        <p:spPr>
          <a:xfrm>
            <a:off x="7865992" y="3516583"/>
            <a:ext cx="1032739" cy="7560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D71521-1E40-8572-1223-06522F1C3DA3}"/>
              </a:ext>
            </a:extLst>
          </p:cNvPr>
          <p:cNvSpPr txBox="1"/>
          <p:nvPr/>
        </p:nvSpPr>
        <p:spPr>
          <a:xfrm>
            <a:off x="8251970" y="4061882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EF31DB-FFFA-33D7-AB93-430751CF6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2" t="19750" r="12171" b="30481"/>
          <a:stretch/>
        </p:blipFill>
        <p:spPr>
          <a:xfrm>
            <a:off x="7796356" y="5336759"/>
            <a:ext cx="1172010" cy="940703"/>
          </a:xfrm>
          <a:prstGeom prst="rect">
            <a:avLst/>
          </a:prstGeom>
        </p:spPr>
      </p:pic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DFAE76DD-BB45-9D3B-3F22-5407BB4B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06869"/>
              </p:ext>
            </p:extLst>
          </p:nvPr>
        </p:nvGraphicFramePr>
        <p:xfrm>
          <a:off x="1790703" y="3435820"/>
          <a:ext cx="2904732" cy="3209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6183">
                  <a:extLst>
                    <a:ext uri="{9D8B030D-6E8A-4147-A177-3AD203B41FA5}">
                      <a16:colId xmlns:a16="http://schemas.microsoft.com/office/drawing/2014/main" val="3400477117"/>
                    </a:ext>
                  </a:extLst>
                </a:gridCol>
                <a:gridCol w="726183">
                  <a:extLst>
                    <a:ext uri="{9D8B030D-6E8A-4147-A177-3AD203B41FA5}">
                      <a16:colId xmlns:a16="http://schemas.microsoft.com/office/drawing/2014/main" val="1352265184"/>
                    </a:ext>
                  </a:extLst>
                </a:gridCol>
                <a:gridCol w="726183">
                  <a:extLst>
                    <a:ext uri="{9D8B030D-6E8A-4147-A177-3AD203B41FA5}">
                      <a16:colId xmlns:a16="http://schemas.microsoft.com/office/drawing/2014/main" val="2551266850"/>
                    </a:ext>
                  </a:extLst>
                </a:gridCol>
                <a:gridCol w="726183">
                  <a:extLst>
                    <a:ext uri="{9D8B030D-6E8A-4147-A177-3AD203B41FA5}">
                      <a16:colId xmlns:a16="http://schemas.microsoft.com/office/drawing/2014/main" val="1864278853"/>
                    </a:ext>
                  </a:extLst>
                </a:gridCol>
              </a:tblGrid>
              <a:tr h="797504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x(t</a:t>
                      </a:r>
                      <a:r>
                        <a:rPr lang="en-GB" sz="1600" b="0" i="0" baseline="-25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x(t</a:t>
                      </a:r>
                      <a:r>
                        <a:rPr lang="en-GB" sz="1600" b="0" i="0" baseline="-25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x(</a:t>
                      </a:r>
                      <a:r>
                        <a:rPr lang="en-GB" sz="1600" b="0" i="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1600" b="0" i="0" baseline="-250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22233"/>
                  </a:ext>
                </a:extLst>
              </a:tr>
              <a:tr h="797504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-4.33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-5.26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-4.11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589307"/>
                  </a:ext>
                </a:extLst>
              </a:tr>
              <a:tr h="816955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789146"/>
                  </a:ext>
                </a:extLst>
              </a:tr>
              <a:tr h="797504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-3.95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-5.96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-2.12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764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8B451E-411D-CD42-F84E-276B8372573A}"/>
              </a:ext>
            </a:extLst>
          </p:cNvPr>
          <p:cNvCxnSpPr/>
          <p:nvPr/>
        </p:nvCxnSpPr>
        <p:spPr>
          <a:xfrm>
            <a:off x="4944867" y="4680415"/>
            <a:ext cx="2294133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974B16-CE15-A87F-4F23-7FFE2D3ADB16}"/>
              </a:ext>
            </a:extLst>
          </p:cNvPr>
          <p:cNvSpPr txBox="1"/>
          <p:nvPr/>
        </p:nvSpPr>
        <p:spPr>
          <a:xfrm>
            <a:off x="4936459" y="3694468"/>
            <a:ext cx="230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Basis Function Expansions</a:t>
            </a:r>
          </a:p>
        </p:txBody>
      </p:sp>
    </p:spTree>
    <p:extLst>
      <p:ext uri="{BB962C8B-B14F-4D97-AF65-F5344CB8AC3E}">
        <p14:creationId xmlns:p14="http://schemas.microsoft.com/office/powerpoint/2010/main" val="42449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116C-1ADA-FDA6-6F7E-36089047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72D8D-8985-5EC4-A2AE-DDF339570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/>
              <a:lstStyle/>
              <a:p>
                <a:r>
                  <a:rPr lang="en-GB" dirty="0"/>
                  <a:t>Set of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known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Can use a linear combination (or “weighted sum”) of them to approximate any function to a desired degree by making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sufficiently large.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72D8D-8985-5EC4-A2AE-DDF339570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>
                <a:blip r:embed="rId2"/>
                <a:stretch>
                  <a:fillRect l="-1086" t="-2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FD42447-C84C-D4E4-4383-A82E3DF7D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25" y="3276600"/>
            <a:ext cx="7123749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116C-1ADA-FDA6-6F7E-36089047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72D8D-8985-5EC4-A2AE-DDF339570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/>
              <a:lstStyle/>
              <a:p>
                <a:r>
                  <a:rPr lang="en-GB" dirty="0"/>
                  <a:t>Set of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known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Can use a linear combination (or “weighted sum”) of them to approximate any function to a desired degree by making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sufficiently large.</a:t>
                </a:r>
              </a:p>
              <a:p>
                <a:r>
                  <a:rPr lang="en-GB" dirty="0"/>
                  <a:t>Different bases suit different data types:</a:t>
                </a:r>
              </a:p>
              <a:p>
                <a:pPr lvl="1"/>
                <a:r>
                  <a:rPr lang="en-GB" dirty="0"/>
                  <a:t>Periodic/ cyclical movements (e.g., gait) = </a:t>
                </a:r>
                <a:r>
                  <a:rPr lang="en-GB" b="1" dirty="0"/>
                  <a:t>Fourier</a:t>
                </a:r>
              </a:p>
              <a:p>
                <a:pPr lvl="1"/>
                <a:r>
                  <a:rPr lang="en-GB" dirty="0"/>
                  <a:t>General smooth functions = </a:t>
                </a:r>
                <a:r>
                  <a:rPr lang="en-GB" b="1" dirty="0"/>
                  <a:t>B-spline</a:t>
                </a:r>
                <a:r>
                  <a:rPr lang="en-GB" dirty="0"/>
                  <a:t> (good “all-rounder”)</a:t>
                </a:r>
              </a:p>
              <a:p>
                <a:pPr lvl="1"/>
                <a:r>
                  <a:rPr lang="en-GB" dirty="0"/>
                  <a:t>Spiky/ non-smooth functions (e.g., EMG, EEG, ECG) = </a:t>
                </a:r>
                <a:r>
                  <a:rPr lang="en-GB" b="1" dirty="0"/>
                  <a:t>wavelets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72D8D-8985-5EC4-A2AE-DDF339570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>
                <a:blip r:embed="rId2"/>
                <a:stretch>
                  <a:fillRect l="-1086" t="-2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8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8E99CE-CE63-2F9B-E913-71DF398A0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3524250"/>
            <a:ext cx="6667500" cy="3333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B40E93-880D-478C-BAED-33EDCF72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45B99-FFFC-2526-1DAC-D42BC20CC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Express smooth function as the weighted sum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45B99-FFFC-2526-1DAC-D42BC20CC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A212776-1E2C-25EE-27FE-BDEA1957F7BD}"/>
              </a:ext>
            </a:extLst>
          </p:cNvPr>
          <p:cNvSpPr txBox="1"/>
          <p:nvPr/>
        </p:nvSpPr>
        <p:spPr>
          <a:xfrm>
            <a:off x="4165600" y="3631962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Fitted Curve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D47FA8-4F44-A12D-39A3-1969EC8B5590}"/>
              </a:ext>
            </a:extLst>
          </p:cNvPr>
          <p:cNvCxnSpPr>
            <a:stCxn id="6" idx="0"/>
          </p:cNvCxnSpPr>
          <p:nvPr/>
        </p:nvCxnSpPr>
        <p:spPr>
          <a:xfrm flipV="1">
            <a:off x="4997450" y="3073400"/>
            <a:ext cx="6350" cy="55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C103F7-A209-B03B-CEBA-84D6E3C57C14}"/>
              </a:ext>
            </a:extLst>
          </p:cNvPr>
          <p:cNvSpPr txBox="1"/>
          <p:nvPr/>
        </p:nvSpPr>
        <p:spPr>
          <a:xfrm>
            <a:off x="5683250" y="3631962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Basis Coefficient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F58551-A0EB-938B-9988-6AF4E77B7554}"/>
              </a:ext>
            </a:extLst>
          </p:cNvPr>
          <p:cNvCxnSpPr>
            <a:stCxn id="9" idx="0"/>
          </p:cNvCxnSpPr>
          <p:nvPr/>
        </p:nvCxnSpPr>
        <p:spPr>
          <a:xfrm flipV="1">
            <a:off x="6515100" y="3073400"/>
            <a:ext cx="6350" cy="55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CB70B6-0858-11EA-B9A7-E1C6903B89C3}"/>
              </a:ext>
            </a:extLst>
          </p:cNvPr>
          <p:cNvSpPr txBox="1"/>
          <p:nvPr/>
        </p:nvSpPr>
        <p:spPr>
          <a:xfrm>
            <a:off x="6175375" y="3631962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Basis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6861EE-8066-3A8A-1026-A06AAA1AFEEF}"/>
              </a:ext>
            </a:extLst>
          </p:cNvPr>
          <p:cNvCxnSpPr>
            <a:stCxn id="11" idx="0"/>
          </p:cNvCxnSpPr>
          <p:nvPr/>
        </p:nvCxnSpPr>
        <p:spPr>
          <a:xfrm flipV="1">
            <a:off x="7007225" y="3073400"/>
            <a:ext cx="6350" cy="55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0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9AFE89-33F7-F10C-FCAC-9244FC391B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How do we choose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9AFE89-33F7-F10C-FCAC-9244FC391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73EEA-A01B-3225-56AA-CEB2D327E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For each curve, we have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sampled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To estimate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we can minimise the sum of squared errors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SSE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If we have perfect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simply choose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and our representation can interpolate the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73EEA-A01B-3225-56AA-CEB2D327E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483" b="-6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87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B7DA1B-D37C-0C42-C8A1-4529833635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How do we choose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B7DA1B-D37C-0C42-C8A1-452983363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C3569-4027-6D29-69AC-D4B2F6CD7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However, more often we have noisy measurements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E" b="0" dirty="0"/>
              </a:p>
              <a:p>
                <a:pPr marL="0" indent="0">
                  <a:buNone/>
                </a:pPr>
                <a:r>
                  <a:rPr lang="en-GB" dirty="0"/>
                  <a:t>so, we want to balance smoothness and fit to the data.</a:t>
                </a:r>
              </a:p>
              <a:p>
                <a:r>
                  <a:rPr lang="en-GB" dirty="0"/>
                  <a:t>Then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controls the level of smoothness (see </a:t>
                </a:r>
                <a:r>
                  <a:rPr lang="en-GB" dirty="0">
                    <a:hlinkClick r:id="rId4"/>
                  </a:rPr>
                  <a:t>our Shiny app</a:t>
                </a:r>
                <a:r>
                  <a:rPr lang="en-GB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larger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wigglier fit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smaller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smoother fit</a:t>
                </a:r>
              </a:p>
              <a:p>
                <a:r>
                  <a:rPr lang="en-GB" dirty="0"/>
                  <a:t>However, choosing an optimal value of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can be problematic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motivates a more refined approach.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C3569-4027-6D29-69AC-D4B2F6CD7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22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88FC-2661-1C67-EE60-CFCB4284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Penalised Least Squares Smoothing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084D6-88BB-15A7-8CD3-8937B88C4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Instead, we choose a rich basis (i.e., large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) and add a penalty on the roughness of the fitted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PENSSE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E" b="0" i="0" smtClean="0">
                              <a:latin typeface="Cambria Math" panose="02040503050406030204" pitchFamily="18" charset="0"/>
                            </a:rPr>
                            <m:t>PEN</m:t>
                          </m:r>
                          <m:d>
                            <m:d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Typically,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PEN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but more general penalties possible</a:t>
                </a:r>
              </a:p>
              <a:p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controls the trade-off between smoothness and fit to the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084D6-88BB-15A7-8CD3-8937B88C4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116" r="-1206" b="-14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42CBC74D-F322-2966-E10B-04AAB6AE7C16}"/>
              </a:ext>
            </a:extLst>
          </p:cNvPr>
          <p:cNvSpPr/>
          <p:nvPr/>
        </p:nvSpPr>
        <p:spPr>
          <a:xfrm rot="16200000">
            <a:off x="5438504" y="2551316"/>
            <a:ext cx="539931" cy="343988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4F6CD-9468-0091-A474-83E5D3A7A3CB}"/>
                  </a:ext>
                </a:extLst>
              </p:cNvPr>
              <p:cNvSpPr txBox="1"/>
              <p:nvPr/>
            </p:nvSpPr>
            <p:spPr>
              <a:xfrm>
                <a:off x="4027714" y="4541225"/>
                <a:ext cx="3361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SSE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4F6CD-9468-0091-A474-83E5D3A7A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714" y="4541225"/>
                <a:ext cx="33615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32006C2D-AFAB-595B-22D7-71D1183FF4ED}"/>
              </a:ext>
            </a:extLst>
          </p:cNvPr>
          <p:cNvSpPr/>
          <p:nvPr/>
        </p:nvSpPr>
        <p:spPr>
          <a:xfrm rot="16200000">
            <a:off x="8842320" y="2992602"/>
            <a:ext cx="539931" cy="147744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7CDC98-CD95-AF9B-2AD7-2A20DBEBB667}"/>
                  </a:ext>
                </a:extLst>
              </p:cNvPr>
              <p:cNvSpPr txBox="1"/>
              <p:nvPr/>
            </p:nvSpPr>
            <p:spPr>
              <a:xfrm>
                <a:off x="7428413" y="4001292"/>
                <a:ext cx="3361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Penalty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7CDC98-CD95-AF9B-2AD7-2A20DBEBB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413" y="4001292"/>
                <a:ext cx="3361510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664A97BE-3D36-ECDF-A036-5D4859475281}"/>
              </a:ext>
            </a:extLst>
          </p:cNvPr>
          <p:cNvSpPr/>
          <p:nvPr/>
        </p:nvSpPr>
        <p:spPr>
          <a:xfrm rot="16200000">
            <a:off x="7981013" y="3493182"/>
            <a:ext cx="369331" cy="24096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6B53F7-492C-7094-5A35-6A7F8A59E177}"/>
                  </a:ext>
                </a:extLst>
              </p:cNvPr>
              <p:cNvSpPr txBox="1"/>
              <p:nvPr/>
            </p:nvSpPr>
            <p:spPr>
              <a:xfrm>
                <a:off x="6489500" y="3865904"/>
                <a:ext cx="3361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Smoothing</m:t>
                      </m:r>
                      <m:r>
                        <a:rPr lang="en-I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Parameter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6B53F7-492C-7094-5A35-6A7F8A59E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00" y="3865904"/>
                <a:ext cx="336151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0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6" grpId="0" animBg="1"/>
      <p:bldP spid="6" grpId="1" animBg="1"/>
      <p:bldP spid="7" grpId="0"/>
      <p:bldP spid="7" grpId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A7420C-FF9D-72A8-93CE-9923D1B722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Choosing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A7420C-FF9D-72A8-93CE-9923D1B72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BE6C2-F384-B6D1-AD53-B0CB43098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4642" y="1988344"/>
            <a:ext cx="9662716" cy="450453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C776D1-E79B-EFF1-A2AB-1289CEDCF392}"/>
              </a:ext>
            </a:extLst>
          </p:cNvPr>
          <p:cNvSpPr/>
          <p:nvPr/>
        </p:nvSpPr>
        <p:spPr>
          <a:xfrm>
            <a:off x="6096000" y="1905000"/>
            <a:ext cx="4927600" cy="4587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177D1-C64A-926A-A3C1-974CB6402876}"/>
                  </a:ext>
                </a:extLst>
              </p:cNvPr>
              <p:cNvSpPr txBox="1"/>
              <p:nvPr/>
            </p:nvSpPr>
            <p:spPr>
              <a:xfrm>
                <a:off x="6388100" y="2159000"/>
                <a:ext cx="4749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Choose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using </a:t>
                </a:r>
                <a:r>
                  <a:rPr lang="en-GB" b="1" dirty="0"/>
                  <a:t>prediction error </a:t>
                </a:r>
                <a:r>
                  <a:rPr lang="en-GB" dirty="0"/>
                  <a:t>approaches – “what is the average squared error using the curve to predict a data point not used to fit it?”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Cross-validation/ generalised cross- validation (GCV) are well established approaches for estimating prediction error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177D1-C64A-926A-A3C1-974CB6402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00" y="2159000"/>
                <a:ext cx="4749800" cy="2031325"/>
              </a:xfrm>
              <a:prstGeom prst="rect">
                <a:avLst/>
              </a:prstGeom>
              <a:blipFill>
                <a:blip r:embed="rId5"/>
                <a:stretch>
                  <a:fillRect l="-802" t="-621" r="-802" b="-3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5816F1-50E6-DBE5-FBF0-EE0CAFB2EE79}"/>
              </a:ext>
            </a:extLst>
          </p:cNvPr>
          <p:cNvSpPr txBox="1"/>
          <p:nvPr/>
        </p:nvSpPr>
        <p:spPr>
          <a:xfrm>
            <a:off x="4686300" y="6421199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approaches (e.g., adjusting by eye) also possible (see </a:t>
            </a:r>
            <a:r>
              <a:rPr lang="en-GB" dirty="0">
                <a:hlinkClick r:id="rId6"/>
              </a:rPr>
              <a:t>our Shiny app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588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allAtOnce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</TotalTime>
  <Words>648</Words>
  <Application>Microsoft Macintosh PowerPoint</Application>
  <PresentationFormat>Widescreen</PresentationFormat>
  <Paragraphs>97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CMU Serif</vt:lpstr>
      <vt:lpstr>Gill Sans MT</vt:lpstr>
      <vt:lpstr>Wingdings</vt:lpstr>
      <vt:lpstr>Office Theme</vt:lpstr>
      <vt:lpstr>Data Representation and Smoothing</vt:lpstr>
      <vt:lpstr>Key Idea</vt:lpstr>
      <vt:lpstr>Basis Functions</vt:lpstr>
      <vt:lpstr>Basis Functions</vt:lpstr>
      <vt:lpstr>Basis Functions</vt:lpstr>
      <vt:lpstr>How do we choose K?</vt:lpstr>
      <vt:lpstr>How do we choose K?</vt:lpstr>
      <vt:lpstr>Penalised Least Squares Smoothing</vt:lpstr>
      <vt:lpstr>Choosing λ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7</cp:revision>
  <dcterms:created xsi:type="dcterms:W3CDTF">2024-05-31T18:06:01Z</dcterms:created>
  <dcterms:modified xsi:type="dcterms:W3CDTF">2024-07-09T15:32:24Z</dcterms:modified>
</cp:coreProperties>
</file>