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 varScale="1">
        <p:scale>
          <a:sx n="116" d="100"/>
          <a:sy n="116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DFCC3-9444-904F-8BDC-F0A1FF6E28DC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1B4EB-0248-0C41-8423-3C4A0934F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29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85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65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22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9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5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10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70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55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9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01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50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F10CA-94B3-504B-A812-19B0C18E6A91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logo with a running person and text&#10;&#10;Description automatically generated with medium confidence">
            <a:extLst>
              <a:ext uri="{FF2B5EF4-FFF2-40B4-BE49-F238E27FC236}">
                <a16:creationId xmlns:a16="http://schemas.microsoft.com/office/drawing/2014/main" id="{3E8023FA-5676-80BF-BD28-BE4B85FDD8C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69575" y="77788"/>
            <a:ext cx="1568450" cy="1568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78D77E-6BF3-B047-538B-C22AB7A2F9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30118" t="28883" r="34165" b="23291"/>
          <a:stretch/>
        </p:blipFill>
        <p:spPr>
          <a:xfrm>
            <a:off x="10408631" y="-56356"/>
            <a:ext cx="1783369" cy="179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6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28A9-E00D-79BA-AF3E-C7531B38C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Functional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9B42E-C199-EDBB-23B7-4891950F8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64016"/>
          </a:xfrm>
        </p:spPr>
        <p:txBody>
          <a:bodyPr>
            <a:normAutofit fontScale="92500" lnSpcReduction="20000"/>
          </a:bodyPr>
          <a:lstStyle/>
          <a:p>
            <a:endParaRPr lang="en-GB" dirty="0"/>
          </a:p>
          <a:p>
            <a:r>
              <a:rPr lang="en-GB" b="1" dirty="0"/>
              <a:t>Prof. Drew Harrison </a:t>
            </a:r>
            <a:r>
              <a:rPr lang="en-GB" dirty="0"/>
              <a:t>(University of Limerick)</a:t>
            </a:r>
          </a:p>
          <a:p>
            <a:r>
              <a:rPr lang="en-GB" b="1" dirty="0" err="1"/>
              <a:t>Dr.</a:t>
            </a:r>
            <a:r>
              <a:rPr lang="en-GB" b="1" dirty="0"/>
              <a:t> Edward Gunning </a:t>
            </a:r>
            <a:r>
              <a:rPr lang="en-GB" dirty="0"/>
              <a:t>(University of Pennsylvania)</a:t>
            </a:r>
          </a:p>
          <a:p>
            <a:endParaRPr lang="en-GB" dirty="0"/>
          </a:p>
          <a:p>
            <a:r>
              <a:rPr lang="en-GB" dirty="0"/>
              <a:t>ISBS 2024 </a:t>
            </a:r>
          </a:p>
          <a:p>
            <a:r>
              <a:rPr lang="en-GB" dirty="0"/>
              <a:t>Functional Data Analysis for Sports Biomechanics</a:t>
            </a:r>
          </a:p>
          <a:p>
            <a:r>
              <a:rPr lang="en-IE" dirty="0"/>
              <a:t>Pre-conference Workshop</a:t>
            </a:r>
          </a:p>
          <a:p>
            <a:r>
              <a:rPr lang="en-IE" dirty="0"/>
              <a:t>July 15</a:t>
            </a:r>
            <a:r>
              <a:rPr lang="en-IE" baseline="30000" dirty="0"/>
              <a:t>th</a:t>
            </a:r>
            <a:r>
              <a:rPr lang="en-IE" dirty="0"/>
              <a:t>, 2024</a:t>
            </a:r>
          </a:p>
        </p:txBody>
      </p:sp>
      <p:pic>
        <p:nvPicPr>
          <p:cNvPr id="5" name="Picture 4" descr="A colorful scribbles on a white background&#10;&#10;Description automatically generated">
            <a:extLst>
              <a:ext uri="{FF2B5EF4-FFF2-40B4-BE49-F238E27FC236}">
                <a16:creationId xmlns:a16="http://schemas.microsoft.com/office/drawing/2014/main" id="{34D52EC3-77E1-6A42-BF1C-8C5159F14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5" y="166905"/>
            <a:ext cx="1731055" cy="140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0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D3B2-CF12-0656-796B-96A7C388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D06A5B-1AF8-8FEB-AA74-FFDD085F7B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Model the association between a response variable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 and predictors (or covariates)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E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 with the goals:</a:t>
                </a:r>
              </a:p>
              <a:p>
                <a:pPr lvl="1"/>
                <a:r>
                  <a:rPr lang="en-GB" sz="2800" b="1" dirty="0"/>
                  <a:t>Prediction</a:t>
                </a:r>
                <a:r>
                  <a:rPr lang="en-GB" sz="2800" dirty="0"/>
                  <a:t> – “Can I predict variable </a:t>
                </a:r>
                <a14:m>
                  <m:oMath xmlns:m="http://schemas.openxmlformats.org/officeDocument/2006/math">
                    <m:r>
                      <a:rPr lang="en-IE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800" dirty="0"/>
                  <a:t> if I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E" sz="2800" b="0" i="1" smtClean="0">
                        <a:latin typeface="Cambria Math" panose="02040503050406030204" pitchFamily="18" charset="0"/>
                      </a:rPr>
                      <m:t>?”</m:t>
                    </m:r>
                  </m:oMath>
                </a14:m>
                <a:endParaRPr lang="en-GB" sz="2800" dirty="0"/>
              </a:p>
              <a:p>
                <a:pPr lvl="1"/>
                <a:r>
                  <a:rPr lang="en-GB" sz="2800" b="1" dirty="0"/>
                  <a:t>Description/ Testing: “</a:t>
                </a:r>
                <a:r>
                  <a:rPr lang="en-GB" sz="2800" dirty="0"/>
                  <a:t>What is the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b="1" dirty="0"/>
                  <a:t> </a:t>
                </a:r>
                <a:r>
                  <a:rPr lang="en-GB" sz="2800" dirty="0"/>
                  <a:t>on </a:t>
                </a:r>
                <a14:m>
                  <m:oMath xmlns:m="http://schemas.openxmlformats.org/officeDocument/2006/math">
                    <m:r>
                      <a:rPr lang="en-IE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E" sz="2800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GB" sz="2800" dirty="0"/>
                  <a:t>” (ANOVA, t-test etc., can be written as a linear regression model.</a:t>
                </a:r>
              </a:p>
              <a:p>
                <a:pPr lvl="1"/>
                <a:endParaRPr lang="en-GB" sz="2800" dirty="0"/>
              </a:p>
              <a:p>
                <a:pPr marL="0" indent="0">
                  <a:buNone/>
                </a:pPr>
                <a:r>
                  <a:rPr lang="en-GB" sz="3200" b="1" i="1" u="sng" dirty="0"/>
                  <a:t>Functional Regression </a:t>
                </a:r>
                <a:r>
                  <a:rPr lang="en-GB" sz="3200" dirty="0"/>
                  <a:t>extends classical regression to the case where either the response or predictors are curves, rather than scalars.</a:t>
                </a:r>
                <a:endParaRPr lang="en-GB" sz="3200" b="1" i="1" u="sn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D06A5B-1AF8-8FEB-AA74-FFDD085F7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8" t="-2326" r="-12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33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0D8AB-6D95-538D-DA00-793BB6ED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Functional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4B0DA2-F919-D6EB-2607-4B0EBAB76C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GB" b="1" u="sng" dirty="0"/>
                  <a:t>Function-on-Scalar Regression:</a:t>
                </a:r>
                <a:r>
                  <a:rPr lang="en-GB" dirty="0"/>
                  <a:t> Functional response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 scalar predictor(s)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E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E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b="1" u="sng" dirty="0"/>
                  <a:t>Scalar-on-Function Regression:</a:t>
                </a:r>
                <a:r>
                  <a:rPr lang="en-GB" dirty="0"/>
                  <a:t> Scalar response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, functional predictor(s)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),…,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b="1" u="sng" dirty="0"/>
                  <a:t>Function-on-Function Regression: </a:t>
                </a:r>
                <a:r>
                  <a:rPr lang="en-GB" dirty="0"/>
                  <a:t>Functional response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/>
                  <a:t> </a:t>
                </a:r>
                <a:r>
                  <a:rPr lang="en-GB" b="1" u="sng" dirty="0"/>
                  <a:t>and</a:t>
                </a:r>
                <a:r>
                  <a:rPr lang="en-GB" dirty="0"/>
                  <a:t> functional predictor(s)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),…,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b="1" u="sng" dirty="0"/>
                  <a:t>Note</a:t>
                </a:r>
                <a:r>
                  <a:rPr lang="en-GB" b="1" dirty="0"/>
                  <a:t>: </a:t>
                </a:r>
                <a:r>
                  <a:rPr lang="en-GB" dirty="0"/>
                  <a:t>We will cover linear models for independent samples, but non-linear functional regression models and functional mixed-effects/ multilevel models for dependent data exist.</a:t>
                </a:r>
                <a:endParaRPr lang="en-GB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4B0DA2-F919-D6EB-2607-4B0EBAB76C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198" r="-4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45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D81F-334E-ED89-5652-70DE21179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Function-on-Scalar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45962-76E6-2AEB-1C2E-F6CB91C23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Linear regression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45962-76E6-2AEB-1C2E-F6CB91C23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8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96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D81F-334E-ED89-5652-70DE21179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Function-on-Scalar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45962-76E6-2AEB-1C2E-F6CB91C23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Linear regression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)+ </m:t>
                      </m:r>
                      <m:nary>
                        <m:naryPr>
                          <m:chr m:val="∑"/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Parameters and error term are now smooth curves rather than scalars.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GB" dirty="0"/>
                  <a:t>Interpret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as the expected change in the “level and shape”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for a 1-unit change in covariate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𝑖𝑎</m:t>
                        </m:r>
                      </m:sub>
                    </m:sSub>
                  </m:oMath>
                </a14:m>
                <a:r>
                  <a:rPr lang="en-GB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held constant.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𝑖𝑎</m:t>
                        </m:r>
                      </m:sub>
                    </m:sSub>
                  </m:oMath>
                </a14:m>
                <a:r>
                  <a:rPr lang="en-GB" dirty="0"/>
                  <a:t> represent factor levels we have Functional ANOVA/ t-test.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45962-76E6-2AEB-1C2E-F6CB91C23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4419" r="-1809" b="-34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17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1846-6B05-ACBF-5121-EA6153E2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F63902-0CB0-1D53-8F6C-38C4498C0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264" y="1491750"/>
            <a:ext cx="5765800" cy="41148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79B93C-73B1-FEBA-9A11-5FBEAD09E73E}"/>
                  </a:ext>
                </a:extLst>
              </p:cNvPr>
              <p:cNvSpPr txBox="1"/>
              <p:nvPr/>
            </p:nvSpPr>
            <p:spPr>
              <a:xfrm>
                <a:off x="739049" y="5366250"/>
                <a:ext cx="5765800" cy="1426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IE" b="1" dirty="0"/>
                  <a:t>Pointwise Fitting: </a:t>
                </a:r>
                <a:r>
                  <a:rPr lang="en-IE" b="0" dirty="0"/>
                  <a:t>Fit a linear regression at each time 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E" b="0" dirty="0"/>
              </a:p>
              <a:p>
                <a:pPr/>
                <a:r>
                  <a:rPr lang="en-GB" dirty="0"/>
                  <a:t>and join up/ smooth the coefficients.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79B93C-73B1-FEBA-9A11-5FBEAD09E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49" y="5366250"/>
                <a:ext cx="5765800" cy="1426609"/>
              </a:xfrm>
              <a:prstGeom prst="rect">
                <a:avLst/>
              </a:prstGeom>
              <a:blipFill>
                <a:blip r:embed="rId3"/>
                <a:stretch>
                  <a:fillRect l="-879" t="-39823" b="-725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C48F4D3-F608-0FBF-4412-A362C9BE43BC}"/>
              </a:ext>
            </a:extLst>
          </p:cNvPr>
          <p:cNvSpPr txBox="1"/>
          <p:nvPr/>
        </p:nvSpPr>
        <p:spPr>
          <a:xfrm>
            <a:off x="7474333" y="3087485"/>
            <a:ext cx="3723701" cy="92333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But more refined approaches using basis expansions and smoothing penalties are typically used!</a:t>
            </a:r>
          </a:p>
        </p:txBody>
      </p:sp>
    </p:spTree>
    <p:extLst>
      <p:ext uri="{BB962C8B-B14F-4D97-AF65-F5344CB8AC3E}">
        <p14:creationId xmlns:p14="http://schemas.microsoft.com/office/powerpoint/2010/main" val="411895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</TotalTime>
  <Words>344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Functional Regression</vt:lpstr>
      <vt:lpstr>Regression</vt:lpstr>
      <vt:lpstr>Types of Functional Regression</vt:lpstr>
      <vt:lpstr>Function-on-Scalar Regression</vt:lpstr>
      <vt:lpstr>Function-on-Scalar Regression</vt:lpstr>
      <vt:lpstr>Fitting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Edward.Gunning</dc:creator>
  <cp:lastModifiedBy>Edward.Gunning</cp:lastModifiedBy>
  <cp:revision>7</cp:revision>
  <dcterms:created xsi:type="dcterms:W3CDTF">2024-05-31T18:06:01Z</dcterms:created>
  <dcterms:modified xsi:type="dcterms:W3CDTF">2024-07-13T06:57:03Z</dcterms:modified>
</cp:coreProperties>
</file>