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88" d="100"/>
          <a:sy n="88" d="100"/>
        </p:scale>
        <p:origin x="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with a running person and text&#10;&#10;Description automatically generated with medium confidence">
            <a:extLst>
              <a:ext uri="{FF2B5EF4-FFF2-40B4-BE49-F238E27FC236}">
                <a16:creationId xmlns:a16="http://schemas.microsoft.com/office/drawing/2014/main" id="{3E8023FA-5676-80BF-BD28-BE4B85FDD8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9575" y="77788"/>
            <a:ext cx="1568450" cy="1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Representation and Smoothing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GB" dirty="0"/>
              <a:t>Functional Data Analysis for Sports Biomechanics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5A1A-E9CF-27F9-F0AE-7A2B405B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2F63-4C62-F8A5-19A5-F5C2F666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GB" dirty="0"/>
              <a:t>For each curve, we have a series of discrete sampled measurements (typically “noisy”/ with error).</a:t>
            </a:r>
          </a:p>
          <a:p>
            <a:r>
              <a:rPr lang="en-GB" dirty="0"/>
              <a:t>We want to convert these to </a:t>
            </a:r>
            <a:r>
              <a:rPr lang="en-GB" b="1" u="sng" dirty="0"/>
              <a:t>smooth functions</a:t>
            </a:r>
            <a:r>
              <a:rPr lang="en-GB" b="1" dirty="0"/>
              <a:t> </a:t>
            </a:r>
            <a:r>
              <a:rPr lang="en-GB" dirty="0"/>
              <a:t>for analysis.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97CAF77A-8103-B887-ECF1-8C641169CE8A}"/>
              </a:ext>
            </a:extLst>
          </p:cNvPr>
          <p:cNvSpPr/>
          <p:nvPr/>
        </p:nvSpPr>
        <p:spPr>
          <a:xfrm>
            <a:off x="7488432" y="3283414"/>
            <a:ext cx="522514" cy="3209460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0220285-66D4-D235-A468-40414797E606}"/>
              </a:ext>
            </a:extLst>
          </p:cNvPr>
          <p:cNvSpPr/>
          <p:nvPr/>
        </p:nvSpPr>
        <p:spPr>
          <a:xfrm flipH="1">
            <a:off x="8685857" y="3283415"/>
            <a:ext cx="522513" cy="3209460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C9EF66-D013-70E1-28DA-5E1FA7BD1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00" t="24533" r="14815" b="33750"/>
          <a:stretch/>
        </p:blipFill>
        <p:spPr>
          <a:xfrm>
            <a:off x="7865992" y="3516583"/>
            <a:ext cx="1032739" cy="7560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D71521-1E40-8572-1223-06522F1C3DA3}"/>
              </a:ext>
            </a:extLst>
          </p:cNvPr>
          <p:cNvSpPr txBox="1"/>
          <p:nvPr/>
        </p:nvSpPr>
        <p:spPr>
          <a:xfrm>
            <a:off x="8251970" y="4061882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EF31DB-FFFA-33D7-AB93-430751CF6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2" t="19750" r="12171" b="30481"/>
          <a:stretch/>
        </p:blipFill>
        <p:spPr>
          <a:xfrm>
            <a:off x="7796356" y="5336759"/>
            <a:ext cx="1172010" cy="940703"/>
          </a:xfrm>
          <a:prstGeom prst="rect">
            <a:avLst/>
          </a:prstGeom>
        </p:spPr>
      </p:pic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DFAE76DD-BB45-9D3B-3F22-5407BB4B9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06869"/>
              </p:ext>
            </p:extLst>
          </p:nvPr>
        </p:nvGraphicFramePr>
        <p:xfrm>
          <a:off x="1790703" y="3435820"/>
          <a:ext cx="2904732" cy="3209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6183">
                  <a:extLst>
                    <a:ext uri="{9D8B030D-6E8A-4147-A177-3AD203B41FA5}">
                      <a16:colId xmlns:a16="http://schemas.microsoft.com/office/drawing/2014/main" val="3400477117"/>
                    </a:ext>
                  </a:extLst>
                </a:gridCol>
                <a:gridCol w="726183">
                  <a:extLst>
                    <a:ext uri="{9D8B030D-6E8A-4147-A177-3AD203B41FA5}">
                      <a16:colId xmlns:a16="http://schemas.microsoft.com/office/drawing/2014/main" val="1352265184"/>
                    </a:ext>
                  </a:extLst>
                </a:gridCol>
                <a:gridCol w="726183">
                  <a:extLst>
                    <a:ext uri="{9D8B030D-6E8A-4147-A177-3AD203B41FA5}">
                      <a16:colId xmlns:a16="http://schemas.microsoft.com/office/drawing/2014/main" val="2551266850"/>
                    </a:ext>
                  </a:extLst>
                </a:gridCol>
                <a:gridCol w="726183">
                  <a:extLst>
                    <a:ext uri="{9D8B030D-6E8A-4147-A177-3AD203B41FA5}">
                      <a16:colId xmlns:a16="http://schemas.microsoft.com/office/drawing/2014/main" val="1864278853"/>
                    </a:ext>
                  </a:extLst>
                </a:gridCol>
              </a:tblGrid>
              <a:tr h="797504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x(t</a:t>
                      </a:r>
                      <a:r>
                        <a:rPr lang="en-GB" sz="1600" b="0" i="0" baseline="-25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x(t</a:t>
                      </a:r>
                      <a:r>
                        <a:rPr lang="en-GB" sz="1600" b="0" i="0" baseline="-25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x(</a:t>
                      </a:r>
                      <a:r>
                        <a:rPr lang="en-GB" sz="1600" b="0" i="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GB" sz="1600" b="0" i="0" baseline="-250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22233"/>
                  </a:ext>
                </a:extLst>
              </a:tr>
              <a:tr h="797504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-4.33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-5.26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-4.11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589307"/>
                  </a:ext>
                </a:extLst>
              </a:tr>
              <a:tr h="816955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789146"/>
                  </a:ext>
                </a:extLst>
              </a:tr>
              <a:tr h="797504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-3.95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-5.96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-2.12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764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8B451E-411D-CD42-F84E-276B8372573A}"/>
              </a:ext>
            </a:extLst>
          </p:cNvPr>
          <p:cNvCxnSpPr/>
          <p:nvPr/>
        </p:nvCxnSpPr>
        <p:spPr>
          <a:xfrm>
            <a:off x="4944867" y="4680415"/>
            <a:ext cx="2294133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974B16-CE15-A87F-4F23-7FFE2D3ADB16}"/>
              </a:ext>
            </a:extLst>
          </p:cNvPr>
          <p:cNvSpPr txBox="1"/>
          <p:nvPr/>
        </p:nvSpPr>
        <p:spPr>
          <a:xfrm>
            <a:off x="4936459" y="3694468"/>
            <a:ext cx="230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Basis Function Expansions</a:t>
            </a:r>
          </a:p>
        </p:txBody>
      </p:sp>
    </p:spTree>
    <p:extLst>
      <p:ext uri="{BB962C8B-B14F-4D97-AF65-F5344CB8AC3E}">
        <p14:creationId xmlns:p14="http://schemas.microsoft.com/office/powerpoint/2010/main" val="424495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116C-1ADA-FDA6-6F7E-36089047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72D8D-8985-5EC4-A2AE-DDF339570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</p:spPr>
            <p:txBody>
              <a:bodyPr/>
              <a:lstStyle/>
              <a:p>
                <a:r>
                  <a:rPr lang="en-GB" dirty="0"/>
                  <a:t>Set of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known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Can use a linear combination (or “weighted sum”) of them to approximate any function to a desired degree by making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sufficiently large.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72D8D-8985-5EC4-A2AE-DDF339570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  <a:blipFill>
                <a:blip r:embed="rId2"/>
                <a:stretch>
                  <a:fillRect l="-1086" t="-2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FD42447-C84C-D4E4-4383-A82E3DF7D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25" y="3276600"/>
            <a:ext cx="7123749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116C-1ADA-FDA6-6F7E-36089047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72D8D-8985-5EC4-A2AE-DDF339570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</p:spPr>
            <p:txBody>
              <a:bodyPr/>
              <a:lstStyle/>
              <a:p>
                <a:r>
                  <a:rPr lang="en-GB" dirty="0"/>
                  <a:t>Set of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known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Can use a linear combination (or “weighted sum”) of them to approximate any function to a desired degree by making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sufficiently large.</a:t>
                </a:r>
              </a:p>
              <a:p>
                <a:r>
                  <a:rPr lang="en-GB" dirty="0"/>
                  <a:t>Different bases suit different data types:</a:t>
                </a:r>
              </a:p>
              <a:p>
                <a:pPr lvl="1"/>
                <a:r>
                  <a:rPr lang="en-GB" dirty="0"/>
                  <a:t>Periodic/ cyclical movements (e.g., gait) = </a:t>
                </a:r>
                <a:r>
                  <a:rPr lang="en-GB" b="1" dirty="0"/>
                  <a:t>Fourier</a:t>
                </a:r>
              </a:p>
              <a:p>
                <a:pPr lvl="1"/>
                <a:r>
                  <a:rPr lang="en-GB" dirty="0"/>
                  <a:t>General smooth functions = </a:t>
                </a:r>
                <a:r>
                  <a:rPr lang="en-GB" b="1" dirty="0"/>
                  <a:t>B-spline</a:t>
                </a:r>
                <a:r>
                  <a:rPr lang="en-GB" dirty="0"/>
                  <a:t> (good “all-rounder”)</a:t>
                </a:r>
              </a:p>
              <a:p>
                <a:pPr lvl="1"/>
                <a:r>
                  <a:rPr lang="en-GB" dirty="0"/>
                  <a:t>Spiky/ non-smooth functions (e.g., EMG, EEG, ECG) = </a:t>
                </a:r>
                <a:r>
                  <a:rPr lang="en-GB" b="1" dirty="0"/>
                  <a:t>wavelets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72D8D-8985-5EC4-A2AE-DDF339570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  <a:blipFill>
                <a:blip r:embed="rId2"/>
                <a:stretch>
                  <a:fillRect l="-1086" t="-2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81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8E99CE-CE63-2F9B-E913-71DF398A0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3524250"/>
            <a:ext cx="6667500" cy="3333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B40E93-880D-478C-BAED-33EDCF72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45B99-FFFC-2526-1DAC-D42BC20CC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Express smooth function as the weighted sum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45B99-FFFC-2526-1DAC-D42BC20CC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A212776-1E2C-25EE-27FE-BDEA1957F7BD}"/>
              </a:ext>
            </a:extLst>
          </p:cNvPr>
          <p:cNvSpPr txBox="1"/>
          <p:nvPr/>
        </p:nvSpPr>
        <p:spPr>
          <a:xfrm>
            <a:off x="4165600" y="3631962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Fitted Curve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D47FA8-4F44-A12D-39A3-1969EC8B5590}"/>
              </a:ext>
            </a:extLst>
          </p:cNvPr>
          <p:cNvCxnSpPr>
            <a:stCxn id="6" idx="0"/>
          </p:cNvCxnSpPr>
          <p:nvPr/>
        </p:nvCxnSpPr>
        <p:spPr>
          <a:xfrm flipV="1">
            <a:off x="4997450" y="3073400"/>
            <a:ext cx="6350" cy="55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C103F7-A209-B03B-CEBA-84D6E3C57C14}"/>
              </a:ext>
            </a:extLst>
          </p:cNvPr>
          <p:cNvSpPr txBox="1"/>
          <p:nvPr/>
        </p:nvSpPr>
        <p:spPr>
          <a:xfrm>
            <a:off x="5683250" y="3631962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Basis Coefficient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F58551-A0EB-938B-9988-6AF4E77B7554}"/>
              </a:ext>
            </a:extLst>
          </p:cNvPr>
          <p:cNvCxnSpPr>
            <a:stCxn id="9" idx="0"/>
          </p:cNvCxnSpPr>
          <p:nvPr/>
        </p:nvCxnSpPr>
        <p:spPr>
          <a:xfrm flipV="1">
            <a:off x="6515100" y="3073400"/>
            <a:ext cx="6350" cy="55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CB70B6-0858-11EA-B9A7-E1C6903B89C3}"/>
              </a:ext>
            </a:extLst>
          </p:cNvPr>
          <p:cNvSpPr txBox="1"/>
          <p:nvPr/>
        </p:nvSpPr>
        <p:spPr>
          <a:xfrm>
            <a:off x="6175375" y="3631962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Basis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6861EE-8066-3A8A-1026-A06AAA1AFEEF}"/>
              </a:ext>
            </a:extLst>
          </p:cNvPr>
          <p:cNvCxnSpPr>
            <a:stCxn id="11" idx="0"/>
          </p:cNvCxnSpPr>
          <p:nvPr/>
        </p:nvCxnSpPr>
        <p:spPr>
          <a:xfrm flipV="1">
            <a:off x="7007225" y="3073400"/>
            <a:ext cx="6350" cy="55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0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  <p:bldP spid="11" grpId="0"/>
      <p:bldP spid="11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</TotalTime>
  <Words>264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CMU Serif</vt:lpstr>
      <vt:lpstr>Gill Sans MT</vt:lpstr>
      <vt:lpstr>Office Theme</vt:lpstr>
      <vt:lpstr>Data Representation and Smoothing</vt:lpstr>
      <vt:lpstr>Key Idea</vt:lpstr>
      <vt:lpstr>Basis Functions</vt:lpstr>
      <vt:lpstr>Basis Functions</vt:lpstr>
      <vt:lpstr>Basis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Edward.Gunning</cp:lastModifiedBy>
  <cp:revision>6</cp:revision>
  <dcterms:created xsi:type="dcterms:W3CDTF">2024-05-31T18:06:01Z</dcterms:created>
  <dcterms:modified xsi:type="dcterms:W3CDTF">2024-07-09T12:10:09Z</dcterms:modified>
</cp:coreProperties>
</file>