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714"/>
  </p:normalViewPr>
  <p:slideViewPr>
    <p:cSldViewPr snapToGrid="0">
      <p:cViewPr varScale="1">
        <p:scale>
          <a:sx n="115" d="100"/>
          <a:sy n="11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F21F1E-6365-3646-81EE-F2B01BB625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9180" r="33478" b="23478"/>
          <a:stretch/>
        </p:blipFill>
        <p:spPr bwMode="auto">
          <a:xfrm>
            <a:off x="10508974" y="32924"/>
            <a:ext cx="1683026" cy="16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/>
          <a:lstStyle/>
          <a:p>
            <a:r>
              <a:rPr lang="en-GB" dirty="0"/>
              <a:t>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137"/>
            <a:ext cx="9144000" cy="2387600"/>
          </a:xfrm>
        </p:spPr>
        <p:txBody>
          <a:bodyPr>
            <a:noAutofit/>
          </a:bodyPr>
          <a:lstStyle/>
          <a:p>
            <a:endParaRPr lang="en-GB" sz="2000" dirty="0"/>
          </a:p>
          <a:p>
            <a:r>
              <a:rPr lang="en-GB" sz="2000" b="1" dirty="0"/>
              <a:t>Prof. Drew Harrison </a:t>
            </a:r>
            <a:r>
              <a:rPr lang="en-GB" sz="2000" dirty="0"/>
              <a:t>(University of Limerick)</a:t>
            </a:r>
          </a:p>
          <a:p>
            <a:r>
              <a:rPr lang="en-GB" sz="2000" b="1" dirty="0" err="1"/>
              <a:t>Dr.</a:t>
            </a:r>
            <a:r>
              <a:rPr lang="en-GB" sz="2000" b="1" dirty="0"/>
              <a:t> Edward Gunning </a:t>
            </a:r>
            <a:r>
              <a:rPr lang="en-GB" sz="2000" dirty="0"/>
              <a:t>(University of Pennsylvania)</a:t>
            </a:r>
          </a:p>
          <a:p>
            <a:endParaRPr lang="en-GB" sz="2000" dirty="0"/>
          </a:p>
          <a:p>
            <a:r>
              <a:rPr lang="en-GB" sz="2000" dirty="0"/>
              <a:t>ISBS 2024 </a:t>
            </a:r>
          </a:p>
          <a:p>
            <a:r>
              <a:rPr lang="en-GB" sz="2000" dirty="0"/>
              <a:t>Functional Data Analysis for Sports Biomechanics</a:t>
            </a:r>
          </a:p>
          <a:p>
            <a:r>
              <a:rPr lang="en-IE" sz="2000" dirty="0"/>
              <a:t>Pre-conference Workshop</a:t>
            </a:r>
          </a:p>
          <a:p>
            <a:r>
              <a:rPr lang="en-IE" sz="2000" dirty="0"/>
              <a:t>July 15</a:t>
            </a:r>
            <a:r>
              <a:rPr lang="en-IE" sz="2000" baseline="30000" dirty="0"/>
              <a:t>th</a:t>
            </a:r>
            <a:r>
              <a:rPr lang="en-IE" sz="2000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F08-C221-B952-24B6-76D063A3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Variation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325E7-C348-B0FB-FD4E-5FBC34A0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437" y="1690688"/>
            <a:ext cx="8833126" cy="4416563"/>
          </a:xfrm>
        </p:spPr>
      </p:pic>
    </p:spTree>
    <p:extLst>
      <p:ext uri="{BB962C8B-B14F-4D97-AF65-F5344CB8AC3E}">
        <p14:creationId xmlns:p14="http://schemas.microsoft.com/office/powerpoint/2010/main" val="152431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ADE0-A67B-0C1B-DE28-3DB5CA9E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Phase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C8E7-2143-0062-8844-FABB29B3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Two main consequences of phase variation: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Mean functions </a:t>
            </a:r>
            <a:r>
              <a:rPr lang="en-US" sz="2800" dirty="0"/>
              <a:t>will not be </a:t>
            </a:r>
            <a:r>
              <a:rPr lang="en-US" sz="2800" b="1" dirty="0"/>
              <a:t>interpretable</a:t>
            </a:r>
            <a:r>
              <a:rPr lang="en-US" sz="2800" dirty="0"/>
              <a:t> (see previous slide)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Increased variability </a:t>
            </a:r>
            <a:r>
              <a:rPr lang="en-US" sz="2800" dirty="0"/>
              <a:t>due to misalignments</a:t>
            </a:r>
          </a:p>
        </p:txBody>
      </p:sp>
    </p:spTree>
    <p:extLst>
      <p:ext uri="{BB962C8B-B14F-4D97-AF65-F5344CB8AC3E}">
        <p14:creationId xmlns:p14="http://schemas.microsoft.com/office/powerpoint/2010/main" val="24467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BF1A-654B-D5D6-AC8D-CA2F0B1E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define registration as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“the </a:t>
                </a:r>
                <a:r>
                  <a:rPr lang="en-US" b="1" i="1" u="sng" dirty="0"/>
                  <a:t>identification</a:t>
                </a:r>
                <a:r>
                  <a:rPr lang="en-US" i="1" dirty="0"/>
                  <a:t> and </a:t>
                </a:r>
                <a:r>
                  <a:rPr lang="en-US" b="1" i="1" u="sng" dirty="0"/>
                  <a:t>separation</a:t>
                </a:r>
                <a:r>
                  <a:rPr lang="en-US" i="1" dirty="0"/>
                  <a:t> of </a:t>
                </a:r>
                <a:r>
                  <a:rPr lang="en-US" b="1" i="1" dirty="0"/>
                  <a:t>amplitude and phase variability </a:t>
                </a:r>
                <a:r>
                  <a:rPr lang="en-US" i="1" dirty="0"/>
                  <a:t>in functional data”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 do this by finding </a:t>
                </a:r>
                <a:r>
                  <a:rPr lang="en-US" b="1" u="sng" dirty="0"/>
                  <a:t>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the “registered functions”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have their features aligned.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68F-1902-55E5-D83B-7A537F3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The 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smooth functions that transform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the following properties: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</a:t>
                </a:r>
                <a:r>
                  <a:rPr lang="en-US" sz="2800" b="1" dirty="0"/>
                  <a:t>preserve the endpoints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are </a:t>
                </a:r>
                <a:r>
                  <a:rPr lang="en-US" sz="2800" b="1" dirty="0"/>
                  <a:t>monotonically increasing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9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1461-2A8D-063E-D27A-147EDE3D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D6A93-70DF-8FD2-4DCA-457BC5097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earliest</a:t>
                </a:r>
                <a:r>
                  <a:rPr lang="en-US" dirty="0"/>
                  <a:t> (see </a:t>
                </a:r>
                <a:r>
                  <a:rPr lang="en-US" dirty="0" err="1"/>
                  <a:t>Kneip</a:t>
                </a:r>
                <a:r>
                  <a:rPr lang="en-US" dirty="0"/>
                  <a:t> and Gasser, 1995) and </a:t>
                </a:r>
                <a:r>
                  <a:rPr lang="en-US" b="1" dirty="0"/>
                  <a:t>most common </a:t>
                </a:r>
                <a:r>
                  <a:rPr lang="en-US" dirty="0"/>
                  <a:t>form of registration</a:t>
                </a:r>
              </a:p>
              <a:p>
                <a:r>
                  <a:rPr lang="en-US" dirty="0"/>
                  <a:t>Works to align the timing of common features across curves to a target landmark time</a:t>
                </a:r>
              </a:p>
              <a:p>
                <a:r>
                  <a:rPr lang="en-US" dirty="0"/>
                  <a:t>In the case of a single landmark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a target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construct the warping functions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registered curve has the feature occurring at the target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D6A93-70DF-8FD2-4DCA-457BC5097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33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3B45E-F4AF-EC0B-4A11-9160579D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680" y="332079"/>
            <a:ext cx="6790640" cy="6525921"/>
          </a:xfrm>
        </p:spPr>
      </p:pic>
    </p:spTree>
    <p:extLst>
      <p:ext uri="{BB962C8B-B14F-4D97-AF65-F5344CB8AC3E}">
        <p14:creationId xmlns:p14="http://schemas.microsoft.com/office/powerpoint/2010/main" val="36562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892A-B994-1B72-4F1E-2977EFBB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1085-3E5E-B23F-4DFE-3FD76A730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Disadvantage of landmark approach is the focus on individual points</a:t>
                </a:r>
              </a:p>
              <a:p>
                <a:r>
                  <a:rPr lang="en-US" dirty="0"/>
                  <a:t>Continuous registration instead iteratively constructs 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</a:t>
                </a:r>
                <a:r>
                  <a:rPr lang="en-US" dirty="0" err="1"/>
                  <a:t>maximise</a:t>
                </a:r>
                <a:r>
                  <a:rPr lang="en-US" dirty="0"/>
                  <a:t> (or minimize) some measure of similarity (or dissimilarity) between registered curves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Results generally dependent on which similarity measure we use and how flexible we allow warping functions to be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1085-3E5E-B23F-4DFE-3FD76A730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415E-435E-A92D-1E03-43D324C1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C222-716D-3FDE-8BD8-032C23FE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Ramsay, J. O., &amp; Silverman, B. W. (2005). Functional Data Analysis (2nd ed.). Springer-Verlag. https://</a:t>
            </a:r>
            <a:r>
              <a:rPr lang="en-US" dirty="0" err="1"/>
              <a:t>doi.org</a:t>
            </a:r>
            <a:r>
              <a:rPr lang="en-US" dirty="0"/>
              <a:t>/10.1007/b98888</a:t>
            </a:r>
          </a:p>
          <a:p>
            <a:endParaRPr lang="en-US" dirty="0"/>
          </a:p>
          <a:p>
            <a:r>
              <a:rPr lang="en-US" dirty="0"/>
              <a:t>Ramsay, J. O., Hooker, G., &amp; Graves, S. (2009). Functional Data Analysis with R and MATLAB. Springer-Verlag. https://</a:t>
            </a:r>
            <a:r>
              <a:rPr lang="en-US" dirty="0" err="1"/>
              <a:t>doi.org</a:t>
            </a:r>
            <a:r>
              <a:rPr lang="en-US" dirty="0"/>
              <a:t>/10.1007/978-0-387-98185-7</a:t>
            </a:r>
          </a:p>
        </p:txBody>
      </p:sp>
    </p:spTree>
    <p:extLst>
      <p:ext uri="{BB962C8B-B14F-4D97-AF65-F5344CB8AC3E}">
        <p14:creationId xmlns:p14="http://schemas.microsoft.com/office/powerpoint/2010/main" val="59678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7824</TotalTime>
  <Words>377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Registration</vt:lpstr>
      <vt:lpstr>Phase Variation</vt:lpstr>
      <vt:lpstr>Consequences of Phase Variation</vt:lpstr>
      <vt:lpstr>Registration</vt:lpstr>
      <vt:lpstr>Warping Functions</vt:lpstr>
      <vt:lpstr>Landmark Registration</vt:lpstr>
      <vt:lpstr>PowerPoint Presentation</vt:lpstr>
      <vt:lpstr>Continuous Registration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Gunning, Edward</cp:lastModifiedBy>
  <cp:revision>11</cp:revision>
  <dcterms:created xsi:type="dcterms:W3CDTF">2024-05-31T18:06:01Z</dcterms:created>
  <dcterms:modified xsi:type="dcterms:W3CDTF">2024-07-10T22:26:01Z</dcterms:modified>
</cp:coreProperties>
</file>