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304" r:id="rId5"/>
    <p:sldId id="260" r:id="rId6"/>
    <p:sldId id="261" r:id="rId7"/>
    <p:sldId id="262" r:id="rId8"/>
    <p:sldId id="263" r:id="rId9"/>
    <p:sldId id="294" r:id="rId10"/>
    <p:sldId id="295" r:id="rId11"/>
    <p:sldId id="296" r:id="rId12"/>
    <p:sldId id="298" r:id="rId13"/>
    <p:sldId id="299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8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12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7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89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  <p:pic>
        <p:nvPicPr>
          <p:cNvPr id="7" name="Picture 6" descr="A blue circle with white outline of people running&#10;&#10;Description automatically generated">
            <a:extLst>
              <a:ext uri="{FF2B5EF4-FFF2-40B4-BE49-F238E27FC236}">
                <a16:creationId xmlns:a16="http://schemas.microsoft.com/office/drawing/2014/main" id="{850DE563-EA31-D2CD-3323-498AC40FA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0845" t="28566" r="33496" b="22683"/>
          <a:stretch/>
        </p:blipFill>
        <p:spPr>
          <a:xfrm>
            <a:off x="10466318" y="-36512"/>
            <a:ext cx="1725682" cy="17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98888" TargetMode="External"/><Relationship Id="rId2" Type="http://schemas.openxmlformats.org/officeDocument/2006/relationships/hyperlink" Target="https://doi.org/10.1007/978-0-387-98185-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/>
              <a:t>F</a:t>
            </a:r>
            <a:r>
              <a:rPr lang="en-GB" dirty="0"/>
              <a:t>unctional </a:t>
            </a:r>
            <a:r>
              <a:rPr lang="en-GB" b="1" u="sng" dirty="0"/>
              <a:t>P</a:t>
            </a:r>
            <a:r>
              <a:rPr lang="en-GB" dirty="0"/>
              <a:t>rincipal </a:t>
            </a:r>
            <a:r>
              <a:rPr lang="en-GB" b="1" u="sng" dirty="0"/>
              <a:t>C</a:t>
            </a:r>
            <a:r>
              <a:rPr lang="en-GB" dirty="0"/>
              <a:t>omponents </a:t>
            </a:r>
            <a:r>
              <a:rPr lang="en-GB" b="1" u="sng" dirty="0"/>
              <a:t>A</a:t>
            </a:r>
            <a:r>
              <a:rPr lang="en-GB" dirty="0"/>
              <a:t>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887663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43251" y="115888"/>
            <a:ext cx="6265863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FPC1 and FPC2 </a:t>
            </a:r>
            <a:b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E" sz="2700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for &gt;90% variance in force</a:t>
            </a:r>
            <a:endParaRPr lang="en-IE" dirty="0"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40" name="Picture 2" descr="H:\Geoffrey Dyson Lecture 2014\GD Lecture\Presentation\Rowing_Figure_PCA_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1844676"/>
            <a:ext cx="3746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 descr="H:\Geoffrey Dyson Lecture 2014\GD Lecture\Presentation\Rowing_Figure_PCA_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1844676"/>
            <a:ext cx="3746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24113" y="4724400"/>
            <a:ext cx="3167062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FPC1 : high scorers (+) show higher than average peak forces and greater force range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7588" y="4797425"/>
            <a:ext cx="31686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FPC2 : high scorers (+) show later than average peak forces and general phase shift</a:t>
            </a:r>
          </a:p>
        </p:txBody>
      </p:sp>
    </p:spTree>
    <p:extLst>
      <p:ext uri="{BB962C8B-B14F-4D97-AF65-F5344CB8AC3E}">
        <p14:creationId xmlns:p14="http://schemas.microsoft.com/office/powerpoint/2010/main" val="199999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FPC3</a:t>
            </a:r>
            <a:b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E" sz="2700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 for 6% variance in force </a:t>
            </a:r>
          </a:p>
        </p:txBody>
      </p:sp>
      <p:pic>
        <p:nvPicPr>
          <p:cNvPr id="66564" name="Picture 2" descr="H:\Geoffrey Dyson Lecture 2014\GD Lecture\Presentation\Rowing_Figure_PCA_3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1616076"/>
            <a:ext cx="4392612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24338" y="5013326"/>
            <a:ext cx="39243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FPC3 describes increased variation at the start of the cycle</a:t>
            </a:r>
          </a:p>
        </p:txBody>
      </p:sp>
    </p:spTree>
    <p:extLst>
      <p:ext uri="{BB962C8B-B14F-4D97-AF65-F5344CB8AC3E}">
        <p14:creationId xmlns:p14="http://schemas.microsoft.com/office/powerpoint/2010/main" val="133247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71814" y="274638"/>
            <a:ext cx="6696075" cy="11430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FPC1 and mean force function for subject #4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8664" y="4983163"/>
            <a:ext cx="4562475" cy="646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relate to real subjects:</a:t>
            </a:r>
          </a:p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Male subject #4 has highest FPC1 score</a:t>
            </a:r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792289"/>
            <a:ext cx="37496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52651" y="4937126"/>
            <a:ext cx="36242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FPC1: high scorers represented by </a:t>
            </a:r>
          </a:p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+marks; low scorers by - marks</a:t>
            </a:r>
          </a:p>
        </p:txBody>
      </p:sp>
      <p:pic>
        <p:nvPicPr>
          <p:cNvPr id="6349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4" y="1792289"/>
            <a:ext cx="4562475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4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and real subjects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74826" y="1344614"/>
          <a:ext cx="6408737" cy="4668841"/>
        </p:xfrm>
        <a:graphic>
          <a:graphicData uri="http://schemas.openxmlformats.org/drawingml/2006/table">
            <a:tbl>
              <a:tblPr/>
              <a:tblGrid>
                <a:gridCol w="197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fPC1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fPC2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fPC3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IE" sz="16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2.134078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-28.8862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14.40326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29.6124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1.449802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-3.05844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8.108196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17.53892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6.56476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45.63799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-6.45741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-1.82911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32.86823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1.898835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-7.09603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Female</a:t>
                      </a:r>
                      <a:endParaRPr lang="en-IE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-9.00321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8.545193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-2.72248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-29.8595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-2.47577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-13.1602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-35.9693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-20.343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-5.75385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-15.4052</a:t>
                      </a:r>
                      <a:endParaRPr lang="en-IE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15.00169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4.344112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-28.1237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13.72799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8.307957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t-test</a:t>
                      </a:r>
                      <a:r>
                        <a:rPr lang="en-IE" sz="1600" b="1" i="0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 male v female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p=0.001</a:t>
                      </a: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  <a:latin typeface="Calibri"/>
                        </a:rPr>
                        <a:t>p=0.580</a:t>
                      </a: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  <a:latin typeface="Calibri"/>
                        </a:rPr>
                        <a:t>p= 0.524</a:t>
                      </a: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32400" y="2565400"/>
            <a:ext cx="5111750" cy="2246769"/>
          </a:xfrm>
          <a:prstGeom prst="rect">
            <a:avLst/>
          </a:prstGeom>
          <a:solidFill>
            <a:schemeClr val="bg1">
              <a:alpha val="77182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 scores relate to real subjects:</a:t>
            </a:r>
          </a:p>
          <a:p>
            <a:pPr>
              <a:defRPr/>
            </a:pPr>
            <a:endParaRPr lang="en-I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I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Male subject #4 has highest fPC1 score</a:t>
            </a:r>
          </a:p>
        </p:txBody>
      </p:sp>
    </p:spTree>
    <p:extLst>
      <p:ext uri="{BB962C8B-B14F-4D97-AF65-F5344CB8AC3E}">
        <p14:creationId xmlns:p14="http://schemas.microsoft.com/office/powerpoint/2010/main" val="378705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male vs female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74825" y="1344613"/>
          <a:ext cx="6408738" cy="4633908"/>
        </p:xfrm>
        <a:graphic>
          <a:graphicData uri="http://schemas.openxmlformats.org/drawingml/2006/table">
            <a:tbl>
              <a:tblPr/>
              <a:tblGrid>
                <a:gridCol w="197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fPC1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fPC2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fPC3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IE" sz="16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2.134078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-28.8862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14.40326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29.6124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1.449802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-3.05844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8.108196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17.53892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6.56476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45.63799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-6.45741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-1.82911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32.86823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1.898835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-7.09603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Female</a:t>
                      </a:r>
                      <a:endParaRPr lang="en-IE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-9.00321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8.545193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-2.72248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-29.8595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-2.47577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-13.1602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-35.9693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-20.343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-5.75385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-15.4052</a:t>
                      </a:r>
                      <a:endParaRPr lang="en-IE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15.00169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4.344112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-28.1237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13.72799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8.307957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t-test</a:t>
                      </a:r>
                      <a:r>
                        <a:rPr lang="en-IE" sz="1600" b="1" i="0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 male v female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p=0.001</a:t>
                      </a: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p=0.580</a:t>
                      </a: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 0.524</a:t>
                      </a: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43700" y="2405063"/>
            <a:ext cx="3625850" cy="138499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compared by group using t-tests or ANOVA etc..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16500" y="4197351"/>
            <a:ext cx="4032250" cy="15795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9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B95F-92F3-1394-FB98-E7ECAB50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B75B0-A7AB-8C6B-5C76-420173123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FPCA  is a key </a:t>
                </a:r>
                <a:r>
                  <a:rPr lang="en-GB" b="1" dirty="0"/>
                  <a:t>dimension reduction </a:t>
                </a:r>
                <a:r>
                  <a:rPr lang="en-GB" dirty="0"/>
                  <a:t>tool for functional data.</a:t>
                </a:r>
              </a:p>
              <a:p>
                <a:r>
                  <a:rPr lang="en-GB" b="1" dirty="0"/>
                  <a:t>Caution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We are </a:t>
                </a:r>
                <a:r>
                  <a:rPr lang="en-GB" b="1" u="sng" dirty="0"/>
                  <a:t>estimating</a:t>
                </a:r>
                <a:r>
                  <a:rPr lang="en-GB" dirty="0"/>
                  <a:t> the FPCs and FPC scores from finite samples of data – small sample size, noisy or unreliable data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FPCs not reliable (“garbage in garbage out</a:t>
                </a:r>
                <a:r>
                  <a:rPr lang="en-GB" dirty="0">
                    <a:sym typeface="Wingdings" pitchFamily="2" charset="2"/>
                  </a:rPr>
                  <a:t>”)!</a:t>
                </a:r>
              </a:p>
              <a:p>
                <a:pPr lvl="1"/>
                <a:r>
                  <a:rPr lang="en-GB" dirty="0">
                    <a:sym typeface="Wingdings" pitchFamily="2" charset="2"/>
                  </a:rPr>
                  <a:t>Using the scores in downstream analysis (e.g., ANOVA) is often a good first step, but sometimes more refined FDA techniques can be preferred (e.g., functional ANOVA).</a:t>
                </a:r>
              </a:p>
              <a:p>
                <a:r>
                  <a:rPr lang="en-GB" b="1" dirty="0">
                    <a:sym typeface="Wingdings" pitchFamily="2" charset="2"/>
                  </a:rPr>
                  <a:t>Extensions: </a:t>
                </a:r>
                <a:r>
                  <a:rPr lang="en-GB" dirty="0">
                    <a:sym typeface="Wingdings" pitchFamily="2" charset="2"/>
                  </a:rPr>
                  <a:t>Multivariate FPCA (mv-FPCA) can be used to summarise common variation among multiple variables (e.g., hip knee and ankle)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GB" dirty="0">
                    <a:sym typeface="Wingdings" pitchFamily="2" charset="2"/>
                  </a:rPr>
                  <a:t> useful for coordination analysis.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B75B0-A7AB-8C6B-5C76-420173123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1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9760-0AFF-5ECE-6C11-2EA6FC6E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696F-6B14-602B-5517-AB4420EB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Chapter 7 of </a:t>
            </a:r>
            <a:r>
              <a:rPr lang="en-IE" dirty="0">
                <a:effectLst/>
              </a:rPr>
              <a:t>Ramsay, J. O., Hooker, G., &amp; Graves, S. (2009). </a:t>
            </a:r>
            <a:r>
              <a:rPr lang="en-IE" i="1" dirty="0">
                <a:effectLst/>
              </a:rPr>
              <a:t>Functional Data Analysis with R and MATLAB</a:t>
            </a:r>
            <a:r>
              <a:rPr lang="en-IE" dirty="0">
                <a:effectLst/>
              </a:rPr>
              <a:t>. Springer-Verlag. </a:t>
            </a:r>
            <a:r>
              <a:rPr lang="en-IE" dirty="0">
                <a:effectLst/>
                <a:hlinkClick r:id="rId2"/>
              </a:rPr>
              <a:t>https://doi.org/10.1007/978-0-387-98185-7</a:t>
            </a:r>
            <a:endParaRPr lang="en-IE" dirty="0">
              <a:effectLst/>
            </a:endParaRPr>
          </a:p>
          <a:p>
            <a:r>
              <a:rPr lang="en-GB" b="1" dirty="0"/>
              <a:t>Chapters 8 and 9 </a:t>
            </a:r>
            <a:r>
              <a:rPr lang="en-GB" dirty="0"/>
              <a:t>of </a:t>
            </a:r>
            <a:r>
              <a:rPr lang="en-IE" dirty="0">
                <a:effectLst/>
              </a:rPr>
              <a:t>Ramsay, J. O., &amp; Silverman, B. W. (2005). </a:t>
            </a:r>
            <a:r>
              <a:rPr lang="en-IE" i="1" dirty="0">
                <a:effectLst/>
              </a:rPr>
              <a:t>Functional Data Analysis</a:t>
            </a:r>
            <a:r>
              <a:rPr lang="en-IE" dirty="0">
                <a:effectLst/>
              </a:rPr>
              <a:t> (2nd ed.). Springer-Verlag. </a:t>
            </a:r>
            <a:r>
              <a:rPr lang="en-IE" dirty="0">
                <a:effectLst/>
                <a:hlinkClick r:id="rId3"/>
              </a:rPr>
              <a:t>https://doi.org/10.1007/b98888</a:t>
            </a:r>
            <a:endParaRPr lang="en-IE" dirty="0">
              <a:effectLst/>
            </a:endParaRPr>
          </a:p>
          <a:p>
            <a:r>
              <a:rPr lang="en-IE" dirty="0">
                <a:effectLst/>
              </a:rPr>
              <a:t>Rice, J. A., &amp; Silverman, B. W. (1991). Estimating the Mean and Covariance Structure Nonparametrically When the Data are Curves. </a:t>
            </a:r>
            <a:r>
              <a:rPr lang="en-IE" i="1" dirty="0">
                <a:effectLst/>
              </a:rPr>
              <a:t>Journal of the Royal Statistical Society. Series B (Methodological)</a:t>
            </a:r>
            <a:r>
              <a:rPr lang="en-IE" dirty="0">
                <a:effectLst/>
              </a:rPr>
              <a:t>, </a:t>
            </a:r>
            <a:r>
              <a:rPr lang="en-IE" i="1" dirty="0">
                <a:effectLst/>
              </a:rPr>
              <a:t>53</a:t>
            </a:r>
            <a:r>
              <a:rPr lang="en-IE" dirty="0">
                <a:effectLst/>
              </a:rPr>
              <a:t>(1), 233–243. JSTOR.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3050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B809B0-2C7D-11F5-D2D3-78C9ED39071C}"/>
              </a:ext>
            </a:extLst>
          </p:cNvPr>
          <p:cNvSpPr/>
          <p:nvPr/>
        </p:nvSpPr>
        <p:spPr>
          <a:xfrm>
            <a:off x="838200" y="5130800"/>
            <a:ext cx="10325100" cy="838200"/>
          </a:xfrm>
          <a:prstGeom prst="rect">
            <a:avLst/>
          </a:prstGeom>
          <a:solidFill>
            <a:srgbClr val="FFC000">
              <a:alpha val="88151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1DC82-CCA5-1226-E693-3EABCC9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E600B-CFE1-BEF1-A3C4-8A51C162D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/>
                  <a:t>Variation in functional data can be hard to summarise:</a:t>
                </a:r>
              </a:p>
              <a:p>
                <a:pPr lvl="1"/>
                <a:r>
                  <a:rPr lang="en-GB" dirty="0"/>
                  <a:t>Evaluate the data and examine at different discrete points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loses functional nature, typically many points to summarise.</a:t>
                </a:r>
              </a:p>
              <a:p>
                <a:pPr lvl="1"/>
                <a:r>
                  <a:rPr lang="en-GB" dirty="0"/>
                  <a:t>Look at basis coefficients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for, e.g., splines, typically have too many coefficients to concisely summarise/ coefficients don’t have meaning.</a:t>
                </a:r>
              </a:p>
              <a:p>
                <a:r>
                  <a:rPr lang="en-GB" dirty="0"/>
                  <a:t>High-dimensionality of functional data causes problems:</a:t>
                </a:r>
              </a:p>
              <a:p>
                <a:pPr lvl="1"/>
                <a:r>
                  <a:rPr lang="en-GB" dirty="0"/>
                  <a:t>For example, can’t just use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separate predictors in a regression model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too many multicollinear variables.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We need some form of </a:t>
                </a:r>
                <a:r>
                  <a:rPr lang="en-GB" b="1" dirty="0"/>
                  <a:t>dimension reduction</a:t>
                </a:r>
                <a:r>
                  <a:rPr lang="en-GB" dirty="0"/>
                  <a:t> to concisely summarise functional datasets and enable their use in downstream analysis.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E600B-CFE1-BEF1-A3C4-8A51C162D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 r="-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4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FCC3-5029-E39F-1BD4-465BDDEA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Principal Components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8B915-7E6C-2336-288F-1D53E2BE8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most popular tool in FDA.</a:t>
                </a:r>
              </a:p>
              <a:p>
                <a:r>
                  <a:rPr lang="en-GB" dirty="0"/>
                  <a:t>Can be used to reduce functional data into a new basis representation:</a:t>
                </a:r>
              </a:p>
              <a:p>
                <a:pPr lvl="1"/>
                <a:r>
                  <a:rPr lang="en-GB" dirty="0"/>
                  <a:t>The </a:t>
                </a:r>
                <a:r>
                  <a:rPr lang="en-GB" b="1" dirty="0"/>
                  <a:t>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are called the </a:t>
                </a:r>
                <a:r>
                  <a:rPr lang="en-GB" b="1" dirty="0"/>
                  <a:t>functional principal components (FPCs)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The </a:t>
                </a:r>
                <a:r>
                  <a:rPr lang="en-GB" b="1" dirty="0"/>
                  <a:t>basis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 are called the called the </a:t>
                </a:r>
                <a:r>
                  <a:rPr lang="en-GB" b="1" dirty="0"/>
                  <a:t>functional principal component scores (FPC scores)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Typically, a small number of FPCs,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explain a large amount of variability in the functional data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can be used as surrogate data in downstream analysis, e.g., predictors in regression.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8B915-7E6C-2336-288F-1D53E2BE8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AE37-EB71-D9D9-46D5-0E253E77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vs Functional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E34E22A-1E54-4716-DC81-CB06447BC2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1775533"/>
                  </p:ext>
                </p:extLst>
              </p:nvPr>
            </p:nvGraphicFramePr>
            <p:xfrm>
              <a:off x="838200" y="1825624"/>
              <a:ext cx="11004396" cy="3585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3644">
                      <a:extLst>
                        <a:ext uri="{9D8B030D-6E8A-4147-A177-3AD203B41FA5}">
                          <a16:colId xmlns:a16="http://schemas.microsoft.com/office/drawing/2014/main" val="1590279976"/>
                        </a:ext>
                      </a:extLst>
                    </a:gridCol>
                    <a:gridCol w="3914078">
                      <a:extLst>
                        <a:ext uri="{9D8B030D-6E8A-4147-A177-3AD203B41FA5}">
                          <a16:colId xmlns:a16="http://schemas.microsoft.com/office/drawing/2014/main" val="3553733556"/>
                        </a:ext>
                      </a:extLst>
                    </a:gridCol>
                    <a:gridCol w="4326674">
                      <a:extLst>
                        <a:ext uri="{9D8B030D-6E8A-4147-A177-3AD203B41FA5}">
                          <a16:colId xmlns:a16="http://schemas.microsoft.com/office/drawing/2014/main" val="88388947"/>
                        </a:ext>
                      </a:extLst>
                    </a:gridCol>
                  </a:tblGrid>
                  <a:tr h="39396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Multivariate 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Functional PCA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516647"/>
                      </a:ext>
                    </a:extLst>
                  </a:tr>
                  <a:tr h="780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Data Observation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Vector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/>
                            <a:t> variables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5821055"/>
                      </a:ext>
                    </a:extLst>
                  </a:tr>
                  <a:tr h="393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vector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function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6155662"/>
                      </a:ext>
                    </a:extLst>
                  </a:tr>
                  <a:tr h="393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/>
                            <a:t> covariance matrix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Covariance Function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13978"/>
                      </a:ext>
                    </a:extLst>
                  </a:tr>
                  <a:tr h="702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Eigenvectors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“Loadings” = Eigen</a:t>
                          </a:r>
                          <a:r>
                            <a:rPr lang="en-US" u="sng" dirty="0"/>
                            <a:t>vectors</a:t>
                          </a:r>
                          <a:r>
                            <a:rPr lang="en-US" dirty="0"/>
                            <a:t> 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/>
                            <a:t>-dimensional vectors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“FPCs” = Eigen</a:t>
                          </a:r>
                          <a:r>
                            <a:rPr lang="en-US" u="sng" dirty="0"/>
                            <a:t>functions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u="none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u="none" smtClean="0"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1348160"/>
                      </a:ext>
                    </a:extLst>
                  </a:tr>
                  <a:tr h="393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Eigenvalues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…&gt;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…≥0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652926"/>
                      </a:ext>
                    </a:extLst>
                  </a:tr>
                  <a:tr h="393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Weighted Sum</a:t>
                          </a:r>
                          <a:r>
                            <a:rPr lang="en-US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Integral: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5124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E34E22A-1E54-4716-DC81-CB06447BC2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1775533"/>
                  </p:ext>
                </p:extLst>
              </p:nvPr>
            </p:nvGraphicFramePr>
            <p:xfrm>
              <a:off x="838200" y="1825624"/>
              <a:ext cx="11004396" cy="3585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3644">
                      <a:extLst>
                        <a:ext uri="{9D8B030D-6E8A-4147-A177-3AD203B41FA5}">
                          <a16:colId xmlns:a16="http://schemas.microsoft.com/office/drawing/2014/main" val="1590279976"/>
                        </a:ext>
                      </a:extLst>
                    </a:gridCol>
                    <a:gridCol w="3914078">
                      <a:extLst>
                        <a:ext uri="{9D8B030D-6E8A-4147-A177-3AD203B41FA5}">
                          <a16:colId xmlns:a16="http://schemas.microsoft.com/office/drawing/2014/main" val="3553733556"/>
                        </a:ext>
                      </a:extLst>
                    </a:gridCol>
                    <a:gridCol w="4326674">
                      <a:extLst>
                        <a:ext uri="{9D8B030D-6E8A-4147-A177-3AD203B41FA5}">
                          <a16:colId xmlns:a16="http://schemas.microsoft.com/office/drawing/2014/main" val="8838894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Multivariate 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Functional PCA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516647"/>
                      </a:ext>
                    </a:extLst>
                  </a:tr>
                  <a:tr h="780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Data Observation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04" t="-64516" r="-111364" b="-3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545" t="-64516" r="-587" b="-39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821055"/>
                      </a:ext>
                    </a:extLst>
                  </a:tr>
                  <a:tr h="393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04" t="-329032" r="-111364" b="-6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545" t="-329032" r="-587" b="-6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155662"/>
                      </a:ext>
                    </a:extLst>
                  </a:tr>
                  <a:tr h="393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04" t="-429032" r="-111364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545" t="-429032" r="-587" b="-5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13978"/>
                      </a:ext>
                    </a:extLst>
                  </a:tr>
                  <a:tr h="702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Eigenvectors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04" t="-292857" r="-111364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545" t="-292857" r="-587" b="-2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1348160"/>
                      </a:ext>
                    </a:extLst>
                  </a:tr>
                  <a:tr h="393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Eigenvalues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04" t="-709677" r="-111364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545" t="-709677" r="-587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652926"/>
                      </a:ext>
                    </a:extLst>
                  </a:tr>
                  <a:tr h="464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04" t="-678378" r="-111364" b="-16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545" t="-678378" r="-587" b="-16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245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86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6C07-54F4-A0F7-6B0F-156FF107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 of FPCA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E7AF9-AAFC-2C5D-8700-E08085CA5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FPCs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are the </a:t>
                </a:r>
                <a:r>
                  <a:rPr lang="en-GB" b="1" u="sng" dirty="0"/>
                  <a:t>eigenfunctions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Cov</m:t>
                        </m:r>
                      </m:e>
                    </m:acc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0" smtClean="0">
                        <a:latin typeface="Cambria Math" panose="02040503050406030204" pitchFamily="18" charset="0"/>
                      </a:rPr>
                      <m:t> −−</m:t>
                    </m:r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E" dirty="0"/>
                  <a:t>hey are functions defined on the same domain as the data.</a:t>
                </a:r>
              </a:p>
              <a:p>
                <a:r>
                  <a:rPr lang="en-GB" dirty="0"/>
                  <a:t>They have corresponding </a:t>
                </a:r>
                <a:r>
                  <a:rPr lang="en-GB" b="1" u="sng" dirty="0"/>
                  <a:t>eigenvalues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which represent the </a:t>
                </a:r>
                <a:r>
                  <a:rPr lang="en-GB" b="1" u="sng" dirty="0"/>
                  <a:t>amount of variance</a:t>
                </a:r>
                <a:r>
                  <a:rPr lang="en-GB" b="1" dirty="0"/>
                  <a:t> </a:t>
                </a:r>
                <a:r>
                  <a:rPr lang="en-GB" dirty="0"/>
                  <a:t>they explain -- FPC1 most important, FPC2 second-most…</a:t>
                </a:r>
              </a:p>
              <a:p>
                <a:r>
                  <a:rPr lang="en-GB" dirty="0"/>
                  <a:t>The </a:t>
                </a:r>
                <a:r>
                  <a:rPr lang="en-GB" b="1" u="sng" dirty="0"/>
                  <a:t>FPC scores </a:t>
                </a:r>
                <a:r>
                  <a:rPr lang="en-GB" dirty="0"/>
                  <a:t>are obtained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The </a:t>
                </a:r>
                <a:r>
                  <a:rPr lang="en-GB" b="1" u="sng" dirty="0"/>
                  <a:t>FPC scores</a:t>
                </a:r>
                <a:r>
                  <a:rPr lang="en-GB" dirty="0"/>
                  <a:t> have mean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are uncorrelated and typically small in dimension – useful for downstream statistical analysis.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E7AF9-AAFC-2C5D-8700-E08085CA5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25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E3BB-E3D7-91AF-D1B5-EA229E1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FPCA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F5CBF-78DD-B803-8BF9-C83571103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GB" dirty="0"/>
                  <a:t>Approximation of each curve: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IE" b="0" dirty="0"/>
              </a:p>
              <a:p>
                <a:pPr marL="0" indent="0">
                  <a:buNone/>
                </a:pPr>
                <a:r>
                  <a:rPr lang="en-GB" b="1" u="sng" dirty="0"/>
                  <a:t>Intuition: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:r>
                  <a:rPr lang="en-GB" i="1" dirty="0"/>
                  <a:t>“If curve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i="1" dirty="0"/>
                  <a:t> has a positive score on FPC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i="1" dirty="0"/>
                  <a:t>, it is “shifting” curve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i="1" dirty="0"/>
                  <a:t> away from the mean curve by the pattern captured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)”</m:t>
                    </m:r>
                  </m:oMath>
                </a14:m>
                <a:endParaRPr lang="en-GB" i="1" dirty="0"/>
              </a:p>
              <a:p>
                <a:pPr marL="0" indent="0">
                  <a:buNone/>
                </a:pPr>
                <a:r>
                  <a:rPr lang="en-GB" b="1" u="sng" dirty="0"/>
                  <a:t>Implication:</a:t>
                </a:r>
              </a:p>
              <a:p>
                <a:pPr marL="0" indent="0">
                  <a:buNone/>
                </a:pPr>
                <a:r>
                  <a:rPr lang="en-GB" dirty="0"/>
                  <a:t>We should visualise each FPC as a perturbation of the mean curve, to characterise typical curve with a positive or negative score on that FPC.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F5CBF-78DD-B803-8BF9-C83571103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2384" r="-1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3C0230-8971-6120-B19E-C570722742AC}"/>
              </a:ext>
            </a:extLst>
          </p:cNvPr>
          <p:cNvSpPr txBox="1"/>
          <p:nvPr/>
        </p:nvSpPr>
        <p:spPr>
          <a:xfrm>
            <a:off x="4838700" y="3517900"/>
            <a:ext cx="1422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Mean curve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841660-9724-39E8-4DDD-F92A0E164D1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49900" y="3048000"/>
            <a:ext cx="0" cy="469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DE258C-BD67-80E8-8B5D-FF33ECA349FA}"/>
              </a:ext>
            </a:extLst>
          </p:cNvPr>
          <p:cNvSpPr txBox="1"/>
          <p:nvPr/>
        </p:nvSpPr>
        <p:spPr>
          <a:xfrm>
            <a:off x="6413500" y="3517900"/>
            <a:ext cx="1422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FPC Score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E0BE03-83B8-D51A-AF7B-6613956FD3AF}"/>
              </a:ext>
            </a:extLst>
          </p:cNvPr>
          <p:cNvCxnSpPr>
            <a:cxnSpLocks/>
          </p:cNvCxnSpPr>
          <p:nvPr/>
        </p:nvCxnSpPr>
        <p:spPr>
          <a:xfrm flipV="1">
            <a:off x="6972300" y="3048000"/>
            <a:ext cx="0" cy="469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232461-F580-4784-BCD1-284933413C75}"/>
              </a:ext>
            </a:extLst>
          </p:cNvPr>
          <p:cNvSpPr txBox="1"/>
          <p:nvPr/>
        </p:nvSpPr>
        <p:spPr>
          <a:xfrm>
            <a:off x="6972300" y="3468171"/>
            <a:ext cx="1422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FPC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295273-4782-1048-4F9E-175379E8E12B}"/>
              </a:ext>
            </a:extLst>
          </p:cNvPr>
          <p:cNvCxnSpPr>
            <a:cxnSpLocks/>
          </p:cNvCxnSpPr>
          <p:nvPr/>
        </p:nvCxnSpPr>
        <p:spPr>
          <a:xfrm flipV="1">
            <a:off x="7523843" y="2998271"/>
            <a:ext cx="0" cy="469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A958F-8C91-E546-021C-A84A07DAF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76" y="1812471"/>
            <a:ext cx="10265847" cy="3778137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9D89B7-2159-A450-BF53-6C79E4F7345D}"/>
              </a:ext>
            </a:extLst>
          </p:cNvPr>
          <p:cNvSpPr/>
          <p:nvPr/>
        </p:nvSpPr>
        <p:spPr>
          <a:xfrm>
            <a:off x="7678058" y="1762325"/>
            <a:ext cx="3193142" cy="4159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A641-A8AF-632A-2E7E-B927B69DC863}"/>
              </a:ext>
            </a:extLst>
          </p:cNvPr>
          <p:cNvSpPr/>
          <p:nvPr/>
        </p:nvSpPr>
        <p:spPr>
          <a:xfrm>
            <a:off x="4499429" y="1553029"/>
            <a:ext cx="3193142" cy="4159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F95B8-BABC-585C-BDC8-BC8B7ED4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FPCA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827F3-672E-A2AF-679A-71FD9C643596}"/>
                  </a:ext>
                </a:extLst>
              </p:cNvPr>
              <p:cNvSpPr txBox="1"/>
              <p:nvPr/>
            </p:nvSpPr>
            <p:spPr>
              <a:xfrm>
                <a:off x="1320800" y="5712391"/>
                <a:ext cx="2997200" cy="923330"/>
              </a:xfrm>
              <a:prstGeom prst="rect">
                <a:avLst/>
              </a:prstGeom>
              <a:noFill/>
              <a:ln w="698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– a function defined on the same domain as the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827F3-672E-A2AF-679A-71FD9C64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5712391"/>
                <a:ext cx="2997200" cy="923330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  <a:ln w="698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0A9845-535B-6152-D8C8-C56ADEAC12A4}"/>
              </a:ext>
            </a:extLst>
          </p:cNvPr>
          <p:cNvCxnSpPr>
            <a:stCxn id="6" idx="0"/>
          </p:cNvCxnSpPr>
          <p:nvPr/>
        </p:nvCxnSpPr>
        <p:spPr>
          <a:xfrm flipV="1">
            <a:off x="2819400" y="5138057"/>
            <a:ext cx="0" cy="5743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2926E-0E3C-E6CB-8561-C04695CBC88A}"/>
                  </a:ext>
                </a:extLst>
              </p:cNvPr>
              <p:cNvSpPr txBox="1"/>
              <p:nvPr/>
            </p:nvSpPr>
            <p:spPr>
              <a:xfrm>
                <a:off x="4396026" y="5170194"/>
                <a:ext cx="3399948" cy="1477328"/>
              </a:xfrm>
              <a:prstGeom prst="rect">
                <a:avLst/>
              </a:prstGeom>
              <a:solidFill>
                <a:schemeClr val="bg1"/>
              </a:solidFill>
              <a:ln w="698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b="0" dirty="0"/>
                  <a:t>Add a positive (‘+’) and negative (‘-’) multiple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 the mean function to characterise typical curves with a high and low FPC1 score.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2926E-0E3C-E6CB-8561-C04695CBC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26" y="5170194"/>
                <a:ext cx="3399948" cy="1477328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  <a:ln w="698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2B8CFC-6C4A-9A19-244C-805CDAE066C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096000" y="3715657"/>
            <a:ext cx="0" cy="14545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82F13-A529-6188-42E1-3140FB0F8DF0}"/>
              </a:ext>
            </a:extLst>
          </p:cNvPr>
          <p:cNvSpPr txBox="1"/>
          <p:nvPr/>
        </p:nvSpPr>
        <p:spPr>
          <a:xfrm>
            <a:off x="7953852" y="5183023"/>
            <a:ext cx="3399948" cy="1477328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0" dirty="0"/>
              <a:t>The curves in the dataset with the largest (blue) and smallest (red) FPC1 scores – these are the extrema of the curves typified in the middle plot!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64C9C7-C776-E701-9327-355E90FA518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653826" y="3728486"/>
            <a:ext cx="0" cy="14545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6" grpId="0" animBg="1"/>
      <p:bldP spid="9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580C-C5F2-D092-F047-E983568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7A5A-497C-409C-502F-DE58DEDA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FPCA can: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Be used to concisely summarise the main modes of variation in functional data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Produce new variables (FPC scores) that can be used in downstream analysis (e.g., predictors in regression, comparisons between groups)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Let’s look at another real application in sports biomechanics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38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DF51-6BEE-E1CE-7F03-A726B173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39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Applying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F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PCA to a limited data set in rowing biomechanics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628F01-AA5C-E4D5-E254-85D6DBFADC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3425"/>
            <a:ext cx="668401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9A1FD-30CF-7F9C-F198-6E4ACB0B74FA}"/>
              </a:ext>
            </a:extLst>
          </p:cNvPr>
          <p:cNvSpPr txBox="1"/>
          <p:nvPr/>
        </p:nvSpPr>
        <p:spPr>
          <a:xfrm>
            <a:off x="8140700" y="2667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do we see?</a:t>
            </a:r>
          </a:p>
          <a:p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226AF5-F76C-BBA8-3285-D4FA5D892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9" y="3251201"/>
            <a:ext cx="4067175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CCC87F4E-C3B4-3251-CF66-5822156E23A2}"/>
              </a:ext>
            </a:extLst>
          </p:cNvPr>
          <p:cNvSpPr txBox="1">
            <a:spLocks noChangeArrowheads="1"/>
          </p:cNvSpPr>
          <p:nvPr/>
        </p:nvSpPr>
        <p:spPr>
          <a:xfrm>
            <a:off x="7678738" y="5305426"/>
            <a:ext cx="4608512" cy="709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Thanks to: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John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Warmenhoven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Richard Smith &amp; Connie Draper</a:t>
            </a:r>
          </a:p>
        </p:txBody>
      </p:sp>
    </p:spTree>
    <p:extLst>
      <p:ext uri="{BB962C8B-B14F-4D97-AF65-F5344CB8AC3E}">
        <p14:creationId xmlns:p14="http://schemas.microsoft.com/office/powerpoint/2010/main" val="85604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1201</Words>
  <Application>Microsoft Macintosh PowerPoint</Application>
  <PresentationFormat>Widescreen</PresentationFormat>
  <Paragraphs>181</Paragraphs>
  <Slides>16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Times New Roman</vt:lpstr>
      <vt:lpstr>Wingdings</vt:lpstr>
      <vt:lpstr>Office Theme</vt:lpstr>
      <vt:lpstr>Functional Principal Components Analysis</vt:lpstr>
      <vt:lpstr>Motivation </vt:lpstr>
      <vt:lpstr>Functional Principal Components Analysis</vt:lpstr>
      <vt:lpstr>Multivariate vs Functional PCA</vt:lpstr>
      <vt:lpstr>Technical Details of FPCA</vt:lpstr>
      <vt:lpstr>Visualising FPCA</vt:lpstr>
      <vt:lpstr>Visualising FPCA</vt:lpstr>
      <vt:lpstr>Some Case Studies</vt:lpstr>
      <vt:lpstr>Applying FPCA to a limited data set in rowing biomechanics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Gunning, Edward</cp:lastModifiedBy>
  <cp:revision>8</cp:revision>
  <dcterms:created xsi:type="dcterms:W3CDTF">2024-05-31T18:06:01Z</dcterms:created>
  <dcterms:modified xsi:type="dcterms:W3CDTF">2024-11-20T11:19:17Z</dcterms:modified>
</cp:coreProperties>
</file>