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1422" autoAdjust="0"/>
  </p:normalViewPr>
  <p:slideViewPr>
    <p:cSldViewPr snapToGrid="0">
      <p:cViewPr varScale="1">
        <p:scale>
          <a:sx n="93" d="100"/>
          <a:sy n="93" d="100"/>
        </p:scale>
        <p:origin x="11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FF710-EC5E-442A-B57D-373B2FB6A618}"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764DD-C8B9-4511-802C-348581FB5479}" type="slidenum">
              <a:rPr lang="en-US" smtClean="0"/>
              <a:t>‹#›</a:t>
            </a:fld>
            <a:endParaRPr lang="en-US"/>
          </a:p>
        </p:txBody>
      </p:sp>
    </p:spTree>
    <p:extLst>
      <p:ext uri="{BB962C8B-B14F-4D97-AF65-F5344CB8AC3E}">
        <p14:creationId xmlns:p14="http://schemas.microsoft.com/office/powerpoint/2010/main" val="2421399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Audience: P2P Platform investors and developers</a:t>
            </a:r>
          </a:p>
          <a:p>
            <a:r>
              <a:rPr lang="en-US" dirty="0"/>
              <a:t>Prosper, Lending Club</a:t>
            </a:r>
          </a:p>
          <a:p>
            <a:endParaRPr lang="en-US" dirty="0"/>
          </a:p>
          <a:p>
            <a:r>
              <a:rPr lang="en-US" dirty="0"/>
              <a:t>P2P Lending: sort of like crowd funding, private borrowers get microloans they can use for different purposes. Investors select these unsecured loans on the basis of borrower characteristics and loan details and lend a portion of the amount</a:t>
            </a:r>
          </a:p>
          <a:p>
            <a:endParaRPr lang="en-US" dirty="0"/>
          </a:p>
          <a:p>
            <a:r>
              <a:rPr lang="en-US" dirty="0"/>
              <a:t>Borrowers pay back generally in a monthly payment structure, or can even pay back earlier. Investors profit on interest rate tacked onto borrowed funds</a:t>
            </a:r>
          </a:p>
          <a:p>
            <a:endParaRPr lang="en-US" dirty="0"/>
          </a:p>
          <a:p>
            <a:r>
              <a:rPr lang="en-US" dirty="0"/>
              <a:t>It is seen as an alternative, that is more convenient, faster, and cheaper to banks due to online presence, automation, and favorable regulation</a:t>
            </a:r>
          </a:p>
          <a:p>
            <a:endParaRPr lang="en-US" dirty="0"/>
          </a:p>
          <a:p>
            <a:r>
              <a:rPr lang="en-US" dirty="0"/>
              <a:t>It fills a gap for microloans starting at low amounts with comparably lower interest rates</a:t>
            </a:r>
          </a:p>
          <a:p>
            <a:endParaRPr lang="en-US" dirty="0"/>
          </a:p>
          <a:p>
            <a:r>
              <a:rPr lang="en-US" dirty="0"/>
              <a:t>Loan Origination: Process where borrower applies for a loan and lender processes the application – aka loan app to disbursal of funds</a:t>
            </a:r>
          </a:p>
          <a:p>
            <a:endParaRPr lang="en-US" dirty="0"/>
          </a:p>
          <a:p>
            <a:r>
              <a:rPr lang="en-US" dirty="0" err="1"/>
              <a:t>Pricewaterhouse</a:t>
            </a:r>
            <a:r>
              <a:rPr lang="en-US" dirty="0"/>
              <a:t> Coopers (PWC) expects P2p to grow to 150 billion by 2025</a:t>
            </a:r>
          </a:p>
          <a:p>
            <a:endParaRPr lang="en-US" dirty="0"/>
          </a:p>
          <a:p>
            <a:r>
              <a:rPr lang="en-US" dirty="0"/>
              <a:t>Advantages:</a:t>
            </a:r>
          </a:p>
          <a:p>
            <a:pPr marL="171450" indent="-171450">
              <a:buFontTx/>
              <a:buChar char="-"/>
            </a:pPr>
            <a:r>
              <a:rPr lang="en-US" dirty="0"/>
              <a:t>Easy access, online and can be funded quickly – lack of documentation needed</a:t>
            </a:r>
          </a:p>
          <a:p>
            <a:pPr marL="171450" indent="-171450">
              <a:buFontTx/>
              <a:buChar char="-"/>
            </a:pPr>
            <a:r>
              <a:rPr lang="en-US" dirty="0"/>
              <a:t>Interest rates can be lower and therefore more attractive for borrowers</a:t>
            </a:r>
          </a:p>
          <a:p>
            <a:pPr marL="171450" indent="-171450">
              <a:buFontTx/>
              <a:buChar char="-"/>
            </a:pPr>
            <a:r>
              <a:rPr lang="en-US" dirty="0"/>
              <a:t>Lower screening costs due to </a:t>
            </a:r>
            <a:r>
              <a:rPr lang="en-US" dirty="0" err="1"/>
              <a:t>algoirthms</a:t>
            </a:r>
            <a:r>
              <a:rPr lang="en-US" dirty="0"/>
              <a:t> that underwrite loans</a:t>
            </a:r>
          </a:p>
          <a:p>
            <a:pPr marL="171450" indent="-171450">
              <a:buFontTx/>
              <a:buChar char="-"/>
            </a:pPr>
            <a:endParaRPr lang="en-US" dirty="0"/>
          </a:p>
          <a:p>
            <a:r>
              <a:rPr lang="en-US" dirty="0"/>
              <a:t>Study by </a:t>
            </a:r>
            <a:r>
              <a:rPr lang="en-US" dirty="0" err="1"/>
              <a:t>Tetyana</a:t>
            </a:r>
            <a:r>
              <a:rPr lang="en-US" dirty="0"/>
              <a:t> </a:t>
            </a:r>
            <a:r>
              <a:rPr lang="en-US" dirty="0" err="1"/>
              <a:t>Balyuk</a:t>
            </a:r>
            <a:r>
              <a:rPr lang="en-US" dirty="0"/>
              <a:t> in 2019 found that banks are prone to increasing credit lines for customers who get p2p loans, especially those with inferior credit histories – generally </a:t>
            </a:r>
            <a:r>
              <a:rPr lang="en-US" dirty="0" err="1"/>
              <a:t>borrowoers</a:t>
            </a:r>
            <a:r>
              <a:rPr lang="en-US" dirty="0"/>
              <a:t> use p2p loans to refinance bank debt.</a:t>
            </a:r>
          </a:p>
          <a:p>
            <a:endParaRPr lang="en-US" dirty="0"/>
          </a:p>
          <a:p>
            <a:r>
              <a:rPr lang="en-US" dirty="0"/>
              <a:t>Information spillover and the tendency to refinance debt generally leads to larger lines of credit</a:t>
            </a:r>
          </a:p>
          <a:p>
            <a:r>
              <a:rPr lang="en-US" dirty="0"/>
              <a:t>FinTech innovations in lending can mitigate credit market imperfections by relieving information frictions for consumers and generating information spillovers to traditional credit intermediaries such as banks</a:t>
            </a:r>
          </a:p>
        </p:txBody>
      </p:sp>
      <p:sp>
        <p:nvSpPr>
          <p:cNvPr id="4" name="Slide Number Placeholder 3"/>
          <p:cNvSpPr>
            <a:spLocks noGrp="1"/>
          </p:cNvSpPr>
          <p:nvPr>
            <p:ph type="sldNum" sz="quarter" idx="5"/>
          </p:nvPr>
        </p:nvSpPr>
        <p:spPr/>
        <p:txBody>
          <a:bodyPr/>
          <a:lstStyle/>
          <a:p>
            <a:fld id="{7CF764DD-C8B9-4511-802C-348581FB5479}" type="slidenum">
              <a:rPr lang="en-US" smtClean="0"/>
              <a:t>3</a:t>
            </a:fld>
            <a:endParaRPr lang="en-US"/>
          </a:p>
        </p:txBody>
      </p:sp>
    </p:spTree>
    <p:extLst>
      <p:ext uri="{BB962C8B-B14F-4D97-AF65-F5344CB8AC3E}">
        <p14:creationId xmlns:p14="http://schemas.microsoft.com/office/powerpoint/2010/main" val="1487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risk in this growing space, it is imperative to have a robust credit risk model or one that can help predict potential charge-offs to reduce platform rent (money spent on collection efforts and legal fees)</a:t>
            </a:r>
          </a:p>
          <a:p>
            <a:endParaRPr lang="en-US" dirty="0"/>
          </a:p>
          <a:p>
            <a:r>
              <a:rPr lang="en-US" dirty="0"/>
              <a:t>Information Asymmetry: Lenders have naturally less available information and data about the credibility of the borrower. Borrowers also have more information in regards to the return and their investment projects. Borrowers can observe actual returns from productions, without cost. </a:t>
            </a:r>
          </a:p>
          <a:p>
            <a:endParaRPr lang="en-US" dirty="0"/>
          </a:p>
          <a:p>
            <a:r>
              <a:rPr lang="en-US" dirty="0"/>
              <a:t>Loan defaults are unfavorable to the profits of investors and the development of effective p2p lending platforms</a:t>
            </a:r>
          </a:p>
        </p:txBody>
      </p:sp>
      <p:sp>
        <p:nvSpPr>
          <p:cNvPr id="4" name="Slide Number Placeholder 3"/>
          <p:cNvSpPr>
            <a:spLocks noGrp="1"/>
          </p:cNvSpPr>
          <p:nvPr>
            <p:ph type="sldNum" sz="quarter" idx="5"/>
          </p:nvPr>
        </p:nvSpPr>
        <p:spPr/>
        <p:txBody>
          <a:bodyPr/>
          <a:lstStyle/>
          <a:p>
            <a:fld id="{7CF764DD-C8B9-4511-802C-348581FB5479}" type="slidenum">
              <a:rPr lang="en-US" smtClean="0"/>
              <a:t>4</a:t>
            </a:fld>
            <a:endParaRPr lang="en-US"/>
          </a:p>
        </p:txBody>
      </p:sp>
    </p:spTree>
    <p:extLst>
      <p:ext uri="{BB962C8B-B14F-4D97-AF65-F5344CB8AC3E}">
        <p14:creationId xmlns:p14="http://schemas.microsoft.com/office/powerpoint/2010/main" val="353253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Lending Club has been used for numerous areas of studies, mainly within this P2P space due to its large historical dataset that is open-source</a:t>
            </a:r>
          </a:p>
          <a:p>
            <a:endParaRPr lang="en-US" dirty="0"/>
          </a:p>
          <a:p>
            <a:r>
              <a:rPr lang="en-US" dirty="0"/>
              <a:t>It is only up until 2018 as they stopped hosting their dataset and did not include FICO scores for loan applications in future datasets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CF764DD-C8B9-4511-802C-348581FB5479}" type="slidenum">
              <a:rPr lang="en-US" smtClean="0"/>
              <a:t>5</a:t>
            </a:fld>
            <a:endParaRPr lang="en-US"/>
          </a:p>
        </p:txBody>
      </p:sp>
    </p:spTree>
    <p:extLst>
      <p:ext uri="{BB962C8B-B14F-4D97-AF65-F5344CB8AC3E}">
        <p14:creationId xmlns:p14="http://schemas.microsoft.com/office/powerpoint/2010/main" val="421989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Paradox – when accuracy is not a good metric for predictive models when classifying predictive analytics. </a:t>
            </a:r>
          </a:p>
          <a:p>
            <a:endParaRPr lang="en-US" dirty="0"/>
          </a:p>
          <a:p>
            <a:r>
              <a:rPr lang="en-US" dirty="0"/>
              <a:t>Use Area Under the Curve – Receiver Operating Characteristics Curve AUC-ROC and PR-AUC ROC Score for evaluation metric to have a more effective model. We want to minimize the number of false negatives or maximize the recall score (sensitivity)</a:t>
            </a:r>
          </a:p>
          <a:p>
            <a:endParaRPr lang="en-US" dirty="0"/>
          </a:p>
          <a:p>
            <a:r>
              <a:rPr lang="en-US" dirty="0"/>
              <a:t>The higher the AUC, the better the performance of the model at distinguishing between positive and negative classes</a:t>
            </a:r>
          </a:p>
          <a:p>
            <a:endParaRPr lang="en-US" dirty="0"/>
          </a:p>
          <a:p>
            <a:r>
              <a:rPr lang="en-US" dirty="0"/>
              <a:t>Precision Recall ROC is great for dealing with imbalanced classes since they are focused on the positive class  (the minority class) and unconcerned with true negatives. We want to minimize the number of false negatives – aka we want to have the least number of wrongfully predicted charge-offs/defaults</a:t>
            </a:r>
          </a:p>
          <a:p>
            <a:endParaRPr lang="en-US" dirty="0"/>
          </a:p>
          <a:p>
            <a:r>
              <a:rPr lang="en-US" dirty="0"/>
              <a:t>Large Data Set:</a:t>
            </a:r>
          </a:p>
          <a:p>
            <a:r>
              <a:rPr lang="en-US" dirty="0"/>
              <a:t>-Selective models, didn’t run on all available</a:t>
            </a:r>
          </a:p>
          <a:p>
            <a:r>
              <a:rPr lang="en-US" dirty="0"/>
              <a:t>-Logistic Regression, Random Forest, KNN, Deep Learning Model </a:t>
            </a:r>
          </a:p>
          <a:p>
            <a:endParaRPr lang="en-US" dirty="0"/>
          </a:p>
          <a:p>
            <a:r>
              <a:rPr lang="en-US" dirty="0"/>
              <a:t>Economic Factors:</a:t>
            </a:r>
          </a:p>
          <a:p>
            <a:r>
              <a:rPr lang="en-US" dirty="0"/>
              <a:t>In an economic slowdown,  lenders can become more risk averse and decline loans they would have accepted in other times</a:t>
            </a:r>
          </a:p>
          <a:p>
            <a:r>
              <a:rPr lang="en-US" dirty="0"/>
              <a:t>An economic slowdown could reduce the risk-adjusted profitable opportunities for small businesses to invest , reducing demand for loans</a:t>
            </a:r>
          </a:p>
          <a:p>
            <a:endParaRPr lang="en-US" dirty="0"/>
          </a:p>
          <a:p>
            <a:endParaRPr lang="en-US" dirty="0"/>
          </a:p>
        </p:txBody>
      </p:sp>
      <p:sp>
        <p:nvSpPr>
          <p:cNvPr id="4" name="Slide Number Placeholder 3"/>
          <p:cNvSpPr>
            <a:spLocks noGrp="1"/>
          </p:cNvSpPr>
          <p:nvPr>
            <p:ph type="sldNum" sz="quarter" idx="5"/>
          </p:nvPr>
        </p:nvSpPr>
        <p:spPr/>
        <p:txBody>
          <a:bodyPr/>
          <a:lstStyle/>
          <a:p>
            <a:fld id="{7CF764DD-C8B9-4511-802C-348581FB5479}" type="slidenum">
              <a:rPr lang="en-US" smtClean="0"/>
              <a:t>6</a:t>
            </a:fld>
            <a:endParaRPr lang="en-US"/>
          </a:p>
        </p:txBody>
      </p:sp>
    </p:spTree>
    <p:extLst>
      <p:ext uri="{BB962C8B-B14F-4D97-AF65-F5344CB8AC3E}">
        <p14:creationId xmlns:p14="http://schemas.microsoft.com/office/powerpoint/2010/main" val="120912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the most common purpose for a loan is for debt consolidation, with credit card trailing behind by a large margin – it shows most individuals only really get microloans to refinance their debts, or refinance their credit cards. Wanted to pull this up in conjunction with the information talked in background – as it shows many people may benefit from getting these P2P loans – especially in a debt trap, it helps get these people out of a rut</a:t>
            </a:r>
          </a:p>
          <a:p>
            <a:endParaRPr lang="en-US" dirty="0"/>
          </a:p>
          <a:p>
            <a:r>
              <a:rPr lang="en-US" dirty="0"/>
              <a:t>Many other purposes had very </a:t>
            </a:r>
            <a:r>
              <a:rPr lang="en-US" dirty="0" err="1"/>
              <a:t>very</a:t>
            </a:r>
            <a:r>
              <a:rPr lang="en-US" dirty="0"/>
              <a:t> low counts and were simplified to be grouped together (debt consolidation, credit card, home improvement, major purchase, small business, medical, other)</a:t>
            </a:r>
          </a:p>
          <a:p>
            <a:endParaRPr lang="en-US" dirty="0"/>
          </a:p>
          <a:p>
            <a:r>
              <a:rPr lang="en-US" dirty="0"/>
              <a:t>Lower FICO score associated with potential to default, outliers seen in lower bounds, had to be removed – FICO ends up being a very important feature </a:t>
            </a:r>
          </a:p>
          <a:p>
            <a:endParaRPr lang="en-US" dirty="0"/>
          </a:p>
          <a:p>
            <a:r>
              <a:rPr lang="en-US" dirty="0"/>
              <a:t>IPO in 2014, largest tech IPO of 2014 – decline may be due to negative public perception of Lending Club. Issue with internal auditor. Most loans are between 2014 and a bit past 2016, dearth of loan information from prior to 2012, specifically at 0 and 220</a:t>
            </a:r>
          </a:p>
          <a:p>
            <a:endParaRPr lang="en-US" dirty="0"/>
          </a:p>
          <a:p>
            <a:endParaRPr lang="en-US" dirty="0"/>
          </a:p>
        </p:txBody>
      </p:sp>
      <p:sp>
        <p:nvSpPr>
          <p:cNvPr id="4" name="Slide Number Placeholder 3"/>
          <p:cNvSpPr>
            <a:spLocks noGrp="1"/>
          </p:cNvSpPr>
          <p:nvPr>
            <p:ph type="sldNum" sz="quarter" idx="5"/>
          </p:nvPr>
        </p:nvSpPr>
        <p:spPr/>
        <p:txBody>
          <a:bodyPr/>
          <a:lstStyle/>
          <a:p>
            <a:fld id="{7CF764DD-C8B9-4511-802C-348581FB5479}" type="slidenum">
              <a:rPr lang="en-US" smtClean="0"/>
              <a:t>7</a:t>
            </a:fld>
            <a:endParaRPr lang="en-US"/>
          </a:p>
        </p:txBody>
      </p:sp>
    </p:spTree>
    <p:extLst>
      <p:ext uri="{BB962C8B-B14F-4D97-AF65-F5344CB8AC3E}">
        <p14:creationId xmlns:p14="http://schemas.microsoft.com/office/powerpoint/2010/main" val="4210147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Linear Algorithm</a:t>
            </a:r>
          </a:p>
          <a:p>
            <a:endParaRPr lang="en-US" dirty="0"/>
          </a:p>
          <a:p>
            <a:r>
              <a:rPr lang="en-US" dirty="0"/>
              <a:t>K-Nearest Neighbors – Nonlinear Algorithms</a:t>
            </a:r>
          </a:p>
          <a:p>
            <a:endParaRPr lang="en-US" dirty="0"/>
          </a:p>
          <a:p>
            <a:r>
              <a:rPr lang="en-US" dirty="0"/>
              <a:t>Random Forest – Ensemble Algorithm</a:t>
            </a:r>
          </a:p>
          <a:p>
            <a:endParaRPr lang="en-US" dirty="0"/>
          </a:p>
          <a:p>
            <a:r>
              <a:rPr lang="en-US" dirty="0"/>
              <a:t>Deep Neural Network – artificial neural network with multiple layers </a:t>
            </a:r>
          </a:p>
        </p:txBody>
      </p:sp>
      <p:sp>
        <p:nvSpPr>
          <p:cNvPr id="4" name="Slide Number Placeholder 3"/>
          <p:cNvSpPr>
            <a:spLocks noGrp="1"/>
          </p:cNvSpPr>
          <p:nvPr>
            <p:ph type="sldNum" sz="quarter" idx="5"/>
          </p:nvPr>
        </p:nvSpPr>
        <p:spPr/>
        <p:txBody>
          <a:bodyPr/>
          <a:lstStyle/>
          <a:p>
            <a:fld id="{7CF764DD-C8B9-4511-802C-348581FB5479}" type="slidenum">
              <a:rPr lang="en-US" smtClean="0"/>
              <a:t>8</a:t>
            </a:fld>
            <a:endParaRPr lang="en-US"/>
          </a:p>
        </p:txBody>
      </p:sp>
    </p:spTree>
    <p:extLst>
      <p:ext uri="{BB962C8B-B14F-4D97-AF65-F5344CB8AC3E}">
        <p14:creationId xmlns:p14="http://schemas.microsoft.com/office/powerpoint/2010/main" val="77881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PR-AUC: 0.277, ROC-AUC: 0.499, Recall: 0.197, Precision: 0.197, Accuracy 0.6835</a:t>
            </a:r>
          </a:p>
          <a:p>
            <a:r>
              <a:rPr lang="en-US" dirty="0"/>
              <a:t>-Dummy Classifier, simulates guessing on the basis of distribution of classes</a:t>
            </a:r>
          </a:p>
          <a:p>
            <a:endParaRPr lang="en-US" dirty="0"/>
          </a:p>
          <a:p>
            <a:r>
              <a:rPr lang="en-US" dirty="0"/>
              <a:t>It has the highest PRC-AUC score, although it is only slightly higher than that of the Deep Neural Net</a:t>
            </a:r>
          </a:p>
          <a:p>
            <a:r>
              <a:rPr lang="en-US" dirty="0"/>
              <a:t>In addition to this, it had the highest testing data accuracy score</a:t>
            </a:r>
          </a:p>
          <a:p>
            <a:endParaRPr lang="en-US" dirty="0"/>
          </a:p>
        </p:txBody>
      </p:sp>
      <p:sp>
        <p:nvSpPr>
          <p:cNvPr id="4" name="Slide Number Placeholder 3"/>
          <p:cNvSpPr>
            <a:spLocks noGrp="1"/>
          </p:cNvSpPr>
          <p:nvPr>
            <p:ph type="sldNum" sz="quarter" idx="5"/>
          </p:nvPr>
        </p:nvSpPr>
        <p:spPr/>
        <p:txBody>
          <a:bodyPr/>
          <a:lstStyle/>
          <a:p>
            <a:fld id="{7CF764DD-C8B9-4511-802C-348581FB5479}" type="slidenum">
              <a:rPr lang="en-US" smtClean="0"/>
              <a:t>9</a:t>
            </a:fld>
            <a:endParaRPr lang="en-US"/>
          </a:p>
        </p:txBody>
      </p:sp>
    </p:spTree>
    <p:extLst>
      <p:ext uri="{BB962C8B-B14F-4D97-AF65-F5344CB8AC3E}">
        <p14:creationId xmlns:p14="http://schemas.microsoft.com/office/powerpoint/2010/main" val="1851196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Mollenkamp</a:t>
            </a:r>
            <a:r>
              <a:rPr lang="en-US" dirty="0"/>
              <a:t> 2017 found assigned credit grade to have one of the strongest predictive powers</a:t>
            </a:r>
          </a:p>
          <a:p>
            <a:r>
              <a:rPr lang="en-US" dirty="0"/>
              <a:t>Han 2019, Zhu 2019 all found the Random Forest model to outperform other machine learning methods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5 most important features are FICO, interest rate, debt-to-income ratio, installment size, and average current balance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-FICO: Widely used measure of an individual’s creditworthiness, this was also highly predictive in the logistic regression model (increase in FICO leads to a  94% decrease in likelihood of default). Shows how robust FICO is in regards to how much information it contains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 Rate: Makes sense, generally interest rate is also assigned when loan comes in and is used to mitigate potential risk – higher interest rate if risks unmitigated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-Debt to income ratio: level of debt represented as a fraction of their current income. Indicates free cash flow in a way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training time was significantly faster than that of the KNN and DNN</a:t>
            </a:r>
          </a:p>
          <a:p>
            <a:endParaRPr lang="en-US" dirty="0"/>
          </a:p>
          <a:p>
            <a:r>
              <a:rPr lang="en-US" dirty="0"/>
              <a:t>Baseline PR-AUC: 0.277, ROC-AUC: 0.499, Recall: 0.197, Precision: 0.197, Accuracy 0.6835</a:t>
            </a:r>
          </a:p>
          <a:p>
            <a:r>
              <a:rPr lang="en-US" dirty="0"/>
              <a:t>-Dummy Classifier, simulates guessing on the basis of distribution of classes</a:t>
            </a:r>
          </a:p>
          <a:p>
            <a:endParaRPr lang="en-US" dirty="0"/>
          </a:p>
          <a:p>
            <a:endParaRPr lang="en-US" dirty="0"/>
          </a:p>
        </p:txBody>
      </p:sp>
      <p:sp>
        <p:nvSpPr>
          <p:cNvPr id="4" name="Slide Number Placeholder 3"/>
          <p:cNvSpPr>
            <a:spLocks noGrp="1"/>
          </p:cNvSpPr>
          <p:nvPr>
            <p:ph type="sldNum" sz="quarter" idx="5"/>
          </p:nvPr>
        </p:nvSpPr>
        <p:spPr/>
        <p:txBody>
          <a:bodyPr/>
          <a:lstStyle/>
          <a:p>
            <a:fld id="{7CF764DD-C8B9-4511-802C-348581FB5479}" type="slidenum">
              <a:rPr lang="en-US" smtClean="0"/>
              <a:t>10</a:t>
            </a:fld>
            <a:endParaRPr lang="en-US"/>
          </a:p>
        </p:txBody>
      </p:sp>
    </p:spTree>
    <p:extLst>
      <p:ext uri="{BB962C8B-B14F-4D97-AF65-F5344CB8AC3E}">
        <p14:creationId xmlns:p14="http://schemas.microsoft.com/office/powerpoint/2010/main" val="2042572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a:t>
            </a:r>
            <a:r>
              <a:rPr lang="en-US" dirty="0" err="1"/>
              <a:t>Undersampling</a:t>
            </a:r>
            <a:r>
              <a:rPr lang="en-US" dirty="0"/>
              <a:t> can be used as we can delete examples from the majority class since we have a large data set already</a:t>
            </a:r>
          </a:p>
          <a:p>
            <a:r>
              <a:rPr lang="en-US" dirty="0"/>
              <a:t>SMOTE generates synthetic samples from the minority class</a:t>
            </a:r>
          </a:p>
          <a:p>
            <a:r>
              <a:rPr lang="en-US" dirty="0"/>
              <a:t>Studies by Zhu, </a:t>
            </a:r>
            <a:r>
              <a:rPr lang="en-US" dirty="0" err="1"/>
              <a:t>Qiu</a:t>
            </a:r>
            <a:r>
              <a:rPr lang="en-US" dirty="0"/>
              <a:t> in 2019 has shown the SMOTE method to be effective paired with random forest</a:t>
            </a:r>
          </a:p>
          <a:p>
            <a:endParaRPr lang="en-US" dirty="0"/>
          </a:p>
          <a:p>
            <a:r>
              <a:rPr lang="en-US" dirty="0"/>
              <a:t>Probability Tuning – Platt Scaling</a:t>
            </a:r>
          </a:p>
          <a:p>
            <a:endParaRPr lang="en-US" dirty="0"/>
          </a:p>
          <a:p>
            <a:endParaRPr lang="en-US" dirty="0"/>
          </a:p>
          <a:p>
            <a:endParaRPr lang="en-US" dirty="0"/>
          </a:p>
          <a:p>
            <a:r>
              <a:rPr lang="en-US" dirty="0"/>
              <a:t>Seeing how the ensemble method performed the best, it would be interesting to see how it compares to </a:t>
            </a:r>
            <a:r>
              <a:rPr lang="en-US" dirty="0" err="1"/>
              <a:t>XGBoost</a:t>
            </a:r>
            <a:r>
              <a:rPr lang="en-US" dirty="0"/>
              <a:t> and Extra Trees</a:t>
            </a:r>
          </a:p>
          <a:p>
            <a:r>
              <a:rPr lang="en-US" dirty="0"/>
              <a:t>SVM was avoided in this current time due to it not being suitable for large data sets, training complexity is highly dependent on the size of the data</a:t>
            </a:r>
          </a:p>
          <a:p>
            <a:r>
              <a:rPr lang="en-US" dirty="0"/>
              <a:t>-Can possibly used the minimum enclosing ball clustering method outlined by Cervantes, Li, Yu, Li in a 2008 paper</a:t>
            </a:r>
          </a:p>
        </p:txBody>
      </p:sp>
      <p:sp>
        <p:nvSpPr>
          <p:cNvPr id="4" name="Slide Number Placeholder 3"/>
          <p:cNvSpPr>
            <a:spLocks noGrp="1"/>
          </p:cNvSpPr>
          <p:nvPr>
            <p:ph type="sldNum" sz="quarter" idx="5"/>
          </p:nvPr>
        </p:nvSpPr>
        <p:spPr/>
        <p:txBody>
          <a:bodyPr/>
          <a:lstStyle/>
          <a:p>
            <a:fld id="{7CF764DD-C8B9-4511-802C-348581FB5479}" type="slidenum">
              <a:rPr lang="en-US" smtClean="0"/>
              <a:t>11</a:t>
            </a:fld>
            <a:endParaRPr lang="en-US"/>
          </a:p>
        </p:txBody>
      </p:sp>
    </p:spTree>
    <p:extLst>
      <p:ext uri="{BB962C8B-B14F-4D97-AF65-F5344CB8AC3E}">
        <p14:creationId xmlns:p14="http://schemas.microsoft.com/office/powerpoint/2010/main" val="292335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9/7/2021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19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9/7/2021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1744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9/7/2021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86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9/7/2021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2124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9/7/2021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3409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9/7/2021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7478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9/7/2021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3071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9/7/2021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2419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9/7/2021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577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9/7/2021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727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9/7/2021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54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9/7/2021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15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3" descr="Low poly blue background">
            <a:extLst>
              <a:ext uri="{FF2B5EF4-FFF2-40B4-BE49-F238E27FC236}">
                <a16:creationId xmlns:a16="http://schemas.microsoft.com/office/drawing/2014/main" id="{516886FE-E6DB-4542-9A9E-037135A1983D}"/>
              </a:ext>
            </a:extLst>
          </p:cNvPr>
          <p:cNvPicPr>
            <a:picLocks noChangeAspect="1"/>
          </p:cNvPicPr>
          <p:nvPr/>
        </p:nvPicPr>
        <p:blipFill rotWithShape="1">
          <a:blip r:embed="rId2">
            <a:alphaModFix amt="40000"/>
          </a:blip>
          <a:srcRect/>
          <a:stretch/>
        </p:blipFill>
        <p:spPr>
          <a:xfrm>
            <a:off x="-1" y="76198"/>
            <a:ext cx="12192001" cy="6858001"/>
          </a:xfrm>
          <a:prstGeom prst="rect">
            <a:avLst/>
          </a:prstGeom>
        </p:spPr>
      </p:pic>
      <p:sp>
        <p:nvSpPr>
          <p:cNvPr id="2" name="Title 1">
            <a:extLst>
              <a:ext uri="{FF2B5EF4-FFF2-40B4-BE49-F238E27FC236}">
                <a16:creationId xmlns:a16="http://schemas.microsoft.com/office/drawing/2014/main" id="{594C0AC0-FE9A-4CAA-9654-A4447AC1B624}"/>
              </a:ext>
            </a:extLst>
          </p:cNvPr>
          <p:cNvSpPr>
            <a:spLocks noGrp="1"/>
          </p:cNvSpPr>
          <p:nvPr>
            <p:ph type="ctrTitle"/>
          </p:nvPr>
        </p:nvSpPr>
        <p:spPr>
          <a:xfrm>
            <a:off x="517870" y="841785"/>
            <a:ext cx="9840336" cy="2334248"/>
          </a:xfrm>
        </p:spPr>
        <p:txBody>
          <a:bodyPr anchor="t">
            <a:normAutofit/>
          </a:bodyPr>
          <a:lstStyle/>
          <a:p>
            <a:r>
              <a:rPr lang="en-US" dirty="0">
                <a:solidFill>
                  <a:srgbClr val="FFFFFF"/>
                </a:solidFill>
              </a:rPr>
              <a:t>Peer-to-Peer Loan Default Prediction </a:t>
            </a:r>
            <a:br>
              <a:rPr lang="en-US" dirty="0">
                <a:solidFill>
                  <a:srgbClr val="FFFFFF"/>
                </a:solidFill>
              </a:rPr>
            </a:br>
            <a:r>
              <a:rPr lang="en-US" sz="2800" dirty="0">
                <a:solidFill>
                  <a:srgbClr val="FFFFFF"/>
                </a:solidFill>
              </a:rPr>
              <a:t>Using Historical Loan Data</a:t>
            </a:r>
            <a:endParaRPr lang="en-US" dirty="0">
              <a:solidFill>
                <a:srgbClr val="FFFFFF"/>
              </a:solidFill>
            </a:endParaRPr>
          </a:p>
        </p:txBody>
      </p:sp>
      <p:sp>
        <p:nvSpPr>
          <p:cNvPr id="3" name="Subtitle 2">
            <a:extLst>
              <a:ext uri="{FF2B5EF4-FFF2-40B4-BE49-F238E27FC236}">
                <a16:creationId xmlns:a16="http://schemas.microsoft.com/office/drawing/2014/main" id="{E0FDF204-2BA1-4C5E-A0CE-E279068DDEFE}"/>
              </a:ext>
            </a:extLst>
          </p:cNvPr>
          <p:cNvSpPr>
            <a:spLocks noGrp="1"/>
          </p:cNvSpPr>
          <p:nvPr>
            <p:ph type="subTitle" idx="1"/>
          </p:nvPr>
        </p:nvSpPr>
        <p:spPr>
          <a:xfrm>
            <a:off x="6652366" y="4017818"/>
            <a:ext cx="5040785" cy="1828799"/>
          </a:xfrm>
        </p:spPr>
        <p:txBody>
          <a:bodyPr anchor="b">
            <a:normAutofit/>
          </a:bodyPr>
          <a:lstStyle/>
          <a:p>
            <a:r>
              <a:rPr lang="en-US" dirty="0">
                <a:solidFill>
                  <a:srgbClr val="FFFFFF"/>
                </a:solidFill>
              </a:rPr>
              <a:t>Edward Chang – Data Scientist</a:t>
            </a:r>
          </a:p>
        </p:txBody>
      </p:sp>
      <p:sp>
        <p:nvSpPr>
          <p:cNvPr id="19"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69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6F7-19FA-4D8F-B185-C936BCE0EF47}"/>
              </a:ext>
            </a:extLst>
          </p:cNvPr>
          <p:cNvSpPr>
            <a:spLocks noGrp="1"/>
          </p:cNvSpPr>
          <p:nvPr>
            <p:ph type="title"/>
          </p:nvPr>
        </p:nvSpPr>
        <p:spPr>
          <a:xfrm>
            <a:off x="517870" y="978409"/>
            <a:ext cx="5021182" cy="593538"/>
          </a:xfrm>
        </p:spPr>
        <p:txBody>
          <a:bodyPr>
            <a:normAutofit fontScale="90000"/>
          </a:bodyPr>
          <a:lstStyle/>
          <a:p>
            <a:r>
              <a:rPr lang="en-US" sz="3000" dirty="0"/>
              <a:t>Conclusion &amp; Insights</a:t>
            </a:r>
            <a:br>
              <a:rPr lang="en-US" sz="3000" dirty="0"/>
            </a:br>
            <a:endParaRPr lang="en-US" sz="3000" dirty="0"/>
          </a:p>
        </p:txBody>
      </p:sp>
      <p:sp>
        <p:nvSpPr>
          <p:cNvPr id="3" name="Content Placeholder 2">
            <a:extLst>
              <a:ext uri="{FF2B5EF4-FFF2-40B4-BE49-F238E27FC236}">
                <a16:creationId xmlns:a16="http://schemas.microsoft.com/office/drawing/2014/main" id="{EAFB981D-F4BE-4313-8420-4D12C1CA5BF2}"/>
              </a:ext>
            </a:extLst>
          </p:cNvPr>
          <p:cNvSpPr>
            <a:spLocks noGrp="1"/>
          </p:cNvSpPr>
          <p:nvPr>
            <p:ph idx="1"/>
          </p:nvPr>
        </p:nvSpPr>
        <p:spPr>
          <a:xfrm>
            <a:off x="517870" y="1571947"/>
            <a:ext cx="5021182" cy="4432161"/>
          </a:xfrm>
        </p:spPr>
        <p:txBody>
          <a:bodyPr/>
          <a:lstStyle/>
          <a:p>
            <a:pPr marL="342900" indent="-342900">
              <a:buFont typeface="Arial" panose="020B0604020202020204" pitchFamily="34" charset="0"/>
              <a:buChar char="•"/>
            </a:pPr>
            <a:r>
              <a:rPr lang="en-US" dirty="0"/>
              <a:t>Random Forest model performed the best based upon PR-AUC score and accuracy score</a:t>
            </a:r>
          </a:p>
          <a:p>
            <a:pPr marL="617220" lvl="1" indent="-342900"/>
            <a:r>
              <a:rPr lang="en-US" dirty="0"/>
              <a:t>Without institution assigned credit grade</a:t>
            </a:r>
          </a:p>
        </p:txBody>
      </p:sp>
      <p:sp>
        <p:nvSpPr>
          <p:cNvPr id="5" name="Content Placeholder 2">
            <a:extLst>
              <a:ext uri="{FF2B5EF4-FFF2-40B4-BE49-F238E27FC236}">
                <a16:creationId xmlns:a16="http://schemas.microsoft.com/office/drawing/2014/main" id="{CF747C78-9B08-44BE-A4CF-BF233FAB0259}"/>
              </a:ext>
            </a:extLst>
          </p:cNvPr>
          <p:cNvSpPr txBox="1">
            <a:spLocks/>
          </p:cNvSpPr>
          <p:nvPr/>
        </p:nvSpPr>
        <p:spPr>
          <a:xfrm>
            <a:off x="6096000" y="1571946"/>
            <a:ext cx="5021182" cy="443216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Most Important Features:</a:t>
            </a:r>
          </a:p>
          <a:p>
            <a:pPr marL="617220" lvl="1" indent="-342900"/>
            <a:r>
              <a:rPr lang="en-US" dirty="0"/>
              <a:t>FICO Score</a:t>
            </a:r>
          </a:p>
          <a:p>
            <a:pPr marL="617220" lvl="1" indent="-342900"/>
            <a:r>
              <a:rPr lang="en-US" dirty="0"/>
              <a:t>Interest Rate</a:t>
            </a:r>
          </a:p>
          <a:p>
            <a:pPr marL="617220" lvl="1" indent="-342900"/>
            <a:r>
              <a:rPr lang="en-US" dirty="0"/>
              <a:t>Debt-to-income ratio</a:t>
            </a:r>
          </a:p>
          <a:p>
            <a:pPr marL="617220" lvl="1" indent="-342900"/>
            <a:r>
              <a:rPr lang="en-US" dirty="0"/>
              <a:t>Installment Size</a:t>
            </a:r>
          </a:p>
          <a:p>
            <a:pPr marL="617220" lvl="1" indent="-342900"/>
            <a:r>
              <a:rPr lang="en-US" dirty="0"/>
              <a:t>Average Current Balance</a:t>
            </a:r>
          </a:p>
          <a:p>
            <a:pPr marL="617220" lvl="1" indent="-342900"/>
            <a:r>
              <a:rPr lang="en-US" dirty="0"/>
              <a:t>Revolving Credit Utilization</a:t>
            </a:r>
          </a:p>
          <a:p>
            <a:pPr marL="617220" lvl="1" indent="-342900"/>
            <a:r>
              <a:rPr lang="en-US" dirty="0"/>
              <a:t>Revolving Credit Balance</a:t>
            </a:r>
          </a:p>
          <a:p>
            <a:pPr marL="617220" lvl="1" indent="-342900"/>
            <a:r>
              <a:rPr lang="en-US" dirty="0"/>
              <a:t>Loan Amount</a:t>
            </a:r>
          </a:p>
          <a:p>
            <a:pPr marL="617220" lvl="1" indent="-342900"/>
            <a:r>
              <a:rPr lang="en-US" dirty="0"/>
              <a:t>Log Annual Income</a:t>
            </a:r>
          </a:p>
          <a:p>
            <a:pPr marL="617220" lvl="1" indent="-342900"/>
            <a:r>
              <a:rPr lang="en-US" dirty="0"/>
              <a:t>Term</a:t>
            </a:r>
          </a:p>
          <a:p>
            <a:pPr marL="617220" lvl="1" indent="-342900">
              <a:buFont typeface="+mj-lt"/>
              <a:buAutoNum type="arabicPeriod"/>
            </a:pPr>
            <a:endParaRPr lang="en-US" dirty="0"/>
          </a:p>
        </p:txBody>
      </p:sp>
      <p:pic>
        <p:nvPicPr>
          <p:cNvPr id="7" name="Picture 6" descr="Chart, treemap chart&#10;&#10;Description automatically generated">
            <a:extLst>
              <a:ext uri="{FF2B5EF4-FFF2-40B4-BE49-F238E27FC236}">
                <a16:creationId xmlns:a16="http://schemas.microsoft.com/office/drawing/2014/main" id="{BEAD0F6C-210A-4D8C-AF6C-3F4999E0E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96" y="3114675"/>
            <a:ext cx="5224456" cy="3482971"/>
          </a:xfrm>
          <a:prstGeom prst="rect">
            <a:avLst/>
          </a:prstGeom>
        </p:spPr>
      </p:pic>
    </p:spTree>
    <p:extLst>
      <p:ext uri="{BB962C8B-B14F-4D97-AF65-F5344CB8AC3E}">
        <p14:creationId xmlns:p14="http://schemas.microsoft.com/office/powerpoint/2010/main" val="391948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
                                            <p:txEl>
                                              <p:pRg st="9" end="9"/>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79D5-DAAA-4298-8110-1F135F16DBCE}"/>
              </a:ext>
            </a:extLst>
          </p:cNvPr>
          <p:cNvSpPr>
            <a:spLocks noGrp="1"/>
          </p:cNvSpPr>
          <p:nvPr>
            <p:ph type="ctrTitle"/>
          </p:nvPr>
        </p:nvSpPr>
        <p:spPr>
          <a:xfrm>
            <a:off x="532158" y="835533"/>
            <a:ext cx="10512080" cy="807530"/>
          </a:xfrm>
        </p:spPr>
        <p:txBody>
          <a:bodyPr>
            <a:noAutofit/>
          </a:bodyPr>
          <a:lstStyle/>
          <a:p>
            <a:r>
              <a:rPr lang="en-US" sz="3000" dirty="0"/>
              <a:t>Further Improvements</a:t>
            </a:r>
          </a:p>
        </p:txBody>
      </p:sp>
      <p:sp>
        <p:nvSpPr>
          <p:cNvPr id="3" name="Subtitle 2">
            <a:extLst>
              <a:ext uri="{FF2B5EF4-FFF2-40B4-BE49-F238E27FC236}">
                <a16:creationId xmlns:a16="http://schemas.microsoft.com/office/drawing/2014/main" id="{245471CC-5CD9-4F15-8EE7-2FCB66E88DAD}"/>
              </a:ext>
            </a:extLst>
          </p:cNvPr>
          <p:cNvSpPr>
            <a:spLocks noGrp="1"/>
          </p:cNvSpPr>
          <p:nvPr>
            <p:ph type="subTitle" idx="1"/>
          </p:nvPr>
        </p:nvSpPr>
        <p:spPr>
          <a:xfrm>
            <a:off x="532158" y="1643063"/>
            <a:ext cx="9254780" cy="4217842"/>
          </a:xfrm>
        </p:spPr>
        <p:txBody>
          <a:bodyPr/>
          <a:lstStyle/>
          <a:p>
            <a:pPr marL="342900" indent="-342900">
              <a:buFont typeface="Arial" panose="020B0604020202020204" pitchFamily="34" charset="0"/>
              <a:buChar char="•"/>
            </a:pPr>
            <a:r>
              <a:rPr lang="en-US" i="0" dirty="0"/>
              <a:t>Implement strategies to deal with imbalanced classes</a:t>
            </a:r>
          </a:p>
          <a:p>
            <a:pPr marL="800100" lvl="1" indent="-342900" algn="l">
              <a:buFont typeface="Arial" panose="020B0604020202020204" pitchFamily="34" charset="0"/>
              <a:buChar char="•"/>
            </a:pPr>
            <a:r>
              <a:rPr lang="en-US" dirty="0"/>
              <a:t>Random </a:t>
            </a:r>
            <a:r>
              <a:rPr lang="en-US" dirty="0" err="1"/>
              <a:t>Undersampling</a:t>
            </a:r>
            <a:r>
              <a:rPr lang="en-US" dirty="0"/>
              <a:t>, SMOTE</a:t>
            </a:r>
          </a:p>
          <a:p>
            <a:pPr marL="800100" lvl="1" indent="-342900" algn="l">
              <a:buFont typeface="Arial" panose="020B0604020202020204" pitchFamily="34" charset="0"/>
              <a:buChar char="•"/>
            </a:pPr>
            <a:r>
              <a:rPr lang="en-US" dirty="0"/>
              <a:t>Probability Tuning , Threshold Tuning</a:t>
            </a:r>
          </a:p>
          <a:p>
            <a:pPr marL="342900" indent="-342900">
              <a:buFont typeface="Arial" panose="020B0604020202020204" pitchFamily="34" charset="0"/>
              <a:buChar char="•"/>
            </a:pPr>
            <a:r>
              <a:rPr lang="en-US" i="0" dirty="0"/>
              <a:t>Different models</a:t>
            </a:r>
          </a:p>
          <a:p>
            <a:pPr marL="800100" lvl="1" indent="-342900" algn="l">
              <a:buFont typeface="Arial" panose="020B0604020202020204" pitchFamily="34" charset="0"/>
              <a:buChar char="•"/>
            </a:pPr>
            <a:r>
              <a:rPr lang="en-US" dirty="0" err="1"/>
              <a:t>XGBoost</a:t>
            </a:r>
            <a:r>
              <a:rPr lang="en-US" dirty="0"/>
              <a:t>, Extra Trees, SVM</a:t>
            </a:r>
          </a:p>
          <a:p>
            <a:pPr marL="342900" indent="-342900">
              <a:buFont typeface="Arial" panose="020B0604020202020204" pitchFamily="34" charset="0"/>
              <a:buChar char="•"/>
            </a:pPr>
            <a:r>
              <a:rPr lang="en-US" i="0" dirty="0"/>
              <a:t>Dimensionality reduction</a:t>
            </a:r>
          </a:p>
          <a:p>
            <a:pPr marL="800100" lvl="1" indent="-342900" algn="l">
              <a:buFont typeface="Arial" panose="020B0604020202020204" pitchFamily="34" charset="0"/>
              <a:buChar char="•"/>
            </a:pPr>
            <a:r>
              <a:rPr lang="en-US" dirty="0"/>
              <a:t>Categorical Features, Correlated Features, Recursive Feature Elimination</a:t>
            </a:r>
          </a:p>
          <a:p>
            <a:pPr marL="342900" indent="-342900">
              <a:buFont typeface="Arial" panose="020B0604020202020204" pitchFamily="34" charset="0"/>
              <a:buChar char="•"/>
            </a:pPr>
            <a:r>
              <a:rPr lang="en-US" i="0" dirty="0"/>
              <a:t>Study: Predicting loan risk grade for applicants to allow for different risk tolerance strategies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3202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9673-5004-46B6-BB1A-A97F531C321F}"/>
              </a:ext>
            </a:extLst>
          </p:cNvPr>
          <p:cNvSpPr>
            <a:spLocks noGrp="1"/>
          </p:cNvSpPr>
          <p:nvPr>
            <p:ph type="title"/>
          </p:nvPr>
        </p:nvSpPr>
        <p:spPr/>
        <p:txBody>
          <a:bodyPr/>
          <a:lstStyle/>
          <a:p>
            <a:r>
              <a:rPr lang="en-US" dirty="0"/>
              <a:t>Questions?</a:t>
            </a:r>
          </a:p>
        </p:txBody>
      </p:sp>
      <p:pic>
        <p:nvPicPr>
          <p:cNvPr id="2050" name="Picture 2" descr="How to Use Open-Ended Survey Questions +25 Examples | SurveyLegend">
            <a:extLst>
              <a:ext uri="{FF2B5EF4-FFF2-40B4-BE49-F238E27FC236}">
                <a16:creationId xmlns:a16="http://schemas.microsoft.com/office/drawing/2014/main" id="{4A5A78BB-3E5E-4730-A260-FE900B775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868" y="2024062"/>
            <a:ext cx="7434263" cy="433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95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D889-3940-4C20-8700-AEB44E10A2C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B2D06F1-0E40-4DA4-8B97-0BE762FE210F}"/>
              </a:ext>
            </a:extLst>
          </p:cNvPr>
          <p:cNvSpPr>
            <a:spLocks noGrp="1"/>
          </p:cNvSpPr>
          <p:nvPr>
            <p:ph idx="1"/>
          </p:nvPr>
        </p:nvSpPr>
        <p:spPr/>
        <p:txBody>
          <a:bodyPr>
            <a:normAutofit lnSpcReduction="10000"/>
          </a:bodyPr>
          <a:lstStyle/>
          <a:p>
            <a:pPr marL="457200" indent="-457200">
              <a:buFont typeface="+mj-lt"/>
              <a:buAutoNum type="arabicPeriod"/>
            </a:pPr>
            <a:r>
              <a:rPr lang="en-US" sz="3200" dirty="0"/>
              <a:t>Background</a:t>
            </a:r>
          </a:p>
          <a:p>
            <a:pPr marL="457200" indent="-457200">
              <a:buFont typeface="+mj-lt"/>
              <a:buAutoNum type="arabicPeriod"/>
            </a:pPr>
            <a:r>
              <a:rPr lang="en-US" sz="3200" dirty="0"/>
              <a:t>Problem Statement</a:t>
            </a:r>
          </a:p>
          <a:p>
            <a:pPr marL="457200" indent="-457200">
              <a:buFont typeface="+mj-lt"/>
              <a:buAutoNum type="arabicPeriod"/>
            </a:pPr>
            <a:r>
              <a:rPr lang="en-US" sz="3200" dirty="0"/>
              <a:t>Data</a:t>
            </a:r>
          </a:p>
          <a:p>
            <a:pPr marL="457200" indent="-457200">
              <a:buFont typeface="+mj-lt"/>
              <a:buAutoNum type="arabicPeriod"/>
            </a:pPr>
            <a:r>
              <a:rPr lang="en-US" sz="3200" dirty="0"/>
              <a:t>Initial Risks and Challenges</a:t>
            </a:r>
          </a:p>
          <a:p>
            <a:pPr marL="457200" indent="-457200">
              <a:buFont typeface="+mj-lt"/>
              <a:buAutoNum type="arabicPeriod"/>
            </a:pPr>
            <a:r>
              <a:rPr lang="en-US" sz="3200" dirty="0"/>
              <a:t>Modeling</a:t>
            </a:r>
          </a:p>
          <a:p>
            <a:pPr marL="457200" indent="-457200">
              <a:buFont typeface="+mj-lt"/>
              <a:buAutoNum type="arabicPeriod"/>
            </a:pPr>
            <a:r>
              <a:rPr lang="en-US" sz="3200" dirty="0"/>
              <a:t>Conclusions</a:t>
            </a:r>
          </a:p>
          <a:p>
            <a:pPr marL="457200" indent="-457200">
              <a:buFont typeface="+mj-lt"/>
              <a:buAutoNum type="arabicPeriod"/>
            </a:pPr>
            <a:r>
              <a:rPr lang="en-US" sz="3200" dirty="0"/>
              <a:t>Further Improvements</a:t>
            </a:r>
          </a:p>
        </p:txBody>
      </p:sp>
    </p:spTree>
    <p:extLst>
      <p:ext uri="{BB962C8B-B14F-4D97-AF65-F5344CB8AC3E}">
        <p14:creationId xmlns:p14="http://schemas.microsoft.com/office/powerpoint/2010/main" val="212735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64436F-3E1E-4262-8C3F-E9BB25F1914E}"/>
              </a:ext>
            </a:extLst>
          </p:cNvPr>
          <p:cNvSpPr>
            <a:spLocks noGrp="1"/>
          </p:cNvSpPr>
          <p:nvPr>
            <p:ph type="title"/>
          </p:nvPr>
        </p:nvSpPr>
        <p:spPr>
          <a:xfrm>
            <a:off x="517870" y="976160"/>
            <a:ext cx="5021183" cy="1848734"/>
          </a:xfrm>
        </p:spPr>
        <p:txBody>
          <a:bodyPr vert="horz" lIns="91440" tIns="45720" rIns="91440" bIns="45720" rtlCol="0" anchor="t">
            <a:normAutofit/>
          </a:bodyPr>
          <a:lstStyle/>
          <a:p>
            <a:pPr>
              <a:lnSpc>
                <a:spcPct val="90000"/>
              </a:lnSpc>
            </a:pPr>
            <a:r>
              <a:rPr lang="en-US" sz="3000" dirty="0"/>
              <a:t>Background</a:t>
            </a:r>
            <a:br>
              <a:rPr lang="en-US" sz="3000" dirty="0"/>
            </a:br>
            <a:br>
              <a:rPr lang="en-US" sz="3000" dirty="0"/>
            </a:br>
            <a:br>
              <a:rPr lang="en-US" sz="3000" dirty="0"/>
            </a:br>
            <a:endParaRPr lang="en-US" sz="3000" dirty="0"/>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2">
            <a:extLst>
              <a:ext uri="{FF2B5EF4-FFF2-40B4-BE49-F238E27FC236}">
                <a16:creationId xmlns:a16="http://schemas.microsoft.com/office/drawing/2014/main" id="{6723040D-F55A-4AC5-822E-F6014726776D}"/>
              </a:ext>
            </a:extLst>
          </p:cNvPr>
          <p:cNvSpPr>
            <a:spLocks noGrp="1"/>
          </p:cNvSpPr>
          <p:nvPr>
            <p:ph type="body" idx="1"/>
          </p:nvPr>
        </p:nvSpPr>
        <p:spPr>
          <a:xfrm>
            <a:off x="517871" y="1543051"/>
            <a:ext cx="5578129" cy="4502104"/>
          </a:xfrm>
        </p:spPr>
        <p:txBody>
          <a:bodyPr vert="horz" lIns="91440" tIns="45720" rIns="91440" bIns="45720" rtlCol="0">
            <a:normAutofit fontScale="40000" lnSpcReduction="20000"/>
          </a:bodyPr>
          <a:lstStyle/>
          <a:p>
            <a:pPr marL="342900" indent="-342900">
              <a:buFont typeface="Arial" panose="020B0604020202020204" pitchFamily="34" charset="0"/>
              <a:buChar char="•"/>
            </a:pPr>
            <a:endParaRPr lang="en-US" sz="2000" dirty="0"/>
          </a:p>
          <a:p>
            <a:pPr marL="342900" indent="-342900">
              <a:lnSpc>
                <a:spcPct val="160000"/>
              </a:lnSpc>
              <a:buFont typeface="Arial" panose="020B0604020202020204" pitchFamily="34" charset="0"/>
              <a:buChar char="•"/>
            </a:pPr>
            <a:endParaRPr lang="en-US" sz="2000" dirty="0"/>
          </a:p>
          <a:p>
            <a:pPr marL="342900" indent="-342900">
              <a:lnSpc>
                <a:spcPct val="160000"/>
              </a:lnSpc>
              <a:buFont typeface="Arial" panose="020B0604020202020204" pitchFamily="34" charset="0"/>
              <a:buChar char="•"/>
            </a:pPr>
            <a:r>
              <a:rPr lang="en-US" sz="4300" i="0" dirty="0"/>
              <a:t>What is peer-to-peer (‘P2P’) lending?</a:t>
            </a:r>
          </a:p>
          <a:p>
            <a:pPr marL="342900" indent="-342900">
              <a:lnSpc>
                <a:spcPct val="160000"/>
              </a:lnSpc>
              <a:buFont typeface="Arial" panose="020B0604020202020204" pitchFamily="34" charset="0"/>
              <a:buChar char="•"/>
            </a:pPr>
            <a:r>
              <a:rPr lang="en-US" sz="4300" i="0" dirty="0"/>
              <a:t>P2P lending platforms offer advantages for both parties, lenders and borrowers. </a:t>
            </a:r>
          </a:p>
          <a:p>
            <a:pPr marL="342900" indent="-342900">
              <a:lnSpc>
                <a:spcPct val="160000"/>
              </a:lnSpc>
              <a:buFont typeface="Arial" panose="020B0604020202020204" pitchFamily="34" charset="0"/>
              <a:buChar char="•"/>
            </a:pPr>
            <a:r>
              <a:rPr lang="en-US" sz="4300" i="0" dirty="0"/>
              <a:t>The market volume of peer-to-peer (‘P2P’ ) lending has rapidly grown in the past few years and is continuing to grow with consumer P2P loan originations reaching $93.5 bn in 2020.</a:t>
            </a:r>
          </a:p>
          <a:p>
            <a:pPr marL="342900" indent="-342900">
              <a:lnSpc>
                <a:spcPct val="160000"/>
              </a:lnSpc>
              <a:buFont typeface="Arial" panose="020B0604020202020204" pitchFamily="34" charset="0"/>
              <a:buChar char="•"/>
            </a:pPr>
            <a:r>
              <a:rPr lang="en-US" sz="4300" i="0" dirty="0"/>
              <a:t>Studies have shown banks increase credit for consumers who obtain P2P loans.</a:t>
            </a:r>
          </a:p>
          <a:p>
            <a:pPr marL="342900" indent="-342900">
              <a:buFont typeface="Arial" panose="020B0604020202020204" pitchFamily="34" charset="0"/>
              <a:buChar char="•"/>
            </a:pPr>
            <a:endParaRPr lang="en-US" sz="2000" dirty="0"/>
          </a:p>
          <a:p>
            <a:endParaRPr lang="en-US" sz="2000" dirty="0"/>
          </a:p>
        </p:txBody>
      </p:sp>
      <p:pic>
        <p:nvPicPr>
          <p:cNvPr id="1026" name="Picture 2" descr="Prosper: 2021 Home Equity Review | Bankrate">
            <a:extLst>
              <a:ext uri="{FF2B5EF4-FFF2-40B4-BE49-F238E27FC236}">
                <a16:creationId xmlns:a16="http://schemas.microsoft.com/office/drawing/2014/main" id="{78D9BB31-5D0E-4F3C-80AA-CF06D5C75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709" y="871702"/>
            <a:ext cx="213360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start (@Upstart) | Twitter">
            <a:extLst>
              <a:ext uri="{FF2B5EF4-FFF2-40B4-BE49-F238E27FC236}">
                <a16:creationId xmlns:a16="http://schemas.microsoft.com/office/drawing/2014/main" id="{94DCFDEB-6D9C-4F7E-A7F1-D58F94E24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927" y="508090"/>
            <a:ext cx="2133601" cy="2133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2P Lending: Risks and Business Models | Corporate Compliance Insights">
            <a:extLst>
              <a:ext uri="{FF2B5EF4-FFF2-40B4-BE49-F238E27FC236}">
                <a16:creationId xmlns:a16="http://schemas.microsoft.com/office/drawing/2014/main" id="{3814427A-030F-4E54-A957-D370E8C3A2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8250" y="2943553"/>
            <a:ext cx="5868919" cy="320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4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1A7F-ACD1-48BB-B9CC-508D5FC43E1A}"/>
              </a:ext>
            </a:extLst>
          </p:cNvPr>
          <p:cNvSpPr>
            <a:spLocks noGrp="1"/>
          </p:cNvSpPr>
          <p:nvPr>
            <p:ph type="title"/>
          </p:nvPr>
        </p:nvSpPr>
        <p:spPr>
          <a:xfrm>
            <a:off x="517869" y="978409"/>
            <a:ext cx="10597805" cy="793241"/>
          </a:xfrm>
        </p:spPr>
        <p:txBody>
          <a:bodyPr>
            <a:noAutofit/>
          </a:bodyPr>
          <a:lstStyle/>
          <a:p>
            <a:r>
              <a:rPr lang="en-US" sz="3000" dirty="0"/>
              <a:t>Problem Statement</a:t>
            </a:r>
          </a:p>
        </p:txBody>
      </p:sp>
      <p:sp>
        <p:nvSpPr>
          <p:cNvPr id="4" name="TextBox 3">
            <a:extLst>
              <a:ext uri="{FF2B5EF4-FFF2-40B4-BE49-F238E27FC236}">
                <a16:creationId xmlns:a16="http://schemas.microsoft.com/office/drawing/2014/main" id="{FE54F52F-8F83-4A84-833F-421CDA02A9C1}"/>
              </a:ext>
            </a:extLst>
          </p:cNvPr>
          <p:cNvSpPr txBox="1"/>
          <p:nvPr/>
        </p:nvSpPr>
        <p:spPr>
          <a:xfrm>
            <a:off x="517869" y="1885951"/>
            <a:ext cx="9797706" cy="31900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dirty="0"/>
              <a:t>P2P Lending is inherently more risky than traditional lending through banks.</a:t>
            </a:r>
          </a:p>
          <a:p>
            <a:pPr marL="742950" lvl="1" indent="-285750">
              <a:lnSpc>
                <a:spcPct val="150000"/>
              </a:lnSpc>
              <a:buFont typeface="Arial" panose="020B0604020202020204" pitchFamily="34" charset="0"/>
              <a:buChar char="•"/>
            </a:pPr>
            <a:r>
              <a:rPr lang="en-US" sz="1700" dirty="0"/>
              <a:t>Lack of collateral</a:t>
            </a:r>
          </a:p>
          <a:p>
            <a:pPr marL="285750" indent="-285750">
              <a:lnSpc>
                <a:spcPct val="150000"/>
              </a:lnSpc>
              <a:buFont typeface="Arial" panose="020B0604020202020204" pitchFamily="34" charset="0"/>
              <a:buChar char="•"/>
            </a:pPr>
            <a:r>
              <a:rPr lang="en-US" sz="1700" dirty="0"/>
              <a:t>High default risk is present due to information asymmetry between the investor and borrower.</a:t>
            </a:r>
          </a:p>
          <a:p>
            <a:pPr marL="285750" indent="-285750">
              <a:lnSpc>
                <a:spcPct val="150000"/>
              </a:lnSpc>
              <a:buFont typeface="Arial" panose="020B0604020202020204" pitchFamily="34" charset="0"/>
              <a:buChar char="•"/>
            </a:pPr>
            <a:r>
              <a:rPr lang="en-US" sz="1700" b="1" dirty="0"/>
              <a:t>This study aims to train several machine learning models to predict if a borrower will pay a loan in full or default using financial and credit-related information available to the investor. </a:t>
            </a:r>
          </a:p>
          <a:p>
            <a:pPr marL="742950" lvl="1" indent="-285750">
              <a:lnSpc>
                <a:spcPct val="150000"/>
              </a:lnSpc>
              <a:buFont typeface="Arial" panose="020B0604020202020204" pitchFamily="34" charset="0"/>
              <a:buChar char="•"/>
            </a:pPr>
            <a:r>
              <a:rPr lang="en-US" sz="1700" i="1" dirty="0"/>
              <a:t>By having an effective model, we can reduce rents paid by the investor , mitigate losses due to default, and overall make P2P lending platforms an attractive and effective vehicle for borrowers and investors alike. </a:t>
            </a:r>
          </a:p>
        </p:txBody>
      </p:sp>
    </p:spTree>
    <p:extLst>
      <p:ext uri="{BB962C8B-B14F-4D97-AF65-F5344CB8AC3E}">
        <p14:creationId xmlns:p14="http://schemas.microsoft.com/office/powerpoint/2010/main" val="346486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CA8B-B85E-4F81-AEB1-B8FD0528FE1C}"/>
              </a:ext>
            </a:extLst>
          </p:cNvPr>
          <p:cNvSpPr>
            <a:spLocks noGrp="1"/>
          </p:cNvSpPr>
          <p:nvPr>
            <p:ph type="title"/>
          </p:nvPr>
        </p:nvSpPr>
        <p:spPr>
          <a:xfrm>
            <a:off x="517870" y="825150"/>
            <a:ext cx="5021182" cy="5207699"/>
          </a:xfrm>
        </p:spPr>
        <p:txBody>
          <a:bodyPr>
            <a:normAutofit/>
          </a:bodyPr>
          <a:lstStyle/>
          <a:p>
            <a:r>
              <a:rPr lang="en-US" sz="3200" dirty="0"/>
              <a:t>Data</a:t>
            </a:r>
          </a:p>
        </p:txBody>
      </p:sp>
      <p:sp>
        <p:nvSpPr>
          <p:cNvPr id="3" name="Content Placeholder 2">
            <a:extLst>
              <a:ext uri="{FF2B5EF4-FFF2-40B4-BE49-F238E27FC236}">
                <a16:creationId xmlns:a16="http://schemas.microsoft.com/office/drawing/2014/main" id="{6A237A1F-D345-4878-A107-0CFED8A60070}"/>
              </a:ext>
            </a:extLst>
          </p:cNvPr>
          <p:cNvSpPr>
            <a:spLocks noGrp="1"/>
          </p:cNvSpPr>
          <p:nvPr>
            <p:ph sz="half" idx="1"/>
          </p:nvPr>
        </p:nvSpPr>
        <p:spPr>
          <a:xfrm>
            <a:off x="6368336" y="241740"/>
            <a:ext cx="5021182" cy="2555114"/>
          </a:xfrm>
        </p:spPr>
        <p:txBody>
          <a:bodyPr/>
          <a:lstStyle/>
          <a:p>
            <a:pPr marL="342900" indent="-342900">
              <a:buFont typeface="Arial" panose="020B0604020202020204" pitchFamily="34" charset="0"/>
              <a:buChar char="•"/>
            </a:pPr>
            <a:r>
              <a:rPr lang="en-US" dirty="0"/>
              <a:t>Source: Lending Club, hosted on Kaggle</a:t>
            </a:r>
          </a:p>
          <a:p>
            <a:pPr marL="617220" lvl="1" indent="-342900"/>
            <a:r>
              <a:rPr lang="en-US" dirty="0"/>
              <a:t>Accepted Loans from 2007 - 2018</a:t>
            </a:r>
          </a:p>
          <a:p>
            <a:pPr marL="342900" indent="-342900">
              <a:buFont typeface="Arial" panose="020B0604020202020204" pitchFamily="34" charset="0"/>
              <a:buChar char="•"/>
            </a:pPr>
            <a:r>
              <a:rPr lang="en-US" dirty="0"/>
              <a:t>Initial Size: 2.26 mil with 151 features</a:t>
            </a:r>
          </a:p>
          <a:p>
            <a:pPr marL="342900" indent="-342900">
              <a:buFont typeface="Arial" panose="020B0604020202020204" pitchFamily="34" charset="0"/>
              <a:buChar char="•"/>
            </a:pPr>
            <a:r>
              <a:rPr lang="en-US" dirty="0"/>
              <a:t>Final Size:  1.31 mil with 23 features</a:t>
            </a:r>
          </a:p>
          <a:p>
            <a:pPr marL="342900" indent="-342900">
              <a:buFont typeface="Arial" panose="020B0604020202020204" pitchFamily="34" charset="0"/>
              <a:buChar char="•"/>
            </a:pPr>
            <a:endParaRPr lang="en-US" dirty="0"/>
          </a:p>
        </p:txBody>
      </p:sp>
      <p:graphicFrame>
        <p:nvGraphicFramePr>
          <p:cNvPr id="6" name="Table 6">
            <a:extLst>
              <a:ext uri="{FF2B5EF4-FFF2-40B4-BE49-F238E27FC236}">
                <a16:creationId xmlns:a16="http://schemas.microsoft.com/office/drawing/2014/main" id="{BF175268-1458-4029-9D9D-E6209552829A}"/>
              </a:ext>
            </a:extLst>
          </p:cNvPr>
          <p:cNvGraphicFramePr>
            <a:graphicFrameLocks noGrp="1"/>
          </p:cNvGraphicFramePr>
          <p:nvPr>
            <p:extLst>
              <p:ext uri="{D42A27DB-BD31-4B8C-83A1-F6EECF244321}">
                <p14:modId xmlns:p14="http://schemas.microsoft.com/office/powerpoint/2010/main" val="2842409965"/>
              </p:ext>
            </p:extLst>
          </p:nvPr>
        </p:nvGraphicFramePr>
        <p:xfrm>
          <a:off x="802482" y="2213444"/>
          <a:ext cx="10587036" cy="4109077"/>
        </p:xfrm>
        <a:graphic>
          <a:graphicData uri="http://schemas.openxmlformats.org/drawingml/2006/table">
            <a:tbl>
              <a:tblPr firstRow="1" bandRow="1">
                <a:tableStyleId>{5C22544A-7EE6-4342-B048-85BDC9FD1C3A}</a:tableStyleId>
              </a:tblPr>
              <a:tblGrid>
                <a:gridCol w="6143623">
                  <a:extLst>
                    <a:ext uri="{9D8B030D-6E8A-4147-A177-3AD203B41FA5}">
                      <a16:colId xmlns:a16="http://schemas.microsoft.com/office/drawing/2014/main" val="2889632394"/>
                    </a:ext>
                  </a:extLst>
                </a:gridCol>
                <a:gridCol w="2171700">
                  <a:extLst>
                    <a:ext uri="{9D8B030D-6E8A-4147-A177-3AD203B41FA5}">
                      <a16:colId xmlns:a16="http://schemas.microsoft.com/office/drawing/2014/main" val="178327578"/>
                    </a:ext>
                  </a:extLst>
                </a:gridCol>
                <a:gridCol w="2271713">
                  <a:extLst>
                    <a:ext uri="{9D8B030D-6E8A-4147-A177-3AD203B41FA5}">
                      <a16:colId xmlns:a16="http://schemas.microsoft.com/office/drawing/2014/main" val="2871025872"/>
                    </a:ext>
                  </a:extLst>
                </a:gridCol>
              </a:tblGrid>
              <a:tr h="347551">
                <a:tc>
                  <a:txBody>
                    <a:bodyPr/>
                    <a:lstStyle/>
                    <a:p>
                      <a:pPr algn="ctr"/>
                      <a:r>
                        <a:rPr lang="en-US" dirty="0"/>
                        <a:t>Variables</a:t>
                      </a:r>
                    </a:p>
                  </a:txBody>
                  <a:tcPr/>
                </a:tc>
                <a:tc>
                  <a:txBody>
                    <a:bodyPr/>
                    <a:lstStyle/>
                    <a:p>
                      <a:pPr algn="ctr"/>
                      <a:r>
                        <a:rPr lang="en-US" dirty="0"/>
                        <a:t>Variable Type</a:t>
                      </a:r>
                    </a:p>
                  </a:txBody>
                  <a:tcPr/>
                </a:tc>
                <a:tc>
                  <a:txBody>
                    <a:bodyPr/>
                    <a:lstStyle/>
                    <a:p>
                      <a:pPr algn="ctr"/>
                      <a:r>
                        <a:rPr lang="en-US" dirty="0"/>
                        <a:t>Data Type</a:t>
                      </a:r>
                    </a:p>
                  </a:txBody>
                  <a:tcPr/>
                </a:tc>
                <a:extLst>
                  <a:ext uri="{0D108BD9-81ED-4DB2-BD59-A6C34878D82A}">
                    <a16:rowId xmlns:a16="http://schemas.microsoft.com/office/drawing/2014/main" val="2120611361"/>
                  </a:ext>
                </a:extLst>
              </a:tr>
              <a:tr h="1730673">
                <a:tc>
                  <a:txBody>
                    <a:bodyPr/>
                    <a:lstStyle/>
                    <a:p>
                      <a:pPr algn="ctr"/>
                      <a:r>
                        <a:rPr lang="en-US" dirty="0" err="1"/>
                        <a:t>loan_amt</a:t>
                      </a:r>
                      <a:r>
                        <a:rPr lang="en-US" dirty="0"/>
                        <a:t>, term, </a:t>
                      </a:r>
                      <a:r>
                        <a:rPr lang="en-US" dirty="0" err="1"/>
                        <a:t>int_rate</a:t>
                      </a:r>
                      <a:r>
                        <a:rPr lang="en-US" dirty="0"/>
                        <a:t>, installment, </a:t>
                      </a:r>
                      <a:r>
                        <a:rPr lang="en-US" dirty="0" err="1"/>
                        <a:t>dti</a:t>
                      </a:r>
                      <a:r>
                        <a:rPr lang="en-US" dirty="0"/>
                        <a:t>, delinq_2yrs, inq_last_6mths, </a:t>
                      </a:r>
                      <a:r>
                        <a:rPr lang="en-US" dirty="0" err="1"/>
                        <a:t>open_acc</a:t>
                      </a:r>
                      <a:r>
                        <a:rPr lang="en-US" dirty="0"/>
                        <a:t>, </a:t>
                      </a:r>
                      <a:r>
                        <a:rPr lang="en-US" dirty="0" err="1"/>
                        <a:t>total_acc</a:t>
                      </a:r>
                      <a:r>
                        <a:rPr lang="en-US" dirty="0"/>
                        <a:t>, </a:t>
                      </a:r>
                      <a:r>
                        <a:rPr lang="en-US" dirty="0" err="1"/>
                        <a:t>pub_rec</a:t>
                      </a:r>
                      <a:r>
                        <a:rPr lang="en-US" dirty="0"/>
                        <a:t>, </a:t>
                      </a:r>
                      <a:r>
                        <a:rPr lang="en-US" dirty="0" err="1"/>
                        <a:t>revol_bal</a:t>
                      </a:r>
                      <a:r>
                        <a:rPr lang="en-US" dirty="0"/>
                        <a:t>, </a:t>
                      </a:r>
                      <a:r>
                        <a:rPr lang="en-US" dirty="0" err="1"/>
                        <a:t>revol_util</a:t>
                      </a:r>
                      <a:r>
                        <a:rPr lang="en-US" dirty="0"/>
                        <a:t>, </a:t>
                      </a:r>
                      <a:r>
                        <a:rPr lang="en-US" dirty="0" err="1"/>
                        <a:t>avg_cur_bal</a:t>
                      </a:r>
                      <a:r>
                        <a:rPr lang="en-US" dirty="0"/>
                        <a:t>, </a:t>
                      </a:r>
                      <a:r>
                        <a:rPr lang="en-US" dirty="0" err="1"/>
                        <a:t>pub_rec_bankruptcies</a:t>
                      </a:r>
                      <a:r>
                        <a:rPr lang="en-US" dirty="0"/>
                        <a:t>, </a:t>
                      </a:r>
                      <a:r>
                        <a:rPr lang="en-US" dirty="0" err="1"/>
                        <a:t>tax_liens</a:t>
                      </a:r>
                      <a:r>
                        <a:rPr lang="en-US" dirty="0"/>
                        <a:t>, </a:t>
                      </a:r>
                      <a:r>
                        <a:rPr lang="en-US" dirty="0" err="1"/>
                        <a:t>mort_acc</a:t>
                      </a:r>
                      <a:r>
                        <a:rPr lang="en-US" dirty="0"/>
                        <a:t>, </a:t>
                      </a:r>
                      <a:r>
                        <a:rPr lang="en-US" b="0" i="1" dirty="0" err="1"/>
                        <a:t>credit_file_age</a:t>
                      </a:r>
                      <a:r>
                        <a:rPr lang="en-US" dirty="0"/>
                        <a:t>, </a:t>
                      </a:r>
                      <a:r>
                        <a:rPr lang="en-US" b="0" i="1" dirty="0"/>
                        <a:t>fico</a:t>
                      </a:r>
                      <a:r>
                        <a:rPr lang="en-US" dirty="0"/>
                        <a:t>, </a:t>
                      </a:r>
                      <a:r>
                        <a:rPr lang="en-US" i="1" dirty="0" err="1"/>
                        <a:t>log_annual_inc</a:t>
                      </a:r>
                      <a:endParaRPr lang="en-US" i="1" dirty="0"/>
                    </a:p>
                  </a:txBody>
                  <a:tcPr/>
                </a:tc>
                <a:tc>
                  <a:txBody>
                    <a:bodyPr/>
                    <a:lstStyle/>
                    <a:p>
                      <a:pPr algn="ctr"/>
                      <a:r>
                        <a:rPr lang="en-US" dirty="0"/>
                        <a:t>Independent</a:t>
                      </a:r>
                    </a:p>
                  </a:txBody>
                  <a:tcPr/>
                </a:tc>
                <a:tc>
                  <a:txBody>
                    <a:bodyPr/>
                    <a:lstStyle/>
                    <a:p>
                      <a:pPr algn="ctr"/>
                      <a:r>
                        <a:rPr lang="en-US" dirty="0"/>
                        <a:t>Numerical</a:t>
                      </a:r>
                    </a:p>
                  </a:txBody>
                  <a:tcPr/>
                </a:tc>
                <a:extLst>
                  <a:ext uri="{0D108BD9-81ED-4DB2-BD59-A6C34878D82A}">
                    <a16:rowId xmlns:a16="http://schemas.microsoft.com/office/drawing/2014/main" val="1570564831"/>
                  </a:ext>
                </a:extLst>
              </a:tr>
              <a:tr h="1006322">
                <a:tc>
                  <a:txBody>
                    <a:bodyPr/>
                    <a:lstStyle/>
                    <a:p>
                      <a:pPr algn="ctr"/>
                      <a:r>
                        <a:rPr lang="en-US" b="0" i="1" dirty="0" err="1"/>
                        <a:t>emp_length</a:t>
                      </a:r>
                      <a:r>
                        <a:rPr lang="en-US" dirty="0"/>
                        <a:t>, </a:t>
                      </a:r>
                      <a:r>
                        <a:rPr lang="en-US" b="0" i="1" dirty="0"/>
                        <a:t>purpose</a:t>
                      </a:r>
                      <a:r>
                        <a:rPr lang="en-US" i="1" dirty="0"/>
                        <a:t>, </a:t>
                      </a:r>
                      <a:r>
                        <a:rPr lang="en-US" dirty="0" err="1"/>
                        <a:t>home_ownership</a:t>
                      </a:r>
                      <a:endParaRPr lang="en-US" i="1" dirty="0"/>
                    </a:p>
                  </a:txBody>
                  <a:tcPr/>
                </a:tc>
                <a:tc>
                  <a:txBody>
                    <a:bodyPr/>
                    <a:lstStyle/>
                    <a:p>
                      <a:pPr algn="ctr"/>
                      <a:r>
                        <a:rPr lang="en-US" dirty="0"/>
                        <a:t>Independent</a:t>
                      </a:r>
                    </a:p>
                  </a:txBody>
                  <a:tcPr/>
                </a:tc>
                <a:tc>
                  <a:txBody>
                    <a:bodyPr/>
                    <a:lstStyle/>
                    <a:p>
                      <a:pPr algn="ctr"/>
                      <a:r>
                        <a:rPr lang="en-US" dirty="0"/>
                        <a:t>Categorical</a:t>
                      </a:r>
                    </a:p>
                  </a:txBody>
                  <a:tcPr/>
                </a:tc>
                <a:extLst>
                  <a:ext uri="{0D108BD9-81ED-4DB2-BD59-A6C34878D82A}">
                    <a16:rowId xmlns:a16="http://schemas.microsoft.com/office/drawing/2014/main" val="3429957497"/>
                  </a:ext>
                </a:extLst>
              </a:tr>
              <a:tr h="1006322">
                <a:tc>
                  <a:txBody>
                    <a:bodyPr/>
                    <a:lstStyle/>
                    <a:p>
                      <a:pPr algn="ctr"/>
                      <a:r>
                        <a:rPr lang="en-US" dirty="0" err="1"/>
                        <a:t>loan_status</a:t>
                      </a:r>
                      <a:endParaRPr lang="en-US" dirty="0"/>
                    </a:p>
                  </a:txBody>
                  <a:tcPr/>
                </a:tc>
                <a:tc>
                  <a:txBody>
                    <a:bodyPr/>
                    <a:lstStyle/>
                    <a:p>
                      <a:pPr algn="ctr"/>
                      <a:r>
                        <a:rPr lang="en-US" dirty="0"/>
                        <a:t>Dependent</a:t>
                      </a:r>
                    </a:p>
                  </a:txBody>
                  <a:tcPr/>
                </a:tc>
                <a:tc>
                  <a:txBody>
                    <a:bodyPr/>
                    <a:lstStyle/>
                    <a:p>
                      <a:pPr algn="ctr"/>
                      <a:r>
                        <a:rPr lang="en-US" dirty="0"/>
                        <a:t>Categorical</a:t>
                      </a:r>
                    </a:p>
                  </a:txBody>
                  <a:tcPr/>
                </a:tc>
                <a:extLst>
                  <a:ext uri="{0D108BD9-81ED-4DB2-BD59-A6C34878D82A}">
                    <a16:rowId xmlns:a16="http://schemas.microsoft.com/office/drawing/2014/main" val="4162727718"/>
                  </a:ext>
                </a:extLst>
              </a:tr>
            </a:tbl>
          </a:graphicData>
        </a:graphic>
      </p:graphicFrame>
    </p:spTree>
    <p:extLst>
      <p:ext uri="{BB962C8B-B14F-4D97-AF65-F5344CB8AC3E}">
        <p14:creationId xmlns:p14="http://schemas.microsoft.com/office/powerpoint/2010/main" val="7483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7115-89E2-4CBE-81F5-7237A6100CBC}"/>
              </a:ext>
            </a:extLst>
          </p:cNvPr>
          <p:cNvSpPr>
            <a:spLocks noGrp="1"/>
          </p:cNvSpPr>
          <p:nvPr>
            <p:ph type="title"/>
          </p:nvPr>
        </p:nvSpPr>
        <p:spPr>
          <a:xfrm>
            <a:off x="517870" y="978408"/>
            <a:ext cx="7740306" cy="1921955"/>
          </a:xfrm>
        </p:spPr>
        <p:txBody>
          <a:bodyPr>
            <a:normAutofit/>
          </a:bodyPr>
          <a:lstStyle/>
          <a:p>
            <a:r>
              <a:rPr lang="en-US" sz="2800" dirty="0"/>
              <a:t>Initial Risks and Challenges</a:t>
            </a:r>
            <a:br>
              <a:rPr lang="en-US" sz="5400" dirty="0"/>
            </a:br>
            <a:endParaRPr lang="en-US" dirty="0"/>
          </a:p>
        </p:txBody>
      </p:sp>
      <p:sp>
        <p:nvSpPr>
          <p:cNvPr id="3" name="Text Placeholder 2">
            <a:extLst>
              <a:ext uri="{FF2B5EF4-FFF2-40B4-BE49-F238E27FC236}">
                <a16:creationId xmlns:a16="http://schemas.microsoft.com/office/drawing/2014/main" id="{0AF4DD0F-2FF0-4560-871B-963907B9481A}"/>
              </a:ext>
            </a:extLst>
          </p:cNvPr>
          <p:cNvSpPr>
            <a:spLocks noGrp="1"/>
          </p:cNvSpPr>
          <p:nvPr>
            <p:ph type="body" idx="1"/>
          </p:nvPr>
        </p:nvSpPr>
        <p:spPr>
          <a:xfrm>
            <a:off x="517870" y="1760373"/>
            <a:ext cx="5021183" cy="4611852"/>
          </a:xfrm>
        </p:spPr>
        <p:txBody>
          <a:bodyPr/>
          <a:lstStyle/>
          <a:p>
            <a:pPr marL="342900" indent="-342900">
              <a:lnSpc>
                <a:spcPct val="150000"/>
              </a:lnSpc>
              <a:buFont typeface="Arial" panose="020B0604020202020204" pitchFamily="34" charset="0"/>
              <a:buChar char="•"/>
            </a:pPr>
            <a:r>
              <a:rPr lang="en-US" i="0" dirty="0"/>
              <a:t>Imbalanced classes</a:t>
            </a:r>
          </a:p>
          <a:p>
            <a:pPr marL="800100" lvl="1" indent="-342900">
              <a:lnSpc>
                <a:spcPct val="150000"/>
              </a:lnSpc>
              <a:buFont typeface="Arial" panose="020B0604020202020204" pitchFamily="34" charset="0"/>
              <a:buChar char="•"/>
            </a:pPr>
            <a:r>
              <a:rPr lang="en-US" dirty="0"/>
              <a:t>Ratio of 80:20</a:t>
            </a:r>
          </a:p>
          <a:p>
            <a:pPr marL="800100" lvl="1" indent="-342900">
              <a:lnSpc>
                <a:spcPct val="150000"/>
              </a:lnSpc>
              <a:buFont typeface="Arial" panose="020B0604020202020204" pitchFamily="34" charset="0"/>
              <a:buChar char="•"/>
            </a:pPr>
            <a:r>
              <a:rPr lang="en-US" dirty="0"/>
              <a:t>Accuracy Paradox</a:t>
            </a:r>
          </a:p>
          <a:p>
            <a:pPr marL="342900" indent="-342900">
              <a:lnSpc>
                <a:spcPct val="150000"/>
              </a:lnSpc>
              <a:buFont typeface="Arial" panose="020B0604020202020204" pitchFamily="34" charset="0"/>
              <a:buChar char="•"/>
            </a:pPr>
            <a:r>
              <a:rPr lang="en-US" i="0" dirty="0"/>
              <a:t>Large data set</a:t>
            </a:r>
          </a:p>
          <a:p>
            <a:pPr marL="800100" lvl="1" indent="-342900">
              <a:lnSpc>
                <a:spcPct val="150000"/>
              </a:lnSpc>
              <a:buFont typeface="Arial" panose="020B0604020202020204" pitchFamily="34" charset="0"/>
              <a:buChar char="•"/>
            </a:pPr>
            <a:r>
              <a:rPr lang="en-US" dirty="0"/>
              <a:t>Training Times</a:t>
            </a:r>
          </a:p>
          <a:p>
            <a:pPr marL="342900" indent="-342900">
              <a:lnSpc>
                <a:spcPct val="150000"/>
              </a:lnSpc>
              <a:buFont typeface="Arial" panose="020B0604020202020204" pitchFamily="34" charset="0"/>
              <a:buChar char="•"/>
            </a:pPr>
            <a:r>
              <a:rPr lang="en-US" i="0" dirty="0"/>
              <a:t>Loan data subject to outside factors</a:t>
            </a:r>
          </a:p>
          <a:p>
            <a:pPr marL="800100" lvl="1" indent="-342900">
              <a:lnSpc>
                <a:spcPct val="150000"/>
              </a:lnSpc>
              <a:buFont typeface="Arial" panose="020B0604020202020204" pitchFamily="34" charset="0"/>
              <a:buChar char="•"/>
            </a:pPr>
            <a:r>
              <a:rPr lang="en-US" dirty="0"/>
              <a:t>Health of the economy</a:t>
            </a:r>
          </a:p>
          <a:p>
            <a:pPr marL="800100" lvl="1"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2F99726-3F0C-4FA8-A339-F87BE448B5CA}"/>
              </a:ext>
            </a:extLst>
          </p:cNvPr>
          <p:cNvPicPr>
            <a:picLocks noChangeAspect="1"/>
          </p:cNvPicPr>
          <p:nvPr/>
        </p:nvPicPr>
        <p:blipFill>
          <a:blip r:embed="rId3"/>
          <a:stretch>
            <a:fillRect/>
          </a:stretch>
        </p:blipFill>
        <p:spPr>
          <a:xfrm>
            <a:off x="6096000" y="1550502"/>
            <a:ext cx="4680502" cy="3756995"/>
          </a:xfrm>
          <a:prstGeom prst="rect">
            <a:avLst/>
          </a:prstGeom>
        </p:spPr>
      </p:pic>
    </p:spTree>
    <p:extLst>
      <p:ext uri="{BB962C8B-B14F-4D97-AF65-F5344CB8AC3E}">
        <p14:creationId xmlns:p14="http://schemas.microsoft.com/office/powerpoint/2010/main" val="357372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D016-6C0F-40AD-9F54-AAB8623E3A66}"/>
              </a:ext>
            </a:extLst>
          </p:cNvPr>
          <p:cNvSpPr>
            <a:spLocks noGrp="1"/>
          </p:cNvSpPr>
          <p:nvPr>
            <p:ph type="title"/>
          </p:nvPr>
        </p:nvSpPr>
        <p:spPr>
          <a:xfrm>
            <a:off x="517870" y="978409"/>
            <a:ext cx="6135314" cy="850392"/>
          </a:xfrm>
        </p:spPr>
        <p:txBody>
          <a:bodyPr/>
          <a:lstStyle/>
          <a:p>
            <a:r>
              <a:rPr lang="en-US" sz="3000" dirty="0"/>
              <a:t>Data Visualizations</a:t>
            </a:r>
            <a:br>
              <a:rPr lang="en-US" sz="3000" dirty="0"/>
            </a:br>
            <a:endParaRPr lang="en-US" sz="3000" dirty="0"/>
          </a:p>
        </p:txBody>
      </p:sp>
      <p:pic>
        <p:nvPicPr>
          <p:cNvPr id="18" name="Picture 17" descr="Chart, line chart&#10;&#10;Description automatically generated">
            <a:extLst>
              <a:ext uri="{FF2B5EF4-FFF2-40B4-BE49-F238E27FC236}">
                <a16:creationId xmlns:a16="http://schemas.microsoft.com/office/drawing/2014/main" id="{2D0CC644-234C-4722-91A7-11849E33A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288" y="3429000"/>
            <a:ext cx="5371642" cy="3357276"/>
          </a:xfrm>
          <a:prstGeom prst="rect">
            <a:avLst/>
          </a:prstGeom>
        </p:spPr>
      </p:pic>
      <p:pic>
        <p:nvPicPr>
          <p:cNvPr id="20" name="Picture 19">
            <a:extLst>
              <a:ext uri="{FF2B5EF4-FFF2-40B4-BE49-F238E27FC236}">
                <a16:creationId xmlns:a16="http://schemas.microsoft.com/office/drawing/2014/main" id="{D583D159-69D1-4253-A7A3-3A2B1A7A8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184" y="0"/>
            <a:ext cx="4895850" cy="3671888"/>
          </a:xfrm>
          <a:prstGeom prst="rect">
            <a:avLst/>
          </a:prstGeom>
        </p:spPr>
      </p:pic>
      <p:pic>
        <p:nvPicPr>
          <p:cNvPr id="22" name="Picture 21">
            <a:extLst>
              <a:ext uri="{FF2B5EF4-FFF2-40B4-BE49-F238E27FC236}">
                <a16:creationId xmlns:a16="http://schemas.microsoft.com/office/drawing/2014/main" id="{0211F19D-C97E-40F6-BB21-23A5F120A9A4}"/>
              </a:ext>
            </a:extLst>
          </p:cNvPr>
          <p:cNvPicPr>
            <a:picLocks noChangeAspect="1"/>
          </p:cNvPicPr>
          <p:nvPr/>
        </p:nvPicPr>
        <p:blipFill>
          <a:blip r:embed="rId5"/>
          <a:stretch>
            <a:fillRect/>
          </a:stretch>
        </p:blipFill>
        <p:spPr>
          <a:xfrm>
            <a:off x="319329" y="1993249"/>
            <a:ext cx="6214907" cy="3357277"/>
          </a:xfrm>
          <a:prstGeom prst="rect">
            <a:avLst/>
          </a:prstGeom>
        </p:spPr>
      </p:pic>
    </p:spTree>
    <p:extLst>
      <p:ext uri="{BB962C8B-B14F-4D97-AF65-F5344CB8AC3E}">
        <p14:creationId xmlns:p14="http://schemas.microsoft.com/office/powerpoint/2010/main" val="106428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9308-2A50-4729-AAD6-E3CFBCC15847}"/>
              </a:ext>
            </a:extLst>
          </p:cNvPr>
          <p:cNvSpPr>
            <a:spLocks noGrp="1"/>
          </p:cNvSpPr>
          <p:nvPr>
            <p:ph type="ctrTitle"/>
          </p:nvPr>
        </p:nvSpPr>
        <p:spPr>
          <a:xfrm>
            <a:off x="446432" y="609817"/>
            <a:ext cx="6215735" cy="803129"/>
          </a:xfrm>
        </p:spPr>
        <p:txBody>
          <a:bodyPr>
            <a:normAutofit/>
          </a:bodyPr>
          <a:lstStyle/>
          <a:p>
            <a:r>
              <a:rPr lang="en-US" sz="3000" dirty="0"/>
              <a:t>Modeling</a:t>
            </a:r>
          </a:p>
        </p:txBody>
      </p:sp>
      <p:sp>
        <p:nvSpPr>
          <p:cNvPr id="3" name="Subtitle 2">
            <a:extLst>
              <a:ext uri="{FF2B5EF4-FFF2-40B4-BE49-F238E27FC236}">
                <a16:creationId xmlns:a16="http://schemas.microsoft.com/office/drawing/2014/main" id="{2DF7BABB-EB5A-41F4-B8DD-0DCC4DC82178}"/>
              </a:ext>
            </a:extLst>
          </p:cNvPr>
          <p:cNvSpPr>
            <a:spLocks noGrp="1"/>
          </p:cNvSpPr>
          <p:nvPr>
            <p:ph type="subTitle" idx="1"/>
          </p:nvPr>
        </p:nvSpPr>
        <p:spPr>
          <a:xfrm>
            <a:off x="446432" y="1643062"/>
            <a:ext cx="5021183" cy="4303568"/>
          </a:xfrm>
        </p:spPr>
        <p:txBody>
          <a:bodyPr/>
          <a:lstStyle/>
          <a:p>
            <a:r>
              <a:rPr lang="en-US" dirty="0"/>
              <a:t>Models Selected:</a:t>
            </a:r>
          </a:p>
          <a:p>
            <a:pPr marL="342900" indent="-342900">
              <a:buFont typeface="Arial" panose="020B0604020202020204" pitchFamily="34" charset="0"/>
              <a:buChar char="•"/>
            </a:pPr>
            <a:r>
              <a:rPr lang="en-US" dirty="0"/>
              <a:t>Logistic Regression</a:t>
            </a:r>
          </a:p>
          <a:p>
            <a:pPr marL="342900" indent="-342900">
              <a:buFont typeface="Arial" panose="020B0604020202020204" pitchFamily="34" charset="0"/>
              <a:buChar char="•"/>
            </a:pPr>
            <a:r>
              <a:rPr lang="en-US" dirty="0"/>
              <a:t>Random Forest</a:t>
            </a:r>
          </a:p>
          <a:p>
            <a:pPr marL="342900" indent="-342900">
              <a:buFont typeface="Arial" panose="020B0604020202020204" pitchFamily="34" charset="0"/>
              <a:buChar char="•"/>
            </a:pPr>
            <a:r>
              <a:rPr lang="en-US" dirty="0"/>
              <a:t>K-Nearest Neighbors Classifier</a:t>
            </a:r>
          </a:p>
          <a:p>
            <a:pPr marL="342900" indent="-342900">
              <a:buFont typeface="Arial" panose="020B0604020202020204" pitchFamily="34" charset="0"/>
              <a:buChar char="•"/>
            </a:pPr>
            <a:r>
              <a:rPr lang="en-US" dirty="0"/>
              <a:t>Deep Neural Network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9" name="Picture 8" descr="Chart, line chart&#10;&#10;Description automatically generated">
            <a:extLst>
              <a:ext uri="{FF2B5EF4-FFF2-40B4-BE49-F238E27FC236}">
                <a16:creationId xmlns:a16="http://schemas.microsoft.com/office/drawing/2014/main" id="{4A773BA4-C1DA-4589-BB6B-5190A0C76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402" y="1011381"/>
            <a:ext cx="6145535" cy="4609151"/>
          </a:xfrm>
          <a:prstGeom prst="rect">
            <a:avLst/>
          </a:prstGeom>
        </p:spPr>
      </p:pic>
    </p:spTree>
    <p:extLst>
      <p:ext uri="{BB962C8B-B14F-4D97-AF65-F5344CB8AC3E}">
        <p14:creationId xmlns:p14="http://schemas.microsoft.com/office/powerpoint/2010/main" val="197490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C137-6F65-481D-AAE0-8000C828376C}"/>
              </a:ext>
            </a:extLst>
          </p:cNvPr>
          <p:cNvSpPr>
            <a:spLocks noGrp="1"/>
          </p:cNvSpPr>
          <p:nvPr>
            <p:ph type="ctrTitle"/>
          </p:nvPr>
        </p:nvSpPr>
        <p:spPr>
          <a:xfrm>
            <a:off x="517870" y="778383"/>
            <a:ext cx="7197380" cy="750380"/>
          </a:xfrm>
        </p:spPr>
        <p:txBody>
          <a:bodyPr>
            <a:normAutofit/>
          </a:bodyPr>
          <a:lstStyle/>
          <a:p>
            <a:r>
              <a:rPr lang="en-US" sz="3000" dirty="0"/>
              <a:t>Modeling: Evaluation</a:t>
            </a:r>
          </a:p>
        </p:txBody>
      </p:sp>
      <p:graphicFrame>
        <p:nvGraphicFramePr>
          <p:cNvPr id="5" name="Table 5">
            <a:extLst>
              <a:ext uri="{FF2B5EF4-FFF2-40B4-BE49-F238E27FC236}">
                <a16:creationId xmlns:a16="http://schemas.microsoft.com/office/drawing/2014/main" id="{9712D01E-E344-4BCC-A15F-3B3620DD8A9A}"/>
              </a:ext>
            </a:extLst>
          </p:cNvPr>
          <p:cNvGraphicFramePr>
            <a:graphicFrameLocks noGrp="1"/>
          </p:cNvGraphicFramePr>
          <p:nvPr>
            <p:extLst>
              <p:ext uri="{D42A27DB-BD31-4B8C-83A1-F6EECF244321}">
                <p14:modId xmlns:p14="http://schemas.microsoft.com/office/powerpoint/2010/main" val="3749949514"/>
              </p:ext>
            </p:extLst>
          </p:nvPr>
        </p:nvGraphicFramePr>
        <p:xfrm>
          <a:off x="1155654" y="1685925"/>
          <a:ext cx="9880692" cy="4137017"/>
        </p:xfrm>
        <a:graphic>
          <a:graphicData uri="http://schemas.openxmlformats.org/drawingml/2006/table">
            <a:tbl>
              <a:tblPr firstRow="1" bandRow="1">
                <a:tableStyleId>{5C22544A-7EE6-4342-B048-85BDC9FD1C3A}</a:tableStyleId>
              </a:tblPr>
              <a:tblGrid>
                <a:gridCol w="2422617">
                  <a:extLst>
                    <a:ext uri="{9D8B030D-6E8A-4147-A177-3AD203B41FA5}">
                      <a16:colId xmlns:a16="http://schemas.microsoft.com/office/drawing/2014/main" val="4275535173"/>
                    </a:ext>
                  </a:extLst>
                </a:gridCol>
                <a:gridCol w="1234405">
                  <a:extLst>
                    <a:ext uri="{9D8B030D-6E8A-4147-A177-3AD203B41FA5}">
                      <a16:colId xmlns:a16="http://schemas.microsoft.com/office/drawing/2014/main" val="4046111346"/>
                    </a:ext>
                  </a:extLst>
                </a:gridCol>
                <a:gridCol w="1283324">
                  <a:extLst>
                    <a:ext uri="{9D8B030D-6E8A-4147-A177-3AD203B41FA5}">
                      <a16:colId xmlns:a16="http://schemas.microsoft.com/office/drawing/2014/main" val="3792697160"/>
                    </a:ext>
                  </a:extLst>
                </a:gridCol>
                <a:gridCol w="1646782">
                  <a:extLst>
                    <a:ext uri="{9D8B030D-6E8A-4147-A177-3AD203B41FA5}">
                      <a16:colId xmlns:a16="http://schemas.microsoft.com/office/drawing/2014/main" val="2941583226"/>
                    </a:ext>
                  </a:extLst>
                </a:gridCol>
                <a:gridCol w="1646782">
                  <a:extLst>
                    <a:ext uri="{9D8B030D-6E8A-4147-A177-3AD203B41FA5}">
                      <a16:colId xmlns:a16="http://schemas.microsoft.com/office/drawing/2014/main" val="797101430"/>
                    </a:ext>
                  </a:extLst>
                </a:gridCol>
                <a:gridCol w="1646782">
                  <a:extLst>
                    <a:ext uri="{9D8B030D-6E8A-4147-A177-3AD203B41FA5}">
                      <a16:colId xmlns:a16="http://schemas.microsoft.com/office/drawing/2014/main" val="3929610979"/>
                    </a:ext>
                  </a:extLst>
                </a:gridCol>
              </a:tblGrid>
              <a:tr h="771525">
                <a:tc>
                  <a:txBody>
                    <a:bodyPr/>
                    <a:lstStyle/>
                    <a:p>
                      <a:pPr algn="l" fontAlgn="b"/>
                      <a:endParaRPr lang="en-US" sz="2000" b="0" i="0" u="none" strike="noStrike" dirty="0">
                        <a:solidFill>
                          <a:srgbClr val="000000"/>
                        </a:solidFill>
                        <a:effectLst/>
                        <a:latin typeface="Bierstadt" panose="020B0604020202020204" pitchFamily="34" charset="0"/>
                      </a:endParaRPr>
                    </a:p>
                  </a:txBody>
                  <a:tcPr marL="9525" marR="9525" marT="9525" marB="0" anchor="b"/>
                </a:tc>
                <a:tc>
                  <a:txBody>
                    <a:bodyPr/>
                    <a:lstStyle/>
                    <a:p>
                      <a:pPr algn="ctr" fontAlgn="b"/>
                      <a:r>
                        <a:rPr lang="en-US" sz="2000" b="1" i="0" u="none" strike="noStrike" dirty="0">
                          <a:solidFill>
                            <a:srgbClr val="000000"/>
                          </a:solidFill>
                          <a:effectLst/>
                          <a:latin typeface="Bierstadt" panose="020B0604020202020204" pitchFamily="34" charset="0"/>
                        </a:rPr>
                        <a:t>Recall</a:t>
                      </a:r>
                    </a:p>
                  </a:txBody>
                  <a:tcPr marL="9525" marR="9525" marT="9525" marB="0" anchor="ctr"/>
                </a:tc>
                <a:tc>
                  <a:txBody>
                    <a:bodyPr/>
                    <a:lstStyle/>
                    <a:p>
                      <a:pPr algn="ctr" fontAlgn="b"/>
                      <a:r>
                        <a:rPr lang="en-US" sz="2000" b="1" i="0" u="none" strike="noStrike" dirty="0">
                          <a:solidFill>
                            <a:srgbClr val="000000"/>
                          </a:solidFill>
                          <a:effectLst/>
                          <a:latin typeface="Bierstadt" panose="020B0604020202020204" pitchFamily="34" charset="0"/>
                        </a:rPr>
                        <a:t>Precision</a:t>
                      </a:r>
                    </a:p>
                  </a:txBody>
                  <a:tcPr marL="9525" marR="9525" marT="9525" marB="0" anchor="ctr"/>
                </a:tc>
                <a:tc>
                  <a:txBody>
                    <a:bodyPr/>
                    <a:lstStyle/>
                    <a:p>
                      <a:pPr algn="ctr" fontAlgn="b"/>
                      <a:r>
                        <a:rPr lang="en-US" sz="2000" b="1" i="0" u="none" strike="noStrike" dirty="0">
                          <a:solidFill>
                            <a:srgbClr val="000000"/>
                          </a:solidFill>
                          <a:effectLst/>
                          <a:latin typeface="Bierstadt" panose="020B0604020202020204" pitchFamily="34" charset="0"/>
                        </a:rPr>
                        <a:t>AUC-ROC</a:t>
                      </a:r>
                    </a:p>
                  </a:txBody>
                  <a:tcPr marL="9525" marR="9525" marT="9525" marB="0" anchor="ctr"/>
                </a:tc>
                <a:tc>
                  <a:txBody>
                    <a:bodyPr/>
                    <a:lstStyle/>
                    <a:p>
                      <a:pPr algn="ctr" fontAlgn="b"/>
                      <a:r>
                        <a:rPr lang="en-US" sz="2000" b="1" i="0" u="none" strike="noStrike" dirty="0">
                          <a:solidFill>
                            <a:srgbClr val="000000"/>
                          </a:solidFill>
                          <a:effectLst/>
                          <a:latin typeface="Bierstadt" panose="020B0604020202020204" pitchFamily="34" charset="0"/>
                        </a:rPr>
                        <a:t>PRC-AUC</a:t>
                      </a:r>
                    </a:p>
                  </a:txBody>
                  <a:tcPr marL="9525" marR="9525" marT="9525" marB="0" anchor="ctr"/>
                </a:tc>
                <a:tc>
                  <a:txBody>
                    <a:bodyPr/>
                    <a:lstStyle/>
                    <a:p>
                      <a:pPr algn="ctr" fontAlgn="b"/>
                      <a:r>
                        <a:rPr lang="en-US" sz="2000" b="1" i="0" u="none" strike="noStrike" dirty="0">
                          <a:solidFill>
                            <a:srgbClr val="000000"/>
                          </a:solidFill>
                          <a:effectLst/>
                          <a:latin typeface="Bierstadt" panose="020B0604020202020204" pitchFamily="34" charset="0"/>
                        </a:rPr>
                        <a:t>Accuracy</a:t>
                      </a:r>
                    </a:p>
                  </a:txBody>
                  <a:tcPr marL="9525" marR="9525" marT="9525" marB="0" anchor="ctr"/>
                </a:tc>
                <a:extLst>
                  <a:ext uri="{0D108BD9-81ED-4DB2-BD59-A6C34878D82A}">
                    <a16:rowId xmlns:a16="http://schemas.microsoft.com/office/drawing/2014/main" val="925741759"/>
                  </a:ext>
                </a:extLst>
              </a:tr>
              <a:tr h="851576">
                <a:tc>
                  <a:txBody>
                    <a:bodyPr/>
                    <a:lstStyle/>
                    <a:p>
                      <a:pPr algn="ctr" fontAlgn="b"/>
                      <a:r>
                        <a:rPr lang="en-US" sz="2000" b="0" i="0" u="none" strike="noStrike" dirty="0">
                          <a:solidFill>
                            <a:srgbClr val="000000"/>
                          </a:solidFill>
                          <a:effectLst/>
                          <a:latin typeface="Bierstadt" panose="020B0604020202020204" pitchFamily="34" charset="0"/>
                        </a:rPr>
                        <a:t>Random Forest</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0.7725</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0.7613</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0.95</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0.825</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0.9067</a:t>
                      </a:r>
                    </a:p>
                  </a:txBody>
                  <a:tcPr marL="9525" marR="9525" marT="9525" marB="0" anchor="ctr"/>
                </a:tc>
                <a:extLst>
                  <a:ext uri="{0D108BD9-81ED-4DB2-BD59-A6C34878D82A}">
                    <a16:rowId xmlns:a16="http://schemas.microsoft.com/office/drawing/2014/main" val="3039367051"/>
                  </a:ext>
                </a:extLst>
              </a:tr>
              <a:tr h="837972">
                <a:tc>
                  <a:txBody>
                    <a:bodyPr/>
                    <a:lstStyle/>
                    <a:p>
                      <a:pPr algn="ctr" fontAlgn="b"/>
                      <a:r>
                        <a:rPr lang="en-US" sz="2000" b="0" i="0" u="none" strike="noStrike" dirty="0">
                          <a:solidFill>
                            <a:srgbClr val="000000"/>
                          </a:solidFill>
                          <a:effectLst/>
                          <a:latin typeface="Bierstadt" panose="020B0604020202020204" pitchFamily="34" charset="0"/>
                        </a:rPr>
                        <a:t>Logistic Regression</a:t>
                      </a:r>
                    </a:p>
                  </a:txBody>
                  <a:tcPr marL="9525" marR="9525" marT="9525" marB="0" anchor="ctr"/>
                </a:tc>
                <a:tc>
                  <a:txBody>
                    <a:bodyPr/>
                    <a:lstStyle/>
                    <a:p>
                      <a:pPr algn="ctr" fontAlgn="b"/>
                      <a:r>
                        <a:rPr lang="en-US" sz="2000" b="0" i="0" u="none" strike="noStrike">
                          <a:solidFill>
                            <a:srgbClr val="000000"/>
                          </a:solidFill>
                          <a:effectLst/>
                          <a:latin typeface="Bierstadt" panose="020B0604020202020204" pitchFamily="34" charset="0"/>
                        </a:rPr>
                        <a:t>0.6854</a:t>
                      </a:r>
                    </a:p>
                  </a:txBody>
                  <a:tcPr marL="9525" marR="9525" marT="9525" marB="0" anchor="ctr"/>
                </a:tc>
                <a:tc>
                  <a:txBody>
                    <a:bodyPr/>
                    <a:lstStyle/>
                    <a:p>
                      <a:pPr algn="ctr" fontAlgn="b"/>
                      <a:r>
                        <a:rPr lang="en-US" sz="2000" b="0" i="0" u="none" strike="noStrike">
                          <a:solidFill>
                            <a:srgbClr val="000000"/>
                          </a:solidFill>
                          <a:effectLst/>
                          <a:latin typeface="Bierstadt" panose="020B0604020202020204" pitchFamily="34" charset="0"/>
                        </a:rPr>
                        <a:t>0.7912</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0.947</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0.7968</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0.9015</a:t>
                      </a:r>
                    </a:p>
                  </a:txBody>
                  <a:tcPr marL="9525" marR="9525" marT="9525" marB="0" anchor="ctr"/>
                </a:tc>
                <a:extLst>
                  <a:ext uri="{0D108BD9-81ED-4DB2-BD59-A6C34878D82A}">
                    <a16:rowId xmlns:a16="http://schemas.microsoft.com/office/drawing/2014/main" val="3610254894"/>
                  </a:ext>
                </a:extLst>
              </a:tr>
              <a:tr h="837972">
                <a:tc>
                  <a:txBody>
                    <a:bodyPr/>
                    <a:lstStyle/>
                    <a:p>
                      <a:pPr algn="ctr" fontAlgn="b"/>
                      <a:r>
                        <a:rPr lang="en-US" sz="2000" b="0" i="0" u="none" strike="noStrike" dirty="0">
                          <a:solidFill>
                            <a:srgbClr val="000000"/>
                          </a:solidFill>
                          <a:effectLst/>
                          <a:latin typeface="Bierstadt" panose="020B0604020202020204" pitchFamily="34" charset="0"/>
                        </a:rPr>
                        <a:t>KNN Classifier</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0.5634</a:t>
                      </a:r>
                    </a:p>
                  </a:txBody>
                  <a:tcPr marL="9525" marR="9525" marT="9525" marB="0" anchor="ctr"/>
                </a:tc>
                <a:tc>
                  <a:txBody>
                    <a:bodyPr/>
                    <a:lstStyle/>
                    <a:p>
                      <a:pPr algn="ctr" fontAlgn="b"/>
                      <a:r>
                        <a:rPr lang="en-US" sz="2000" b="0" i="0" u="none" strike="noStrike">
                          <a:solidFill>
                            <a:srgbClr val="000000"/>
                          </a:solidFill>
                          <a:effectLst/>
                          <a:latin typeface="Bierstadt" panose="020B0604020202020204" pitchFamily="34" charset="0"/>
                        </a:rPr>
                        <a:t>0.7861</a:t>
                      </a:r>
                    </a:p>
                  </a:txBody>
                  <a:tcPr marL="9525" marR="9525" marT="9525" marB="0" anchor="ctr"/>
                </a:tc>
                <a:tc>
                  <a:txBody>
                    <a:bodyPr/>
                    <a:lstStyle/>
                    <a:p>
                      <a:pPr algn="ctr" fontAlgn="b"/>
                      <a:r>
                        <a:rPr lang="en-US" sz="2000" b="0" i="0" u="none" strike="noStrike">
                          <a:solidFill>
                            <a:srgbClr val="000000"/>
                          </a:solidFill>
                          <a:effectLst/>
                          <a:latin typeface="Bierstadt" panose="020B0604020202020204" pitchFamily="34" charset="0"/>
                        </a:rPr>
                        <a:t>0.9151</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0.7567</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0.8828</a:t>
                      </a:r>
                    </a:p>
                  </a:txBody>
                  <a:tcPr marL="9525" marR="9525" marT="9525" marB="0" anchor="ctr"/>
                </a:tc>
                <a:extLst>
                  <a:ext uri="{0D108BD9-81ED-4DB2-BD59-A6C34878D82A}">
                    <a16:rowId xmlns:a16="http://schemas.microsoft.com/office/drawing/2014/main" val="1580277623"/>
                  </a:ext>
                </a:extLst>
              </a:tr>
              <a:tr h="837972">
                <a:tc>
                  <a:txBody>
                    <a:bodyPr/>
                    <a:lstStyle/>
                    <a:p>
                      <a:pPr algn="ctr" fontAlgn="b"/>
                      <a:r>
                        <a:rPr lang="en-US" sz="2000" b="0" i="0" u="none" strike="noStrike" dirty="0">
                          <a:solidFill>
                            <a:srgbClr val="000000"/>
                          </a:solidFill>
                          <a:effectLst/>
                          <a:latin typeface="Bierstadt" panose="020B0604020202020204" pitchFamily="34" charset="0"/>
                        </a:rPr>
                        <a:t>Deep Neural Net</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0.7738</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0.7596</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0.9506</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0.8233</a:t>
                      </a:r>
                    </a:p>
                  </a:txBody>
                  <a:tcPr marL="9525" marR="9525" marT="9525" marB="0" anchor="ctr"/>
                </a:tc>
                <a:tc>
                  <a:txBody>
                    <a:bodyPr/>
                    <a:lstStyle/>
                    <a:p>
                      <a:pPr algn="ctr" fontAlgn="b"/>
                      <a:r>
                        <a:rPr lang="en-US" sz="2000" b="0" i="0" u="none" strike="noStrike" dirty="0">
                          <a:solidFill>
                            <a:srgbClr val="000000"/>
                          </a:solidFill>
                          <a:effectLst/>
                          <a:latin typeface="Bierstadt" panose="020B0604020202020204" pitchFamily="34" charset="0"/>
                        </a:rPr>
                        <a:t>0.9064</a:t>
                      </a:r>
                    </a:p>
                  </a:txBody>
                  <a:tcPr marL="9525" marR="9525" marT="9525" marB="0" anchor="ctr"/>
                </a:tc>
                <a:extLst>
                  <a:ext uri="{0D108BD9-81ED-4DB2-BD59-A6C34878D82A}">
                    <a16:rowId xmlns:a16="http://schemas.microsoft.com/office/drawing/2014/main" val="430368617"/>
                  </a:ext>
                </a:extLst>
              </a:tr>
            </a:tbl>
          </a:graphicData>
        </a:graphic>
      </p:graphicFrame>
      <p:sp>
        <p:nvSpPr>
          <p:cNvPr id="6" name="Double Brace 5">
            <a:extLst>
              <a:ext uri="{FF2B5EF4-FFF2-40B4-BE49-F238E27FC236}">
                <a16:creationId xmlns:a16="http://schemas.microsoft.com/office/drawing/2014/main" id="{70192752-648A-4F71-BD30-464DAEE28681}"/>
              </a:ext>
            </a:extLst>
          </p:cNvPr>
          <p:cNvSpPr/>
          <p:nvPr/>
        </p:nvSpPr>
        <p:spPr>
          <a:xfrm>
            <a:off x="1155654" y="2528888"/>
            <a:ext cx="9880692" cy="757237"/>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7992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GestaltVTI">
  <a:themeElements>
    <a:clrScheme name="AnalogousFromLightSeedRightStep">
      <a:dk1>
        <a:srgbClr val="000000"/>
      </a:dk1>
      <a:lt1>
        <a:srgbClr val="FFFFFF"/>
      </a:lt1>
      <a:dk2>
        <a:srgbClr val="21303A"/>
      </a:dk2>
      <a:lt2>
        <a:srgbClr val="E2E3E8"/>
      </a:lt2>
      <a:accent1>
        <a:srgbClr val="ABA271"/>
      </a:accent1>
      <a:accent2>
        <a:srgbClr val="94A75E"/>
      </a:accent2>
      <a:accent3>
        <a:srgbClr val="83AA70"/>
      </a:accent3>
      <a:accent4>
        <a:srgbClr val="63B16A"/>
      </a:accent4>
      <a:accent5>
        <a:srgbClr val="70AD8F"/>
      </a:accent5>
      <a:accent6>
        <a:srgbClr val="62AEA8"/>
      </a:accent6>
      <a:hlink>
        <a:srgbClr val="6975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1775</Words>
  <Application>Microsoft Office PowerPoint</Application>
  <PresentationFormat>Widescreen</PresentationFormat>
  <Paragraphs>210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Bierstadt</vt:lpstr>
      <vt:lpstr>Calibri</vt:lpstr>
      <vt:lpstr>GestaltVTI</vt:lpstr>
      <vt:lpstr>Peer-to-Peer Loan Default Prediction  Using Historical Loan Data</vt:lpstr>
      <vt:lpstr>Table of Contents</vt:lpstr>
      <vt:lpstr>Background   </vt:lpstr>
      <vt:lpstr>Problem Statement</vt:lpstr>
      <vt:lpstr>Data</vt:lpstr>
      <vt:lpstr>Initial Risks and Challenges </vt:lpstr>
      <vt:lpstr>Data Visualizations </vt:lpstr>
      <vt:lpstr>Modeling</vt:lpstr>
      <vt:lpstr>Modeling: Evaluation</vt:lpstr>
      <vt:lpstr>Conclusion &amp; Insights </vt:lpstr>
      <vt:lpstr>Further Improvements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Peer-to-Peer Loan Default Prediction  Using Historical Loan Data</dc:title>
  <dc:creator>Edward Chang</dc:creator>
  <cp:lastModifiedBy>Edward Chang</cp:lastModifiedBy>
  <cp:revision>5</cp:revision>
  <dcterms:created xsi:type="dcterms:W3CDTF">2021-09-08T01:20:38Z</dcterms:created>
  <dcterms:modified xsi:type="dcterms:W3CDTF">2021-09-08T17:59:57Z</dcterms:modified>
</cp:coreProperties>
</file>