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3"/>
  </p:sldMasterIdLst>
  <p:notesMasterIdLst>
    <p:notesMasterId r:id="rId22"/>
  </p:notesMasterIdLst>
  <p:sldIdLst>
    <p:sldId id="256" r:id="rId4"/>
    <p:sldId id="481" r:id="rId5"/>
    <p:sldId id="602" r:id="rId6"/>
    <p:sldId id="604" r:id="rId7"/>
    <p:sldId id="519" r:id="rId8"/>
    <p:sldId id="540" r:id="rId9"/>
    <p:sldId id="542" r:id="rId10"/>
    <p:sldId id="537" r:id="rId11"/>
    <p:sldId id="529" r:id="rId12"/>
    <p:sldId id="530" r:id="rId13"/>
    <p:sldId id="531" r:id="rId14"/>
    <p:sldId id="532" r:id="rId15"/>
    <p:sldId id="484" r:id="rId16"/>
    <p:sldId id="503" r:id="rId17"/>
    <p:sldId id="601" r:id="rId18"/>
    <p:sldId id="594" r:id="rId19"/>
    <p:sldId id="605" r:id="rId20"/>
    <p:sldId id="499" r:id="rId21"/>
  </p:sldIdLst>
  <p:sldSz cx="9144000" cy="6858000" type="screen4x3"/>
  <p:notesSz cx="6807200" cy="99393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400"/>
    <a:srgbClr val="F58220"/>
    <a:srgbClr val="339FAD"/>
    <a:srgbClr val="6C3B7A"/>
    <a:srgbClr val="92722D"/>
    <a:srgbClr val="519032"/>
    <a:srgbClr val="0089CF"/>
    <a:srgbClr val="DBC3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3" autoAdjust="0"/>
    <p:restoredTop sz="94660"/>
  </p:normalViewPr>
  <p:slideViewPr>
    <p:cSldViewPr snapToGrid="0">
      <p:cViewPr varScale="1">
        <p:scale>
          <a:sx n="114" d="100"/>
          <a:sy n="114" d="100"/>
        </p:scale>
        <p:origin x="13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AE508F-3644-4368-ACFC-CF6C123A3088}"/>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NZ" dirty="0"/>
          </a:p>
        </p:txBody>
      </p:sp>
      <p:sp>
        <p:nvSpPr>
          <p:cNvPr id="3" name="Date Placeholder 2">
            <a:extLst>
              <a:ext uri="{FF2B5EF4-FFF2-40B4-BE49-F238E27FC236}">
                <a16:creationId xmlns:a16="http://schemas.microsoft.com/office/drawing/2014/main" id="{338BBCD8-5872-4E5F-847D-781719B8BC2E}"/>
              </a:ext>
            </a:extLst>
          </p:cNvPr>
          <p:cNvSpPr>
            <a:spLocks noGrp="1"/>
          </p:cNvSpPr>
          <p:nvPr>
            <p:ph type="dt" idx="1"/>
          </p:nvPr>
        </p:nvSpPr>
        <p:spPr>
          <a:xfrm>
            <a:off x="3855838" y="0"/>
            <a:ext cx="2949787" cy="49869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79ABFC2-0DE8-47DD-B5BD-2FFCFE088DBC}" type="datetimeFigureOut">
              <a:rPr lang="en-NZ"/>
              <a:pPr>
                <a:defRPr/>
              </a:pPr>
              <a:t>23/07/2023</a:t>
            </a:fld>
            <a:endParaRPr lang="en-NZ" dirty="0"/>
          </a:p>
        </p:txBody>
      </p:sp>
      <p:sp>
        <p:nvSpPr>
          <p:cNvPr id="4" name="Slide Image Placeholder 3">
            <a:extLst>
              <a:ext uri="{FF2B5EF4-FFF2-40B4-BE49-F238E27FC236}">
                <a16:creationId xmlns:a16="http://schemas.microsoft.com/office/drawing/2014/main" id="{8141A47E-3EC0-4148-AC28-90551A4D2987}"/>
              </a:ext>
            </a:extLst>
          </p:cNvPr>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pPr lvl="0"/>
            <a:endParaRPr lang="en-NZ" noProof="0" dirty="0"/>
          </a:p>
        </p:txBody>
      </p:sp>
      <p:sp>
        <p:nvSpPr>
          <p:cNvPr id="5" name="Notes Placeholder 4">
            <a:extLst>
              <a:ext uri="{FF2B5EF4-FFF2-40B4-BE49-F238E27FC236}">
                <a16:creationId xmlns:a16="http://schemas.microsoft.com/office/drawing/2014/main" id="{E48D0277-FCAD-45BE-9776-9782BD5D9A27}"/>
              </a:ext>
            </a:extLst>
          </p:cNvPr>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6" name="Footer Placeholder 5">
            <a:extLst>
              <a:ext uri="{FF2B5EF4-FFF2-40B4-BE49-F238E27FC236}">
                <a16:creationId xmlns:a16="http://schemas.microsoft.com/office/drawing/2014/main" id="{43D94866-A60D-4BFA-8140-859489C4A3F1}"/>
              </a:ext>
            </a:extLst>
          </p:cNvPr>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NZ" dirty="0"/>
          </a:p>
        </p:txBody>
      </p:sp>
      <p:sp>
        <p:nvSpPr>
          <p:cNvPr id="7" name="Slide Number Placeholder 6">
            <a:extLst>
              <a:ext uri="{FF2B5EF4-FFF2-40B4-BE49-F238E27FC236}">
                <a16:creationId xmlns:a16="http://schemas.microsoft.com/office/drawing/2014/main" id="{733FFC78-E210-4524-AE42-DD9879A8D1BB}"/>
              </a:ext>
            </a:extLst>
          </p:cNvPr>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B589E09D-B025-442A-BEB9-7DDF1A9D5865}" type="slidenum">
              <a:rPr lang="en-NZ"/>
              <a:pPr>
                <a:defRPr/>
              </a:pPr>
              <a:t>‹#›</a:t>
            </a:fld>
            <a:endParaRPr lang="en-NZ"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NZ" altLang="en-US" dirty="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98C0DEB-7EF3-42F1-BBAC-33DB96278F9B}" type="slidenum">
              <a:rPr lang="en-NZ" altLang="en-US" smtClean="0"/>
              <a:pPr fontAlgn="base">
                <a:spcBef>
                  <a:spcPct val="0"/>
                </a:spcBef>
                <a:spcAft>
                  <a:spcPct val="0"/>
                </a:spcAft>
              </a:pPr>
              <a:t>5</a:t>
            </a:fld>
            <a:endParaRPr lang="en-NZ"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dirty="0"/>
              <a:t>Get them to think about and answer these questions.</a:t>
            </a:r>
          </a:p>
        </p:txBody>
      </p:sp>
      <p:sp>
        <p:nvSpPr>
          <p:cNvPr id="4" name="Slide Number Placeholder 3">
            <a:extLst>
              <a:ext uri="{FF2B5EF4-FFF2-40B4-BE49-F238E27FC236}">
                <a16:creationId xmlns:a16="http://schemas.microsoft.com/office/drawing/2014/main" id="{14CFD338-9B28-45E9-9901-36AEB42AD13C}"/>
              </a:ext>
            </a:extLst>
          </p:cNvPr>
          <p:cNvSpPr>
            <a:spLocks noGrp="1"/>
          </p:cNvSpPr>
          <p:nvPr>
            <p:ph type="sldNum" sz="quarter" idx="5"/>
          </p:nvPr>
        </p:nvSpPr>
        <p:spPr/>
        <p:txBody>
          <a:bodyPr/>
          <a:lstStyle/>
          <a:p>
            <a:pPr>
              <a:defRPr/>
            </a:pPr>
            <a:fld id="{F10BDAD0-088E-4E0E-8780-569976C644BA}" type="slidenum">
              <a:rPr lang="en-NZ" smtClean="0"/>
              <a:pPr>
                <a:defRPr/>
              </a:pPr>
              <a:t>8</a:t>
            </a:fld>
            <a:endParaRPr lang="en-NZ" dirty="0"/>
          </a:p>
        </p:txBody>
      </p:sp>
    </p:spTree>
    <p:extLst>
      <p:ext uri="{BB962C8B-B14F-4D97-AF65-F5344CB8AC3E}">
        <p14:creationId xmlns:p14="http://schemas.microsoft.com/office/powerpoint/2010/main" val="18522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dirty="0"/>
          </a:p>
        </p:txBody>
      </p:sp>
      <p:sp>
        <p:nvSpPr>
          <p:cNvPr id="4" name="Slide Number Placeholder 3">
            <a:extLst>
              <a:ext uri="{FF2B5EF4-FFF2-40B4-BE49-F238E27FC236}">
                <a16:creationId xmlns:a16="http://schemas.microsoft.com/office/drawing/2014/main" id="{9915AF28-C5F4-4540-90D3-B3B6A15763BA}"/>
              </a:ext>
            </a:extLst>
          </p:cNvPr>
          <p:cNvSpPr>
            <a:spLocks noGrp="1"/>
          </p:cNvSpPr>
          <p:nvPr>
            <p:ph type="sldNum" sz="quarter" idx="5"/>
          </p:nvPr>
        </p:nvSpPr>
        <p:spPr/>
        <p:txBody>
          <a:bodyPr/>
          <a:lstStyle/>
          <a:p>
            <a:pPr>
              <a:defRPr/>
            </a:pPr>
            <a:fld id="{83985948-7AC6-4C80-AC95-5D6AFB2B08C4}" type="slidenum">
              <a:rPr lang="en-NZ" smtClean="0"/>
              <a:pPr>
                <a:defRPr/>
              </a:pPr>
              <a:t>13</a:t>
            </a:fld>
            <a:endParaRPr lang="en-NZ"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age - Tea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0BB206-C9E9-4A3D-9630-209D5461F97C}"/>
              </a:ext>
            </a:extLst>
          </p:cNvPr>
          <p:cNvSpPr/>
          <p:nvPr userDrawn="1"/>
        </p:nvSpPr>
        <p:spPr>
          <a:xfrm>
            <a:off x="0" y="3282950"/>
            <a:ext cx="6923088" cy="2108200"/>
          </a:xfrm>
          <a:prstGeom prst="rect">
            <a:avLst/>
          </a:prstGeom>
          <a:solidFill>
            <a:srgbClr val="F26400">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sz="600" baseline="-25000" dirty="0"/>
          </a:p>
        </p:txBody>
      </p:sp>
      <p:pic>
        <p:nvPicPr>
          <p:cNvPr id="5" name="Picture 7"/>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9300" y="0"/>
            <a:ext cx="16764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49061" y="3495040"/>
            <a:ext cx="6105525" cy="1277938"/>
          </a:xfrm>
        </p:spPr>
        <p:txBody>
          <a:bodyPr anchor="b"/>
          <a:lstStyle>
            <a:lvl1pPr>
              <a:defRPr>
                <a:solidFill>
                  <a:schemeClr val="bg1"/>
                </a:solidFill>
              </a:defRPr>
            </a:lvl1pPr>
          </a:lstStyle>
          <a:p>
            <a:r>
              <a:rPr lang="en-US" dirty="0"/>
              <a:t>Click to edit Master title style</a:t>
            </a:r>
            <a:endParaRPr lang="en-NZ" dirty="0"/>
          </a:p>
        </p:txBody>
      </p:sp>
      <p:sp>
        <p:nvSpPr>
          <p:cNvPr id="6" name="Subtitle 2"/>
          <p:cNvSpPr>
            <a:spLocks noGrp="1"/>
          </p:cNvSpPr>
          <p:nvPr>
            <p:ph type="subTitle" idx="1"/>
          </p:nvPr>
        </p:nvSpPr>
        <p:spPr>
          <a:xfrm>
            <a:off x="649061" y="4772978"/>
            <a:ext cx="6105525" cy="617628"/>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NZ" dirty="0"/>
          </a:p>
        </p:txBody>
      </p:sp>
    </p:spTree>
    <p:extLst>
      <p:ext uri="{BB962C8B-B14F-4D97-AF65-F5344CB8AC3E}">
        <p14:creationId xmlns:p14="http://schemas.microsoft.com/office/powerpoint/2010/main" val="132222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page - Tea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095375" y="365126"/>
            <a:ext cx="7886700" cy="1325563"/>
          </a:xfrm>
          <a:prstGeom prst="rect">
            <a:avLst/>
          </a:prstGeom>
        </p:spPr>
        <p:txBody>
          <a:bodyPr rtlCol="0">
            <a:normAutofit/>
          </a:bodyPr>
          <a:lstStyle>
            <a:lvl1pPr>
              <a:defRPr>
                <a:solidFill>
                  <a:srgbClr val="F26400"/>
                </a:solidFill>
              </a:defRPr>
            </a:lvl1pPr>
          </a:lstStyle>
          <a:p>
            <a:r>
              <a:rPr lang="en-US" dirty="0"/>
              <a:t>Click to edit Master title style</a:t>
            </a:r>
            <a:endParaRPr lang="en-NZ" dirty="0"/>
          </a:p>
        </p:txBody>
      </p:sp>
      <p:sp>
        <p:nvSpPr>
          <p:cNvPr id="12" name="Text Placeholder 11"/>
          <p:cNvSpPr>
            <a:spLocks noGrp="1"/>
          </p:cNvSpPr>
          <p:nvPr>
            <p:ph type="body" sz="quarter" idx="13"/>
          </p:nvPr>
        </p:nvSpPr>
        <p:spPr>
          <a:xfrm>
            <a:off x="1095375" y="1844530"/>
            <a:ext cx="7886700" cy="4351338"/>
          </a:xfrm>
        </p:spPr>
        <p:txBody>
          <a:bodyPr/>
          <a:lstStyle>
            <a:lvl1pPr>
              <a:buClr>
                <a:srgbClr val="F58220"/>
              </a:buClr>
              <a:defRPr/>
            </a:lvl1pPr>
            <a:lvl2pPr>
              <a:buClr>
                <a:srgbClr val="F58220"/>
              </a:buClr>
              <a:defRPr/>
            </a:lvl2pPr>
            <a:lvl3pPr>
              <a:buClr>
                <a:srgbClr val="F58220"/>
              </a:buClr>
              <a:defRPr/>
            </a:lvl3pPr>
            <a:lvl4pPr>
              <a:buClr>
                <a:srgbClr val="F58220"/>
              </a:buClr>
              <a:defRPr/>
            </a:lvl4pPr>
            <a:lvl5pPr>
              <a:buClr>
                <a:srgbClr val="F5822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10268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873C5BA7-7E1C-46B5-B890-B32D60CD1F80}"/>
              </a:ext>
            </a:extLst>
          </p:cNvPr>
          <p:cNvSpPr>
            <a:spLocks/>
          </p:cNvSpPr>
          <p:nvPr userDrawn="1"/>
        </p:nvSpPr>
        <p:spPr bwMode="auto">
          <a:xfrm flipV="1">
            <a:off x="0" y="3048000"/>
            <a:ext cx="8839200" cy="34290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1">
              <a:lumMod val="20000"/>
              <a:lumOff val="80000"/>
            </a:schemeClr>
          </a:solidFill>
          <a:ln w="9525">
            <a:noFill/>
            <a:round/>
            <a:headEnd/>
            <a:tailEnd/>
          </a:ln>
        </p:spPr>
        <p:txBody>
          <a:bodyPr/>
          <a:lstStyle/>
          <a:p>
            <a:pPr eaLnBrk="1" fontAlgn="auto" hangingPunct="1">
              <a:spcBef>
                <a:spcPts val="0"/>
              </a:spcBef>
              <a:spcAft>
                <a:spcPts val="0"/>
              </a:spcAft>
              <a:defRPr/>
            </a:pPr>
            <a:endParaRPr lang="en-US" dirty="0">
              <a:latin typeface="+mn-lt"/>
            </a:endParaRPr>
          </a:p>
        </p:txBody>
      </p:sp>
      <p:sp>
        <p:nvSpPr>
          <p:cNvPr id="5" name="Freeform 8"/>
          <p:cNvSpPr>
            <a:spLocks/>
          </p:cNvSpPr>
          <p:nvPr userDrawn="1"/>
        </p:nvSpPr>
        <p:spPr bwMode="auto">
          <a:xfrm flipV="1">
            <a:off x="0" y="3021013"/>
            <a:ext cx="8334375" cy="3227387"/>
          </a:xfrm>
          <a:custGeom>
            <a:avLst/>
            <a:gdLst>
              <a:gd name="T0" fmla="*/ 0 w 6913"/>
              <a:gd name="T1" fmla="*/ 2147483646 h 3360"/>
              <a:gd name="T2" fmla="*/ 2147483646 w 6913"/>
              <a:gd name="T3" fmla="*/ 2147483646 h 3360"/>
              <a:gd name="T4" fmla="*/ 0 w 6913"/>
              <a:gd name="T5" fmla="*/ 2147483646 h 3360"/>
              <a:gd name="T6" fmla="*/ 0 w 6913"/>
              <a:gd name="T7" fmla="*/ 2147483646 h 33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1">
              <a:alpha val="5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NZ" dirty="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26183E6C-9C97-4DB3-86A9-BD05D63D9ED2}"/>
              </a:ext>
            </a:extLst>
          </p:cNvPr>
          <p:cNvSpPr>
            <a:spLocks noGrp="1"/>
          </p:cNvSpPr>
          <p:nvPr>
            <p:ph type="dt" sz="half" idx="10"/>
          </p:nvPr>
        </p:nvSpPr>
        <p:spPr/>
        <p:txBody>
          <a:bodyPr/>
          <a:lstStyle>
            <a:lvl1pPr>
              <a:defRPr/>
            </a:lvl1pPr>
          </a:lstStyle>
          <a:p>
            <a:pPr>
              <a:defRPr/>
            </a:pPr>
            <a:fld id="{10946CCE-C339-4B4D-8F65-B8A62C6971E6}" type="datetimeFigureOut">
              <a:rPr lang="en-US"/>
              <a:pPr>
                <a:defRPr/>
              </a:pPr>
              <a:t>7/23/2023</a:t>
            </a:fld>
            <a:endParaRPr lang="en-US" dirty="0"/>
          </a:p>
        </p:txBody>
      </p:sp>
      <p:sp>
        <p:nvSpPr>
          <p:cNvPr id="7" name="Footer Placeholder 4">
            <a:extLst>
              <a:ext uri="{FF2B5EF4-FFF2-40B4-BE49-F238E27FC236}">
                <a16:creationId xmlns:a16="http://schemas.microsoft.com/office/drawing/2014/main" id="{B3296836-5209-47FF-9C5B-D439FB5E55F2}"/>
              </a:ext>
            </a:extLst>
          </p:cNvPr>
          <p:cNvSpPr>
            <a:spLocks noGrp="1"/>
          </p:cNvSpPr>
          <p:nvPr>
            <p:ph type="ftr" sz="quarter" idx="11"/>
          </p:nvPr>
        </p:nvSpPr>
        <p:spPr/>
        <p:txBody>
          <a:bodyPr/>
          <a:lstStyle>
            <a:lvl1pPr>
              <a:defRPr/>
            </a:lvl1pPr>
          </a:lstStyle>
          <a:p>
            <a:pPr>
              <a:defRPr/>
            </a:pPr>
            <a:endParaRPr lang="en-US" dirty="0"/>
          </a:p>
        </p:txBody>
      </p:sp>
      <p:sp>
        <p:nvSpPr>
          <p:cNvPr id="8" name="Slide Number Placeholder 5">
            <a:extLst>
              <a:ext uri="{FF2B5EF4-FFF2-40B4-BE49-F238E27FC236}">
                <a16:creationId xmlns:a16="http://schemas.microsoft.com/office/drawing/2014/main" id="{D3DEB83A-983C-45E1-A87F-D9DCE797E3F8}"/>
              </a:ext>
            </a:extLst>
          </p:cNvPr>
          <p:cNvSpPr>
            <a:spLocks noGrp="1"/>
          </p:cNvSpPr>
          <p:nvPr>
            <p:ph type="sldNum" sz="quarter" idx="12"/>
          </p:nvPr>
        </p:nvSpPr>
        <p:spPr/>
        <p:txBody>
          <a:bodyPr/>
          <a:lstStyle>
            <a:lvl1pPr>
              <a:defRPr/>
            </a:lvl1pPr>
          </a:lstStyle>
          <a:p>
            <a:pPr>
              <a:defRPr/>
            </a:pPr>
            <a:fld id="{F9C41A32-2BC2-4B6D-A6BA-BE83ACC16790}" type="slidenum">
              <a:rPr lang="en-US"/>
              <a:pPr>
                <a:defRPr/>
              </a:pPr>
              <a:t>‹#›</a:t>
            </a:fld>
            <a:endParaRPr lang="en-US" dirty="0"/>
          </a:p>
        </p:txBody>
      </p:sp>
    </p:spTree>
    <p:extLst>
      <p:ext uri="{BB962C8B-B14F-4D97-AF65-F5344CB8AC3E}">
        <p14:creationId xmlns:p14="http://schemas.microsoft.com/office/powerpoint/2010/main" val="176645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6" name="Content Placeholder 2"/>
          <p:cNvSpPr>
            <a:spLocks noGrp="1"/>
          </p:cNvSpPr>
          <p:nvPr>
            <p:ph idx="1"/>
          </p:nvPr>
        </p:nvSpPr>
        <p:spPr>
          <a:xfrm>
            <a:off x="457200" y="1600201"/>
            <a:ext cx="82296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AF265-AD5E-443D-89F8-D110A78068E1}"/>
              </a:ext>
            </a:extLst>
          </p:cNvPr>
          <p:cNvSpPr>
            <a:spLocks noGrp="1"/>
          </p:cNvSpPr>
          <p:nvPr>
            <p:ph type="dt" sz="half" idx="10"/>
          </p:nvPr>
        </p:nvSpPr>
        <p:spPr/>
        <p:txBody>
          <a:bodyPr/>
          <a:lstStyle>
            <a:lvl1pPr>
              <a:defRPr/>
            </a:lvl1pPr>
          </a:lstStyle>
          <a:p>
            <a:pPr>
              <a:defRPr/>
            </a:pPr>
            <a:fld id="{F54A7904-963B-44C8-9BF9-F0709AA0A7E6}" type="datetimeFigureOut">
              <a:rPr lang="en-US"/>
              <a:pPr>
                <a:defRPr/>
              </a:pPr>
              <a:t>7/23/2023</a:t>
            </a:fld>
            <a:endParaRPr lang="en-US" dirty="0"/>
          </a:p>
        </p:txBody>
      </p:sp>
      <p:sp>
        <p:nvSpPr>
          <p:cNvPr id="5" name="Footer Placeholder 4">
            <a:extLst>
              <a:ext uri="{FF2B5EF4-FFF2-40B4-BE49-F238E27FC236}">
                <a16:creationId xmlns:a16="http://schemas.microsoft.com/office/drawing/2014/main" id="{3B0354B9-F35C-42F7-83FF-DD9D0F324E63}"/>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061A87B5-C973-47AC-9CCA-BFBC3CA2FD8E}"/>
              </a:ext>
            </a:extLst>
          </p:cNvPr>
          <p:cNvSpPr>
            <a:spLocks noGrp="1"/>
          </p:cNvSpPr>
          <p:nvPr>
            <p:ph type="sldNum" sz="quarter" idx="12"/>
          </p:nvPr>
        </p:nvSpPr>
        <p:spPr/>
        <p:txBody>
          <a:bodyPr/>
          <a:lstStyle>
            <a:lvl1pPr>
              <a:defRPr/>
            </a:lvl1pPr>
          </a:lstStyle>
          <a:p>
            <a:pPr>
              <a:defRPr/>
            </a:pPr>
            <a:fld id="{A4F7FC9C-23A8-456D-804A-F95AB85C2920}" type="slidenum">
              <a:rPr lang="en-US"/>
              <a:pPr>
                <a:defRPr/>
              </a:pPr>
              <a:t>‹#›</a:t>
            </a:fld>
            <a:endParaRPr lang="en-US" dirty="0"/>
          </a:p>
        </p:txBody>
      </p:sp>
    </p:spTree>
    <p:extLst>
      <p:ext uri="{BB962C8B-B14F-4D97-AF65-F5344CB8AC3E}">
        <p14:creationId xmlns:p14="http://schemas.microsoft.com/office/powerpoint/2010/main" val="324971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915D593-3D0A-4DD7-B3E3-9DBDC5671E14}"/>
              </a:ext>
            </a:extLst>
          </p:cNvPr>
          <p:cNvSpPr>
            <a:spLocks/>
          </p:cNvSpPr>
          <p:nvPr userDrawn="1"/>
        </p:nvSpPr>
        <p:spPr bwMode="auto">
          <a:xfrm flipV="1">
            <a:off x="0" y="3048000"/>
            <a:ext cx="8839200" cy="3429000"/>
          </a:xfrm>
          <a:custGeom>
            <a:avLst/>
            <a:gdLst/>
            <a:ahLst/>
            <a:cxnLst>
              <a:cxn ang="0">
                <a:pos x="0" y="2527"/>
              </a:cxn>
              <a:cxn ang="0">
                <a:pos x="6913" y="3360"/>
              </a:cxn>
              <a:cxn ang="0">
                <a:pos x="0" y="2144"/>
              </a:cxn>
              <a:cxn ang="0">
                <a:pos x="0" y="252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1">
              <a:lumMod val="20000"/>
              <a:lumOff val="80000"/>
            </a:schemeClr>
          </a:solidFill>
          <a:ln w="9525">
            <a:noFill/>
            <a:round/>
            <a:headEnd/>
            <a:tailEnd/>
          </a:ln>
        </p:spPr>
        <p:txBody>
          <a:bodyPr/>
          <a:lstStyle/>
          <a:p>
            <a:pPr>
              <a:defRPr/>
            </a:pPr>
            <a:endParaRPr lang="en-US" dirty="0"/>
          </a:p>
        </p:txBody>
      </p:sp>
      <p:sp>
        <p:nvSpPr>
          <p:cNvPr id="5" name="Freeform 8"/>
          <p:cNvSpPr>
            <a:spLocks/>
          </p:cNvSpPr>
          <p:nvPr userDrawn="1"/>
        </p:nvSpPr>
        <p:spPr bwMode="auto">
          <a:xfrm flipV="1">
            <a:off x="0" y="3021013"/>
            <a:ext cx="8334375" cy="3227387"/>
          </a:xfrm>
          <a:custGeom>
            <a:avLst/>
            <a:gdLst>
              <a:gd name="T0" fmla="*/ 0 w 6913"/>
              <a:gd name="T1" fmla="*/ 2147483646 h 3360"/>
              <a:gd name="T2" fmla="*/ 2147483646 w 6913"/>
              <a:gd name="T3" fmla="*/ 2147483646 h 3360"/>
              <a:gd name="T4" fmla="*/ 0 w 6913"/>
              <a:gd name="T5" fmla="*/ 2147483646 h 3360"/>
              <a:gd name="T6" fmla="*/ 0 w 6913"/>
              <a:gd name="T7" fmla="*/ 2147483646 h 33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13" h="336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1">
              <a:alpha val="5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NZ" dirty="0"/>
          </a:p>
        </p:txBody>
      </p:sp>
      <p:sp>
        <p:nvSpPr>
          <p:cNvPr id="2" name="Title 1"/>
          <p:cNvSpPr>
            <a:spLocks noGrp="1"/>
          </p:cNvSpPr>
          <p:nvPr>
            <p:ph type="ctrTitle"/>
          </p:nvPr>
        </p:nvSpPr>
        <p:spPr>
          <a:xfrm>
            <a:off x="1142976" y="2571744"/>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2428860" y="4071942"/>
            <a:ext cx="6400800" cy="642942"/>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81B80487-E0D0-428A-8C5C-8C0DB457FC44}"/>
              </a:ext>
            </a:extLst>
          </p:cNvPr>
          <p:cNvSpPr>
            <a:spLocks noGrp="1"/>
          </p:cNvSpPr>
          <p:nvPr>
            <p:ph type="dt" sz="half" idx="10"/>
          </p:nvPr>
        </p:nvSpPr>
        <p:spPr/>
        <p:txBody>
          <a:bodyPr/>
          <a:lstStyle>
            <a:lvl1pPr>
              <a:defRPr/>
            </a:lvl1pPr>
          </a:lstStyle>
          <a:p>
            <a:pPr>
              <a:defRPr/>
            </a:pPr>
            <a:fld id="{A5DD84D4-071A-4EFA-A8C5-7F125ED6DCD6}" type="datetimeFigureOut">
              <a:rPr lang="en-US"/>
              <a:pPr>
                <a:defRPr/>
              </a:pPr>
              <a:t>7/23/2023</a:t>
            </a:fld>
            <a:endParaRPr lang="en-US" dirty="0"/>
          </a:p>
        </p:txBody>
      </p:sp>
      <p:sp>
        <p:nvSpPr>
          <p:cNvPr id="7" name="Footer Placeholder 4">
            <a:extLst>
              <a:ext uri="{FF2B5EF4-FFF2-40B4-BE49-F238E27FC236}">
                <a16:creationId xmlns:a16="http://schemas.microsoft.com/office/drawing/2014/main" id="{AC28DD94-3A5E-4497-8132-24C66FD1B6CB}"/>
              </a:ext>
            </a:extLst>
          </p:cNvPr>
          <p:cNvSpPr>
            <a:spLocks noGrp="1"/>
          </p:cNvSpPr>
          <p:nvPr>
            <p:ph type="ftr" sz="quarter" idx="11"/>
          </p:nvPr>
        </p:nvSpPr>
        <p:spPr/>
        <p:txBody>
          <a:bodyPr/>
          <a:lstStyle>
            <a:lvl1pPr>
              <a:defRPr/>
            </a:lvl1pPr>
          </a:lstStyle>
          <a:p>
            <a:pPr>
              <a:defRPr/>
            </a:pPr>
            <a:endParaRPr lang="en-US" dirty="0"/>
          </a:p>
        </p:txBody>
      </p:sp>
      <p:sp>
        <p:nvSpPr>
          <p:cNvPr id="8" name="Slide Number Placeholder 5">
            <a:extLst>
              <a:ext uri="{FF2B5EF4-FFF2-40B4-BE49-F238E27FC236}">
                <a16:creationId xmlns:a16="http://schemas.microsoft.com/office/drawing/2014/main" id="{661CD53D-46C6-4334-A411-5544666B645D}"/>
              </a:ext>
            </a:extLst>
          </p:cNvPr>
          <p:cNvSpPr>
            <a:spLocks noGrp="1"/>
          </p:cNvSpPr>
          <p:nvPr>
            <p:ph type="sldNum" sz="quarter" idx="12"/>
          </p:nvPr>
        </p:nvSpPr>
        <p:spPr/>
        <p:txBody>
          <a:bodyPr/>
          <a:lstStyle>
            <a:lvl1pPr>
              <a:defRPr/>
            </a:lvl1pPr>
          </a:lstStyle>
          <a:p>
            <a:pPr>
              <a:defRPr/>
            </a:pPr>
            <a:fld id="{8BBF8C3E-5447-49F2-8AF0-662023F12D8A}" type="slidenum">
              <a:rPr lang="en-US"/>
              <a:pPr>
                <a:defRPr/>
              </a:pPr>
              <a:t>‹#›</a:t>
            </a:fld>
            <a:endParaRPr lang="en-US" dirty="0"/>
          </a:p>
        </p:txBody>
      </p:sp>
    </p:spTree>
    <p:extLst>
      <p:ext uri="{BB962C8B-B14F-4D97-AF65-F5344CB8AC3E}">
        <p14:creationId xmlns:p14="http://schemas.microsoft.com/office/powerpoint/2010/main" val="4088204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28AF265-AD5E-443D-89F8-D110A78068E1}"/>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53F8C9D-C329-4E67-94A7-3C9D437E3414}" type="datetimeFigureOut">
              <a:rPr lang="en-US"/>
              <a:pPr>
                <a:defRPr/>
              </a:pPr>
              <a:t>7/23/2023</a:t>
            </a:fld>
            <a:endParaRPr lang="en-US" dirty="0"/>
          </a:p>
        </p:txBody>
      </p:sp>
      <p:sp>
        <p:nvSpPr>
          <p:cNvPr id="5" name="Footer Placeholder 4">
            <a:extLst>
              <a:ext uri="{FF2B5EF4-FFF2-40B4-BE49-F238E27FC236}">
                <a16:creationId xmlns:a16="http://schemas.microsoft.com/office/drawing/2014/main" id="{3B0354B9-F35C-42F7-83FF-DD9D0F324E6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a:extLst>
              <a:ext uri="{FF2B5EF4-FFF2-40B4-BE49-F238E27FC236}">
                <a16:creationId xmlns:a16="http://schemas.microsoft.com/office/drawing/2014/main" id="{061A87B5-C973-47AC-9CCA-BFBC3CA2FD8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CA91B530-1960-4E13-888D-9E73EDFEFE7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49" r:id="rId4"/>
    <p:sldLayoutId id="2147484053" r:id="rId5"/>
  </p:sldLayoutIdLst>
  <p:txStyles>
    <p:titleStyle>
      <a:lvl1pPr algn="l" rtl="0" eaLnBrk="0" fontAlgn="base" hangingPunct="0">
        <a:lnSpc>
          <a:spcPct val="90000"/>
        </a:lnSpc>
        <a:spcBef>
          <a:spcPct val="0"/>
        </a:spcBef>
        <a:spcAft>
          <a:spcPct val="0"/>
        </a:spcAft>
        <a:defRPr sz="3600" b="1" kern="1200">
          <a:solidFill>
            <a:schemeClr val="tx1"/>
          </a:solidFill>
          <a:latin typeface="+mn-lt"/>
          <a:ea typeface="+mj-ea"/>
          <a:cs typeface="+mj-cs"/>
        </a:defRPr>
      </a:lvl1pPr>
      <a:lvl2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2pPr>
      <a:lvl3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3pPr>
      <a:lvl4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4pPr>
      <a:lvl5pPr algn="l" rtl="0" eaLnBrk="0" fontAlgn="base" hangingPunct="0">
        <a:lnSpc>
          <a:spcPct val="90000"/>
        </a:lnSpc>
        <a:spcBef>
          <a:spcPct val="0"/>
        </a:spcBef>
        <a:spcAft>
          <a:spcPct val="0"/>
        </a:spcAft>
        <a:defRPr sz="3600" b="1">
          <a:solidFill>
            <a:schemeClr val="tx1"/>
          </a:solidFill>
          <a:latin typeface="Calibri" panose="020F0502020204030204" pitchFamily="34" charset="0"/>
        </a:defRPr>
      </a:lvl5pPr>
      <a:lvl6pPr marL="457200" algn="l" rtl="0" fontAlgn="base">
        <a:lnSpc>
          <a:spcPct val="90000"/>
        </a:lnSpc>
        <a:spcBef>
          <a:spcPct val="0"/>
        </a:spcBef>
        <a:spcAft>
          <a:spcPct val="0"/>
        </a:spcAft>
        <a:defRPr sz="3600" b="1">
          <a:solidFill>
            <a:schemeClr val="tx1"/>
          </a:solidFill>
          <a:latin typeface="Calibri" panose="020F0502020204030204" pitchFamily="34" charset="0"/>
        </a:defRPr>
      </a:lvl6pPr>
      <a:lvl7pPr marL="914400" algn="l" rtl="0" fontAlgn="base">
        <a:lnSpc>
          <a:spcPct val="90000"/>
        </a:lnSpc>
        <a:spcBef>
          <a:spcPct val="0"/>
        </a:spcBef>
        <a:spcAft>
          <a:spcPct val="0"/>
        </a:spcAft>
        <a:defRPr sz="3600" b="1">
          <a:solidFill>
            <a:schemeClr val="tx1"/>
          </a:solidFill>
          <a:latin typeface="Calibri" panose="020F0502020204030204" pitchFamily="34" charset="0"/>
        </a:defRPr>
      </a:lvl7pPr>
      <a:lvl8pPr marL="1371600" algn="l" rtl="0" fontAlgn="base">
        <a:lnSpc>
          <a:spcPct val="90000"/>
        </a:lnSpc>
        <a:spcBef>
          <a:spcPct val="0"/>
        </a:spcBef>
        <a:spcAft>
          <a:spcPct val="0"/>
        </a:spcAft>
        <a:defRPr sz="3600" b="1">
          <a:solidFill>
            <a:schemeClr val="tx1"/>
          </a:solidFill>
          <a:latin typeface="Calibri" panose="020F0502020204030204" pitchFamily="34" charset="0"/>
        </a:defRPr>
      </a:lvl8pPr>
      <a:lvl9pPr marL="1828800" algn="l" rtl="0" fontAlgn="base">
        <a:lnSpc>
          <a:spcPct val="90000"/>
        </a:lnSpc>
        <a:spcBef>
          <a:spcPct val="0"/>
        </a:spcBef>
        <a:spcAft>
          <a:spcPct val="0"/>
        </a:spcAft>
        <a:defRPr sz="3600" b="1">
          <a:solidFill>
            <a:schemeClr val="tx1"/>
          </a:solidFill>
          <a:latin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649288" y="3495675"/>
            <a:ext cx="6105525" cy="1277938"/>
          </a:xfrm>
        </p:spPr>
        <p:txBody>
          <a:bodyPr/>
          <a:lstStyle/>
          <a:p>
            <a:pPr eaLnBrk="1" hangingPunct="1"/>
            <a:r>
              <a:rPr lang="en-US" altLang="en-US" dirty="0"/>
              <a:t>Bootstrapping Your Project</a:t>
            </a:r>
            <a:endParaRPr lang="en-NZ" altLang="en-US" dirty="0"/>
          </a:p>
        </p:txBody>
      </p:sp>
      <p:sp>
        <p:nvSpPr>
          <p:cNvPr id="10243" name="Subtitle 4"/>
          <p:cNvSpPr>
            <a:spLocks noGrp="1"/>
          </p:cNvSpPr>
          <p:nvPr>
            <p:ph type="subTitle" idx="1"/>
          </p:nvPr>
        </p:nvSpPr>
        <p:spPr>
          <a:xfrm>
            <a:off x="649288" y="4773613"/>
            <a:ext cx="6105525" cy="617537"/>
          </a:xfrm>
        </p:spPr>
        <p:txBody>
          <a:bodyPr/>
          <a:lstStyle/>
          <a:p>
            <a:pPr eaLnBrk="1" hangingPunct="1"/>
            <a:r>
              <a:rPr lang="en-NZ" altLang="en-US" dirty="0"/>
              <a:t>Project proposal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4795-50F0-4D17-87E7-BE44EE1131F2}"/>
              </a:ext>
            </a:extLst>
          </p:cNvPr>
          <p:cNvSpPr>
            <a:spLocks noGrp="1"/>
          </p:cNvSpPr>
          <p:nvPr>
            <p:ph type="title"/>
          </p:nvPr>
        </p:nvSpPr>
        <p:spPr>
          <a:xfrm>
            <a:off x="1095375" y="365126"/>
            <a:ext cx="7886700" cy="596899"/>
          </a:xfrm>
        </p:spPr>
        <p:txBody>
          <a:bodyPr>
            <a:normAutofit/>
          </a:bodyPr>
          <a:lstStyle/>
          <a:p>
            <a:r>
              <a:rPr lang="en-NZ" sz="2400" dirty="0"/>
              <a:t>Proposal Content- scope</a:t>
            </a:r>
          </a:p>
        </p:txBody>
      </p:sp>
      <p:sp>
        <p:nvSpPr>
          <p:cNvPr id="3" name="Text Placeholder 2">
            <a:extLst>
              <a:ext uri="{FF2B5EF4-FFF2-40B4-BE49-F238E27FC236}">
                <a16:creationId xmlns:a16="http://schemas.microsoft.com/office/drawing/2014/main" id="{43E21E2D-6FDB-453D-B74B-C33C938AF9E2}"/>
              </a:ext>
            </a:extLst>
          </p:cNvPr>
          <p:cNvSpPr>
            <a:spLocks noGrp="1"/>
          </p:cNvSpPr>
          <p:nvPr>
            <p:ph type="body" sz="quarter" idx="13"/>
          </p:nvPr>
        </p:nvSpPr>
        <p:spPr>
          <a:xfrm>
            <a:off x="1095375" y="885825"/>
            <a:ext cx="7886700" cy="5715000"/>
          </a:xfrm>
        </p:spPr>
        <p:txBody>
          <a:bodyPr/>
          <a:lstStyle/>
          <a:p>
            <a:pPr marL="457200" lvl="1" indent="0">
              <a:buNone/>
            </a:pPr>
            <a:r>
              <a:rPr lang="en-NZ" sz="1800" dirty="0"/>
              <a:t>3.3 Infrastructure and human resource requirements </a:t>
            </a:r>
          </a:p>
          <a:p>
            <a:pPr lvl="2"/>
            <a:r>
              <a:rPr lang="en-NZ" sz="1600" dirty="0"/>
              <a:t>To deliver the high-level requirements identify technical infrastructure (development and software tools etc.) and </a:t>
            </a:r>
            <a:r>
              <a:rPr lang="en-NZ" sz="1600" u="sng" dirty="0"/>
              <a:t>technical skills required</a:t>
            </a:r>
            <a:endParaRPr lang="en-NZ" sz="1600" dirty="0"/>
          </a:p>
          <a:p>
            <a:pPr lvl="2"/>
            <a:r>
              <a:rPr lang="en-NZ" sz="1600" dirty="0"/>
              <a:t>Briefly provide information on the various alternatives which were considered and how the decision was made for a particular technical infrastructure </a:t>
            </a:r>
          </a:p>
          <a:p>
            <a:pPr marL="914400" lvl="2" indent="0">
              <a:buNone/>
            </a:pPr>
            <a:r>
              <a:rPr lang="en-NZ" sz="1600" i="1" dirty="0"/>
              <a:t>	</a:t>
            </a:r>
            <a:r>
              <a:rPr lang="en-NZ" sz="1200" i="1" dirty="0"/>
              <a:t>[detailed information should in the appendix].  </a:t>
            </a:r>
          </a:p>
          <a:p>
            <a:pPr lvl="2"/>
            <a:r>
              <a:rPr lang="en-NZ" sz="1600" dirty="0"/>
              <a:t>Identify technical infrastructure which AUT or the client must provide or purchase for the team </a:t>
            </a:r>
          </a:p>
          <a:p>
            <a:pPr lvl="2"/>
            <a:r>
              <a:rPr lang="en-NZ" sz="1600" dirty="0"/>
              <a:t>Provide team’s skills and knowledge levels [high, moderate, low]</a:t>
            </a:r>
          </a:p>
          <a:p>
            <a:pPr lvl="3"/>
            <a:r>
              <a:rPr lang="en-NZ" dirty="0"/>
              <a:t>For all  Individuals </a:t>
            </a:r>
          </a:p>
          <a:p>
            <a:pPr lvl="2"/>
            <a:r>
              <a:rPr lang="en-NZ" sz="1600" dirty="0"/>
              <a:t>List missing skills required to undertake the project</a:t>
            </a:r>
          </a:p>
          <a:p>
            <a:pPr lvl="2"/>
            <a:r>
              <a:rPr lang="en-NZ" sz="1600" dirty="0"/>
              <a:t>Required Upskilling </a:t>
            </a:r>
          </a:p>
          <a:p>
            <a:pPr lvl="3"/>
            <a:r>
              <a:rPr lang="en-NZ" dirty="0"/>
              <a:t>Provide a detailed upskilling schedule, no more than for a week or two</a:t>
            </a:r>
          </a:p>
          <a:p>
            <a:pPr lvl="1"/>
            <a:endParaRPr lang="en-NZ" dirty="0">
              <a:highlight>
                <a:srgbClr val="FFFF00"/>
              </a:highlight>
            </a:endParaRPr>
          </a:p>
          <a:p>
            <a:pPr lvl="1"/>
            <a:endParaRPr lang="en-NZ" dirty="0"/>
          </a:p>
        </p:txBody>
      </p:sp>
    </p:spTree>
    <p:extLst>
      <p:ext uri="{BB962C8B-B14F-4D97-AF65-F5344CB8AC3E}">
        <p14:creationId xmlns:p14="http://schemas.microsoft.com/office/powerpoint/2010/main" val="230822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4795-50F0-4D17-87E7-BE44EE1131F2}"/>
              </a:ext>
            </a:extLst>
          </p:cNvPr>
          <p:cNvSpPr>
            <a:spLocks noGrp="1"/>
          </p:cNvSpPr>
          <p:nvPr>
            <p:ph type="title"/>
          </p:nvPr>
        </p:nvSpPr>
        <p:spPr>
          <a:xfrm>
            <a:off x="1028700" y="0"/>
            <a:ext cx="7886700" cy="596899"/>
          </a:xfrm>
        </p:spPr>
        <p:txBody>
          <a:bodyPr>
            <a:normAutofit/>
          </a:bodyPr>
          <a:lstStyle/>
          <a:p>
            <a:r>
              <a:rPr lang="en-NZ" sz="2400" dirty="0"/>
              <a:t>Proposal Content</a:t>
            </a:r>
          </a:p>
        </p:txBody>
      </p:sp>
      <p:sp>
        <p:nvSpPr>
          <p:cNvPr id="3" name="Text Placeholder 2">
            <a:extLst>
              <a:ext uri="{FF2B5EF4-FFF2-40B4-BE49-F238E27FC236}">
                <a16:creationId xmlns:a16="http://schemas.microsoft.com/office/drawing/2014/main" id="{43E21E2D-6FDB-453D-B74B-C33C938AF9E2}"/>
              </a:ext>
            </a:extLst>
          </p:cNvPr>
          <p:cNvSpPr>
            <a:spLocks noGrp="1"/>
          </p:cNvSpPr>
          <p:nvPr>
            <p:ph type="body" sz="quarter" idx="13"/>
          </p:nvPr>
        </p:nvSpPr>
        <p:spPr>
          <a:xfrm>
            <a:off x="952500" y="504824"/>
            <a:ext cx="7886700" cy="6353175"/>
          </a:xfrm>
        </p:spPr>
        <p:txBody>
          <a:bodyPr/>
          <a:lstStyle/>
          <a:p>
            <a:pPr marL="0" indent="0">
              <a:buNone/>
            </a:pPr>
            <a:r>
              <a:rPr lang="en-NZ" sz="1800" dirty="0"/>
              <a:t>4. Project management methodology- </a:t>
            </a:r>
          </a:p>
          <a:p>
            <a:pPr lvl="1"/>
            <a:r>
              <a:rPr lang="en-NZ" sz="1600" dirty="0"/>
              <a:t>Justify your PM methodology including the adopted method</a:t>
            </a:r>
          </a:p>
          <a:p>
            <a:pPr lvl="1"/>
            <a:r>
              <a:rPr lang="en-NZ" sz="1600" dirty="0"/>
              <a:t>Provide a WBS (PM methodology) - phases and key activities </a:t>
            </a:r>
            <a:r>
              <a:rPr lang="en-NZ" sz="1600" u="sng" dirty="0"/>
              <a:t>(must include project handover) </a:t>
            </a:r>
          </a:p>
          <a:p>
            <a:pPr lvl="1"/>
            <a:r>
              <a:rPr lang="en-NZ" sz="1600" dirty="0"/>
              <a:t>List the method practices</a:t>
            </a:r>
          </a:p>
          <a:p>
            <a:pPr marL="0" indent="0">
              <a:buNone/>
            </a:pPr>
            <a:r>
              <a:rPr lang="en-NZ" sz="1800" dirty="0"/>
              <a:t>5. Team roles and expected work behaviour &amp; practices</a:t>
            </a:r>
            <a:endParaRPr lang="en-NZ" sz="1600" dirty="0"/>
          </a:p>
          <a:p>
            <a:pPr lvl="1"/>
            <a:r>
              <a:rPr lang="en-NZ" sz="1600" u="sng" dirty="0"/>
              <a:t>Roles</a:t>
            </a:r>
            <a:r>
              <a:rPr lang="en-NZ" sz="1600" dirty="0"/>
              <a:t>- list all team roles, tasks, and associated responsibilities </a:t>
            </a:r>
          </a:p>
          <a:p>
            <a:pPr lvl="2"/>
            <a:r>
              <a:rPr lang="en-NZ" sz="1400" dirty="0"/>
              <a:t>[</a:t>
            </a:r>
            <a:r>
              <a:rPr lang="en-NZ" sz="1200" dirty="0"/>
              <a:t>Consider having a team contract and the PMI code of ethics in the Appendix] </a:t>
            </a:r>
          </a:p>
          <a:p>
            <a:pPr lvl="1"/>
            <a:r>
              <a:rPr lang="en-NZ" sz="1600" u="sng" dirty="0"/>
              <a:t>Teamwork weekly schedule </a:t>
            </a:r>
            <a:r>
              <a:rPr lang="en-NZ" sz="1600" dirty="0"/>
              <a:t>for the project, semester 1</a:t>
            </a:r>
          </a:p>
          <a:p>
            <a:pPr lvl="2"/>
            <a:r>
              <a:rPr lang="en-NZ" sz="1600" dirty="0"/>
              <a:t>Offsite hours (12/15per week) for co-location- Days/time (R &amp; D lab)</a:t>
            </a:r>
          </a:p>
          <a:p>
            <a:pPr lvl="2"/>
            <a:r>
              <a:rPr lang="en-NZ" sz="1600" dirty="0"/>
              <a:t>Team meetings-days/time</a:t>
            </a:r>
          </a:p>
          <a:p>
            <a:pPr lvl="2"/>
            <a:r>
              <a:rPr lang="en-NZ" sz="1600" dirty="0"/>
              <a:t>Mentor meetings- day/time</a:t>
            </a:r>
          </a:p>
          <a:p>
            <a:pPr lvl="2"/>
            <a:r>
              <a:rPr lang="en-NZ" sz="1600" dirty="0"/>
              <a:t>Client meetings- day/time </a:t>
            </a:r>
            <a:endParaRPr lang="en-NZ" sz="1600" dirty="0">
              <a:highlight>
                <a:srgbClr val="FFFF00"/>
              </a:highlight>
            </a:endParaRPr>
          </a:p>
          <a:p>
            <a:pPr marL="0" indent="0">
              <a:buNone/>
            </a:pPr>
            <a:r>
              <a:rPr lang="en-NZ" sz="1800" dirty="0"/>
              <a:t>6. Provide a schedule and milestone report for the entire project</a:t>
            </a:r>
          </a:p>
          <a:p>
            <a:pPr lvl="2"/>
            <a:r>
              <a:rPr lang="en-NZ" sz="1400" dirty="0"/>
              <a:t>Include milestone report and a high-level schedule showing project phases and dates upfront in the proposal.  </a:t>
            </a:r>
          </a:p>
          <a:p>
            <a:pPr lvl="2"/>
            <a:r>
              <a:rPr lang="en-NZ" sz="1400" dirty="0"/>
              <a:t>[</a:t>
            </a:r>
            <a:r>
              <a:rPr lang="en-NZ" sz="1200" dirty="0"/>
              <a:t>Consider providing a detailed schedule in the Appendix]</a:t>
            </a:r>
          </a:p>
          <a:p>
            <a:pPr lvl="1"/>
            <a:endParaRPr lang="en-NZ" dirty="0"/>
          </a:p>
          <a:p>
            <a:pPr lvl="1"/>
            <a:endParaRPr lang="en-NZ" dirty="0"/>
          </a:p>
          <a:p>
            <a:pPr lvl="1"/>
            <a:endParaRPr lang="en-NZ" dirty="0"/>
          </a:p>
          <a:p>
            <a:pPr lvl="1"/>
            <a:endParaRPr lang="en-NZ" dirty="0">
              <a:highlight>
                <a:srgbClr val="FFFF00"/>
              </a:highlight>
            </a:endParaRPr>
          </a:p>
          <a:p>
            <a:pPr lvl="1"/>
            <a:endParaRPr lang="en-NZ" dirty="0"/>
          </a:p>
        </p:txBody>
      </p:sp>
    </p:spTree>
    <p:extLst>
      <p:ext uri="{BB962C8B-B14F-4D97-AF65-F5344CB8AC3E}">
        <p14:creationId xmlns:p14="http://schemas.microsoft.com/office/powerpoint/2010/main" val="3129214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4795-50F0-4D17-87E7-BE44EE1131F2}"/>
              </a:ext>
            </a:extLst>
          </p:cNvPr>
          <p:cNvSpPr>
            <a:spLocks noGrp="1"/>
          </p:cNvSpPr>
          <p:nvPr>
            <p:ph type="title"/>
          </p:nvPr>
        </p:nvSpPr>
        <p:spPr>
          <a:xfrm>
            <a:off x="1000125" y="0"/>
            <a:ext cx="7886700" cy="596899"/>
          </a:xfrm>
        </p:spPr>
        <p:txBody>
          <a:bodyPr>
            <a:normAutofit/>
          </a:bodyPr>
          <a:lstStyle/>
          <a:p>
            <a:r>
              <a:rPr lang="en-NZ" sz="2400" dirty="0"/>
              <a:t>Proposal Content</a:t>
            </a:r>
          </a:p>
        </p:txBody>
      </p:sp>
      <p:sp>
        <p:nvSpPr>
          <p:cNvPr id="3" name="Text Placeholder 2">
            <a:extLst>
              <a:ext uri="{FF2B5EF4-FFF2-40B4-BE49-F238E27FC236}">
                <a16:creationId xmlns:a16="http://schemas.microsoft.com/office/drawing/2014/main" id="{43E21E2D-6FDB-453D-B74B-C33C938AF9E2}"/>
              </a:ext>
            </a:extLst>
          </p:cNvPr>
          <p:cNvSpPr>
            <a:spLocks noGrp="1"/>
          </p:cNvSpPr>
          <p:nvPr>
            <p:ph type="body" sz="quarter" idx="13"/>
          </p:nvPr>
        </p:nvSpPr>
        <p:spPr>
          <a:xfrm>
            <a:off x="1000125" y="504824"/>
            <a:ext cx="7886700" cy="6181725"/>
          </a:xfrm>
        </p:spPr>
        <p:txBody>
          <a:bodyPr/>
          <a:lstStyle/>
          <a:p>
            <a:pPr marL="0" indent="0">
              <a:buNone/>
            </a:pPr>
            <a:r>
              <a:rPr lang="en-NZ" sz="1800" dirty="0"/>
              <a:t>7. Risk and Issues Register </a:t>
            </a:r>
          </a:p>
          <a:p>
            <a:pPr marL="0" indent="0">
              <a:buNone/>
            </a:pPr>
            <a:r>
              <a:rPr lang="en-NZ" sz="1400" dirty="0"/>
              <a:t>Explain risk and issue planning &amp; M/C process for the project </a:t>
            </a:r>
          </a:p>
          <a:p>
            <a:pPr lvl="2"/>
            <a:r>
              <a:rPr lang="en-NZ" sz="1200" dirty="0"/>
              <a:t>[consider including risk register &amp; issue register in the Appendix]</a:t>
            </a:r>
          </a:p>
          <a:p>
            <a:pPr marL="0" indent="0">
              <a:buNone/>
            </a:pPr>
            <a:r>
              <a:rPr lang="en-NZ" sz="2000" dirty="0"/>
              <a:t>8. Identify project success factors </a:t>
            </a:r>
          </a:p>
          <a:p>
            <a:pPr marL="0" indent="0">
              <a:buNone/>
            </a:pPr>
            <a:r>
              <a:rPr lang="en-NZ" sz="2000" dirty="0"/>
              <a:t>9</a:t>
            </a:r>
            <a:r>
              <a:rPr lang="en-NZ" sz="1800" dirty="0"/>
              <a:t>. Estimate all costs incurred </a:t>
            </a:r>
          </a:p>
          <a:p>
            <a:pPr marL="742950" lvl="2" indent="-285750">
              <a:spcBef>
                <a:spcPts val="1000"/>
              </a:spcBef>
            </a:pPr>
            <a:r>
              <a:rPr lang="en-NZ" sz="1600" dirty="0"/>
              <a:t>Do not forget to include any costs for resources required and include an estimate for your team labour (research on roles and the pay rates) for the number of working hours (15 hours per week for 2 semesters). Your mentor’s hours can be costed out at $142+GST per hour (Note: this is not what they get paid, but what it costs the university to provide 1 academic hour).</a:t>
            </a:r>
          </a:p>
          <a:p>
            <a:pPr marL="0" indent="0">
              <a:buNone/>
            </a:pPr>
            <a:r>
              <a:rPr lang="en-NZ" sz="1800" dirty="0"/>
              <a:t>10. Attach a disclaimer as appendix, clarifying the nature of the relationship involved (see the Standard Disclaimer on canvas).</a:t>
            </a:r>
          </a:p>
          <a:p>
            <a:pPr marL="0" indent="0">
              <a:buNone/>
            </a:pPr>
            <a:r>
              <a:rPr lang="en-NZ" sz="1800" dirty="0"/>
              <a:t>11. Include anything else to show your project is required, feasible, and manageable  </a:t>
            </a:r>
          </a:p>
          <a:p>
            <a:pPr marL="0" indent="0">
              <a:buNone/>
            </a:pPr>
            <a:r>
              <a:rPr lang="en-NZ" sz="1800" dirty="0">
                <a:highlight>
                  <a:srgbClr val="FFFF00"/>
                </a:highlight>
              </a:rPr>
              <a:t>Note- avoid writing paragraphs after paragraphs  in the various sections. </a:t>
            </a:r>
          </a:p>
          <a:p>
            <a:pPr lvl="1"/>
            <a:r>
              <a:rPr lang="en-NZ" dirty="0"/>
              <a:t>Use short paragraphs (no more that 2 or 3 sentences each) and bullet points.</a:t>
            </a:r>
          </a:p>
          <a:p>
            <a:pPr lvl="1"/>
            <a:endParaRPr lang="en-NZ" dirty="0"/>
          </a:p>
          <a:p>
            <a:pPr lvl="1"/>
            <a:endParaRPr lang="en-NZ" dirty="0">
              <a:highlight>
                <a:srgbClr val="FFFF00"/>
              </a:highlight>
            </a:endParaRPr>
          </a:p>
          <a:p>
            <a:pPr lvl="1"/>
            <a:endParaRPr lang="en-NZ" dirty="0"/>
          </a:p>
        </p:txBody>
      </p:sp>
    </p:spTree>
    <p:extLst>
      <p:ext uri="{BB962C8B-B14F-4D97-AF65-F5344CB8AC3E}">
        <p14:creationId xmlns:p14="http://schemas.microsoft.com/office/powerpoint/2010/main" val="2906834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95375" y="365126"/>
            <a:ext cx="7886700" cy="658332"/>
          </a:xfrm>
        </p:spPr>
        <p:txBody>
          <a:bodyPr>
            <a:normAutofit/>
          </a:bodyPr>
          <a:lstStyle/>
          <a:p>
            <a:r>
              <a:rPr lang="en-NZ" altLang="en-US" sz="2000" dirty="0"/>
              <a:t>Why a proposal?</a:t>
            </a:r>
          </a:p>
        </p:txBody>
      </p:sp>
      <p:sp>
        <p:nvSpPr>
          <p:cNvPr id="23555" name="Text Placeholder 2"/>
          <p:cNvSpPr>
            <a:spLocks noGrp="1"/>
          </p:cNvSpPr>
          <p:nvPr>
            <p:ph type="body" sz="quarter" idx="13"/>
          </p:nvPr>
        </p:nvSpPr>
        <p:spPr>
          <a:xfrm>
            <a:off x="981075" y="1140903"/>
            <a:ext cx="7886700" cy="4993197"/>
          </a:xfrm>
        </p:spPr>
        <p:txBody>
          <a:bodyPr/>
          <a:lstStyle/>
          <a:p>
            <a:pPr marL="0" indent="0">
              <a:spcBef>
                <a:spcPct val="0"/>
              </a:spcBef>
            </a:pPr>
            <a:r>
              <a:rPr lang="en-NZ" altLang="en-US" sz="1800" dirty="0">
                <a:cs typeface="Tahoma" panose="020B0604030504040204" pitchFamily="34" charset="0"/>
              </a:rPr>
              <a:t>It should help us to </a:t>
            </a:r>
            <a:r>
              <a:rPr lang="en-NZ" altLang="en-US" sz="1800" b="1" u="sng" dirty="0">
                <a:cs typeface="Tahoma" panose="020B0604030504040204" pitchFamily="34" charset="0"/>
              </a:rPr>
              <a:t>collectively </a:t>
            </a:r>
            <a:r>
              <a:rPr lang="en-NZ" altLang="en-US" sz="1800" dirty="0">
                <a:cs typeface="Tahoma" panose="020B0604030504040204" pitchFamily="34" charset="0"/>
              </a:rPr>
              <a:t>answer the question:</a:t>
            </a:r>
          </a:p>
          <a:p>
            <a:pPr marL="0" indent="0">
              <a:spcBef>
                <a:spcPct val="0"/>
              </a:spcBef>
              <a:buNone/>
            </a:pPr>
            <a:r>
              <a:rPr lang="en-NZ" altLang="en-US" sz="1800" b="1" i="1" dirty="0">
                <a:solidFill>
                  <a:srgbClr val="F26400"/>
                </a:solidFill>
                <a:cs typeface="Tahoma" panose="020B0604030504040204" pitchFamily="34" charset="0"/>
              </a:rPr>
              <a:t> Should we proceed with this project?  Also provides an opportunity to pull out</a:t>
            </a:r>
          </a:p>
          <a:p>
            <a:pPr marL="0" indent="0">
              <a:lnSpc>
                <a:spcPct val="150000"/>
              </a:lnSpc>
              <a:spcBef>
                <a:spcPct val="0"/>
              </a:spcBef>
            </a:pPr>
            <a:r>
              <a:rPr lang="en-NZ" altLang="en-US" sz="1800" dirty="0">
                <a:cs typeface="Tahoma" panose="020B0604030504040204" pitchFamily="34" charset="0"/>
              </a:rPr>
              <a:t>Additionally, it can:</a:t>
            </a:r>
          </a:p>
          <a:p>
            <a:pPr marL="457200" lvl="1" indent="0">
              <a:spcBef>
                <a:spcPct val="0"/>
              </a:spcBef>
            </a:pPr>
            <a:r>
              <a:rPr lang="en-NZ" altLang="en-US" sz="1800" dirty="0">
                <a:cs typeface="Tahoma" panose="020B0604030504040204" pitchFamily="34" charset="0"/>
              </a:rPr>
              <a:t>Identify factors that need to be addressed</a:t>
            </a:r>
          </a:p>
          <a:p>
            <a:pPr marL="457200" lvl="1" indent="0">
              <a:spcBef>
                <a:spcPct val="0"/>
              </a:spcBef>
            </a:pPr>
            <a:r>
              <a:rPr lang="en-NZ" altLang="en-US" sz="1800" dirty="0">
                <a:cs typeface="Tahoma" panose="020B0604030504040204" pitchFamily="34" charset="0"/>
              </a:rPr>
              <a:t>Identify other alternatives</a:t>
            </a:r>
          </a:p>
          <a:p>
            <a:pPr marL="457200" lvl="1" indent="0">
              <a:spcBef>
                <a:spcPct val="0"/>
              </a:spcBef>
            </a:pPr>
            <a:r>
              <a:rPr lang="en-NZ" altLang="en-US" sz="1800" dirty="0">
                <a:cs typeface="Tahoma" panose="020B0604030504040204" pitchFamily="34" charset="0"/>
              </a:rPr>
              <a:t>Identify new opportunities </a:t>
            </a:r>
          </a:p>
          <a:p>
            <a:pPr marL="457200" lvl="1" indent="0">
              <a:spcBef>
                <a:spcPct val="0"/>
              </a:spcBef>
            </a:pPr>
            <a:endParaRPr lang="en-NZ" altLang="en-US" sz="1800" u="sng" dirty="0">
              <a:cs typeface="Tahoma" panose="020B0604030504040204" pitchFamily="34" charset="0"/>
            </a:endParaRPr>
          </a:p>
          <a:p>
            <a:pPr marL="0" indent="0">
              <a:spcBef>
                <a:spcPct val="0"/>
              </a:spcBef>
            </a:pPr>
            <a:r>
              <a:rPr lang="en-NZ" altLang="en-US" sz="2200" u="sng" dirty="0">
                <a:cs typeface="Tahoma" panose="020B0604030504040204" pitchFamily="34" charset="0"/>
              </a:rPr>
              <a:t>The Project Proposal Requirements &amp; Assessment Guide is available on canvas and provides the AUT requirements</a:t>
            </a:r>
          </a:p>
          <a:p>
            <a:pPr marL="0" indent="0">
              <a:spcBef>
                <a:spcPct val="0"/>
              </a:spcBef>
            </a:pPr>
            <a:r>
              <a:rPr lang="en-NZ" altLang="en-US" sz="2200" u="sng" dirty="0">
                <a:cs typeface="Tahoma" panose="020B0604030504040204" pitchFamily="34" charset="0"/>
              </a:rPr>
              <a:t>Read this guide and use it to help you prepare your proposal.</a:t>
            </a:r>
          </a:p>
          <a:p>
            <a:pPr marL="0" indent="0">
              <a:spcBef>
                <a:spcPct val="0"/>
              </a:spcBef>
            </a:pPr>
            <a:endParaRPr lang="en-NZ" altLang="en-US" sz="2200" u="sng" dirty="0">
              <a:cs typeface="Tahoma" panose="020B0604030504040204" pitchFamily="34" charset="0"/>
            </a:endParaRPr>
          </a:p>
          <a:p>
            <a:pPr marL="0" indent="0">
              <a:spcBef>
                <a:spcPct val="0"/>
              </a:spcBef>
              <a:buNone/>
            </a:pPr>
            <a:r>
              <a:rPr lang="en-NZ" altLang="en-US" sz="3200" b="1" i="1" dirty="0">
                <a:solidFill>
                  <a:srgbClr val="F26400"/>
                </a:solidFill>
                <a:cs typeface="Tahoma" panose="020B0604030504040204"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095375" y="365126"/>
            <a:ext cx="7886700" cy="708666"/>
          </a:xfrm>
        </p:spPr>
        <p:txBody>
          <a:bodyPr>
            <a:normAutofit/>
          </a:bodyPr>
          <a:lstStyle/>
          <a:p>
            <a:r>
              <a:rPr lang="en-NZ" altLang="en-US" sz="2400" dirty="0"/>
              <a:t>Fact findings (requirements gathering)- (Negotiation skills) </a:t>
            </a:r>
          </a:p>
        </p:txBody>
      </p:sp>
      <p:sp>
        <p:nvSpPr>
          <p:cNvPr id="28675" name="Text Placeholder 2">
            <a:extLst>
              <a:ext uri="{FF2B5EF4-FFF2-40B4-BE49-F238E27FC236}">
                <a16:creationId xmlns:a16="http://schemas.microsoft.com/office/drawing/2014/main" id="{E060B629-A035-4AB6-83DF-75ABD6ADD192}"/>
              </a:ext>
            </a:extLst>
          </p:cNvPr>
          <p:cNvSpPr>
            <a:spLocks noGrp="1"/>
          </p:cNvSpPr>
          <p:nvPr>
            <p:ph type="body" sz="quarter" idx="13"/>
          </p:nvPr>
        </p:nvSpPr>
        <p:spPr>
          <a:xfrm>
            <a:off x="1095375" y="1157681"/>
            <a:ext cx="7886700" cy="5498708"/>
          </a:xfrm>
        </p:spPr>
        <p:txBody>
          <a:bodyPr/>
          <a:lstStyle/>
          <a:p>
            <a:pPr marL="0" indent="0">
              <a:buFont typeface="Arial" panose="020B0604020202020204" pitchFamily="34" charset="0"/>
              <a:buNone/>
              <a:defRPr/>
            </a:pPr>
            <a:r>
              <a:rPr lang="en-NZ" sz="2000" b="1" dirty="0"/>
              <a:t>Clients like to work in many different ways:</a:t>
            </a:r>
          </a:p>
          <a:p>
            <a:pPr>
              <a:defRPr/>
            </a:pPr>
            <a:r>
              <a:rPr lang="en-NZ" sz="1800" dirty="0"/>
              <a:t>Some give you the problem</a:t>
            </a:r>
          </a:p>
          <a:p>
            <a:pPr>
              <a:defRPr/>
            </a:pPr>
            <a:r>
              <a:rPr lang="en-NZ" sz="1800" dirty="0"/>
              <a:t>Some give you their solution to the problem</a:t>
            </a:r>
          </a:p>
          <a:p>
            <a:pPr marL="0" indent="0">
              <a:buFont typeface="Arial" panose="020B0604020202020204" pitchFamily="34" charset="0"/>
              <a:buNone/>
              <a:defRPr/>
            </a:pPr>
            <a:r>
              <a:rPr lang="en-NZ" sz="1800" dirty="0"/>
              <a:t>      …which may not be the best solution, or even a good one</a:t>
            </a:r>
          </a:p>
          <a:p>
            <a:pPr>
              <a:defRPr/>
            </a:pPr>
            <a:r>
              <a:rPr lang="en-NZ" sz="1800" dirty="0"/>
              <a:t>Some don’t know what they want</a:t>
            </a:r>
          </a:p>
          <a:p>
            <a:pPr>
              <a:defRPr/>
            </a:pPr>
            <a:r>
              <a:rPr lang="en-NZ" sz="1800" dirty="0"/>
              <a:t>Some know what they want, but lack the language to articulate what their requirements are</a:t>
            </a:r>
          </a:p>
          <a:p>
            <a:pPr>
              <a:defRPr/>
            </a:pPr>
            <a:endParaRPr lang="en-NZ" dirty="0"/>
          </a:p>
          <a:p>
            <a:pPr marL="0" indent="0">
              <a:buFont typeface="Arial" panose="020B0604020202020204" pitchFamily="34" charset="0"/>
              <a:buNone/>
              <a:defRPr/>
            </a:pPr>
            <a:r>
              <a:rPr lang="en-NZ" sz="1800" b="1" dirty="0"/>
              <a:t>Your job is to uncover what type of client you have and to identify the flaws in your client’s thinking</a:t>
            </a:r>
          </a:p>
          <a:p>
            <a:pPr marL="0" indent="0">
              <a:buFont typeface="Arial" panose="020B0604020202020204" pitchFamily="34" charset="0"/>
              <a:buNone/>
              <a:defRPr/>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p:cTn id="7" dur="1000" fill="hold"/>
                                        <p:tgtEl>
                                          <p:spTgt spid="2867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867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867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8675">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p:cTn id="13" dur="1000" fill="hold"/>
                                        <p:tgtEl>
                                          <p:spTgt spid="28675">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8675">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28675">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28675">
                                            <p:txEl>
                                              <p:pRg st="1" end="1"/>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p:cTn id="19" dur="100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28675">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28675">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28675">
                                            <p:txEl>
                                              <p:pRg st="2" end="2"/>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p:cTn id="25" dur="1000" fill="hold"/>
                                        <p:tgtEl>
                                          <p:spTgt spid="28675">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28675">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28675">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28675">
                                            <p:txEl>
                                              <p:pRg st="3" end="3"/>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p:cTn id="31" dur="1000" fill="hold"/>
                                        <p:tgtEl>
                                          <p:spTgt spid="28675">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28675">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28675">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28675">
                                            <p:txEl>
                                              <p:pRg st="4" end="4"/>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p:cTn id="37" dur="1000" fill="hold"/>
                                        <p:tgtEl>
                                          <p:spTgt spid="28675">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28675">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28675">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28675">
                                            <p:txEl>
                                              <p:pRg st="5" end="5"/>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8675">
                                            <p:txEl>
                                              <p:pRg st="7" end="7"/>
                                            </p:txEl>
                                          </p:spTgt>
                                        </p:tgtEl>
                                        <p:attrNameLst>
                                          <p:attrName>style.visibility</p:attrName>
                                        </p:attrNameLst>
                                      </p:cBhvr>
                                      <p:to>
                                        <p:strVal val="visible"/>
                                      </p:to>
                                    </p:set>
                                    <p:anim calcmode="lin" valueType="num">
                                      <p:cBhvr>
                                        <p:cTn id="43" dur="1000" fill="hold"/>
                                        <p:tgtEl>
                                          <p:spTgt spid="28675">
                                            <p:txEl>
                                              <p:pRg st="7" end="7"/>
                                            </p:txEl>
                                          </p:spTgt>
                                        </p:tgtEl>
                                        <p:attrNameLst>
                                          <p:attrName>ppt_w</p:attrName>
                                        </p:attrNameLst>
                                      </p:cBhvr>
                                      <p:tavLst>
                                        <p:tav tm="0">
                                          <p:val>
                                            <p:fltVal val="0"/>
                                          </p:val>
                                        </p:tav>
                                        <p:tav tm="100000">
                                          <p:val>
                                            <p:strVal val="#ppt_w"/>
                                          </p:val>
                                        </p:tav>
                                      </p:tavLst>
                                    </p:anim>
                                    <p:anim calcmode="lin" valueType="num">
                                      <p:cBhvr>
                                        <p:cTn id="44" dur="1000" fill="hold"/>
                                        <p:tgtEl>
                                          <p:spTgt spid="28675">
                                            <p:txEl>
                                              <p:pRg st="7" end="7"/>
                                            </p:txEl>
                                          </p:spTgt>
                                        </p:tgtEl>
                                        <p:attrNameLst>
                                          <p:attrName>ppt_h</p:attrName>
                                        </p:attrNameLst>
                                      </p:cBhvr>
                                      <p:tavLst>
                                        <p:tav tm="0">
                                          <p:val>
                                            <p:fltVal val="0"/>
                                          </p:val>
                                        </p:tav>
                                        <p:tav tm="100000">
                                          <p:val>
                                            <p:strVal val="#ppt_h"/>
                                          </p:val>
                                        </p:tav>
                                      </p:tavLst>
                                    </p:anim>
                                    <p:anim calcmode="lin" valueType="num">
                                      <p:cBhvr>
                                        <p:cTn id="45" dur="1000" fill="hold"/>
                                        <p:tgtEl>
                                          <p:spTgt spid="28675">
                                            <p:txEl>
                                              <p:pRg st="7" end="7"/>
                                            </p:txEl>
                                          </p:spTgt>
                                        </p:tgtEl>
                                        <p:attrNameLst>
                                          <p:attrName>style.rotation</p:attrName>
                                        </p:attrNameLst>
                                      </p:cBhvr>
                                      <p:tavLst>
                                        <p:tav tm="0">
                                          <p:val>
                                            <p:fltVal val="90"/>
                                          </p:val>
                                        </p:tav>
                                        <p:tav tm="100000">
                                          <p:val>
                                            <p:fltVal val="0"/>
                                          </p:val>
                                        </p:tav>
                                      </p:tavLst>
                                    </p:anim>
                                    <p:animEffect transition="in" filter="fade">
                                      <p:cBhvr>
                                        <p:cTn id="46" dur="10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646CB3A-72EA-4A56-AC49-895F6D5380C4}"/>
              </a:ext>
            </a:extLst>
          </p:cNvPr>
          <p:cNvSpPr>
            <a:spLocks noGrp="1"/>
          </p:cNvSpPr>
          <p:nvPr>
            <p:ph type="title"/>
          </p:nvPr>
        </p:nvSpPr>
        <p:spPr>
          <a:xfrm>
            <a:off x="1614487" y="300584"/>
            <a:ext cx="5915025" cy="408286"/>
          </a:xfrm>
        </p:spPr>
        <p:txBody>
          <a:bodyPr>
            <a:normAutofit fontScale="90000"/>
          </a:bodyPr>
          <a:lstStyle/>
          <a:p>
            <a:r>
              <a:rPr lang="en-NZ" altLang="en-US" sz="2400" dirty="0"/>
              <a:t>Team portfolio- suggested structure</a:t>
            </a:r>
          </a:p>
        </p:txBody>
      </p:sp>
      <p:sp>
        <p:nvSpPr>
          <p:cNvPr id="33795" name="Text Placeholder 2">
            <a:extLst>
              <a:ext uri="{FF2B5EF4-FFF2-40B4-BE49-F238E27FC236}">
                <a16:creationId xmlns:a16="http://schemas.microsoft.com/office/drawing/2014/main" id="{E3FB749D-87E5-4E46-B03F-034E6A6D4A8D}"/>
              </a:ext>
            </a:extLst>
          </p:cNvPr>
          <p:cNvSpPr>
            <a:spLocks noGrp="1"/>
          </p:cNvSpPr>
          <p:nvPr>
            <p:ph type="body" sz="quarter" idx="13"/>
          </p:nvPr>
        </p:nvSpPr>
        <p:spPr>
          <a:xfrm>
            <a:off x="1679306" y="1015068"/>
            <a:ext cx="6189567" cy="5134062"/>
          </a:xfrm>
        </p:spPr>
        <p:txBody>
          <a:bodyPr/>
          <a:lstStyle/>
          <a:p>
            <a:pPr>
              <a:buFontTx/>
              <a:buChar char="-"/>
            </a:pPr>
            <a:r>
              <a:rPr lang="en-NZ" altLang="en-US" sz="1800" dirty="0"/>
              <a:t>Portfolio belongs to the team</a:t>
            </a:r>
          </a:p>
          <a:p>
            <a:pPr>
              <a:buFontTx/>
              <a:buChar char="-"/>
            </a:pPr>
            <a:r>
              <a:rPr lang="en-NZ" altLang="en-US" sz="1800" dirty="0"/>
              <a:t>Provides evidence of all the work done in the project</a:t>
            </a:r>
          </a:p>
          <a:p>
            <a:pPr>
              <a:buFontTx/>
              <a:buChar char="-"/>
            </a:pPr>
            <a:endParaRPr lang="en-NZ" altLang="en-US" dirty="0"/>
          </a:p>
        </p:txBody>
      </p:sp>
      <p:pic>
        <p:nvPicPr>
          <p:cNvPr id="33796" name="Picture 4">
            <a:extLst>
              <a:ext uri="{FF2B5EF4-FFF2-40B4-BE49-F238E27FC236}">
                <a16:creationId xmlns:a16="http://schemas.microsoft.com/office/drawing/2014/main" id="{C5176329-4D9A-48EF-B04E-D3A8840B8507}"/>
              </a:ext>
            </a:extLst>
          </p:cNvPr>
          <p:cNvPicPr>
            <a:picLocks noChangeAspect="1"/>
          </p:cNvPicPr>
          <p:nvPr/>
        </p:nvPicPr>
        <p:blipFill>
          <a:blip r:embed="rId2">
            <a:extLst>
              <a:ext uri="{28A0092B-C50C-407E-A947-70E740481C1C}">
                <a14:useLocalDpi xmlns:a14="http://schemas.microsoft.com/office/drawing/2010/main" val="0"/>
              </a:ext>
            </a:extLst>
          </a:blip>
          <a:srcRect l="20506" t="10757" r="44409" b="53828"/>
          <a:stretch>
            <a:fillRect/>
          </a:stretch>
        </p:blipFill>
        <p:spPr bwMode="auto">
          <a:xfrm>
            <a:off x="1835942" y="1728132"/>
            <a:ext cx="5472113" cy="354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CA630F3-5DDD-420C-A3E9-37F46503C169}"/>
              </a:ext>
            </a:extLst>
          </p:cNvPr>
          <p:cNvSpPr>
            <a:spLocks noGrp="1"/>
          </p:cNvSpPr>
          <p:nvPr>
            <p:ph type="title"/>
          </p:nvPr>
        </p:nvSpPr>
        <p:spPr>
          <a:xfrm>
            <a:off x="1167577" y="225084"/>
            <a:ext cx="5915025" cy="447675"/>
          </a:xfrm>
        </p:spPr>
        <p:txBody>
          <a:bodyPr>
            <a:normAutofit/>
          </a:bodyPr>
          <a:lstStyle/>
          <a:p>
            <a:pPr>
              <a:defRPr/>
            </a:pPr>
            <a:r>
              <a:rPr lang="en-NZ" altLang="en-US" sz="2400" dirty="0"/>
              <a:t>Suggested Structure</a:t>
            </a:r>
          </a:p>
        </p:txBody>
      </p:sp>
      <p:sp>
        <p:nvSpPr>
          <p:cNvPr id="34819" name="Text Placeholder 2">
            <a:extLst>
              <a:ext uri="{FF2B5EF4-FFF2-40B4-BE49-F238E27FC236}">
                <a16:creationId xmlns:a16="http://schemas.microsoft.com/office/drawing/2014/main" id="{BDC7445E-0935-4050-8F9D-2F49C62D802C}"/>
              </a:ext>
            </a:extLst>
          </p:cNvPr>
          <p:cNvSpPr>
            <a:spLocks noGrp="1"/>
          </p:cNvSpPr>
          <p:nvPr>
            <p:ph type="body" sz="quarter" idx="13"/>
          </p:nvPr>
        </p:nvSpPr>
        <p:spPr>
          <a:xfrm>
            <a:off x="1057275" y="914400"/>
            <a:ext cx="7608094" cy="4446165"/>
          </a:xfrm>
        </p:spPr>
        <p:txBody>
          <a:bodyPr/>
          <a:lstStyle/>
          <a:p>
            <a:r>
              <a:rPr lang="en-NZ" altLang="en-US" sz="1800" b="1" dirty="0"/>
              <a:t>Research and Upskilling </a:t>
            </a:r>
          </a:p>
          <a:p>
            <a:pPr lvl="1"/>
            <a:r>
              <a:rPr lang="en-NZ" altLang="en-US" sz="1800" dirty="0"/>
              <a:t>Research on product ideas, evidence of upskilling, research on technology and tool selection, any other research documents/report, architecture plan, platform reports, usability investigations and reports, and feasibility assessments. </a:t>
            </a:r>
            <a:endParaRPr lang="en-NZ" altLang="en-US" sz="1800" b="1" dirty="0"/>
          </a:p>
          <a:p>
            <a:r>
              <a:rPr lang="en-NZ" altLang="en-US" sz="1800" b="1" dirty="0"/>
              <a:t>Planning and Control</a:t>
            </a:r>
          </a:p>
          <a:p>
            <a:pPr lvl="1"/>
            <a:r>
              <a:rPr lang="en-NZ" altLang="en-US" sz="1800" dirty="0"/>
              <a:t>Evidence of sound and effective planning and control processes, including rationale for project decisions. Versions of your proposals, reporting, and scheduling</a:t>
            </a:r>
          </a:p>
          <a:p>
            <a:r>
              <a:rPr lang="en-NZ" altLang="en-US" sz="1800" b="1" dirty="0"/>
              <a:t>Communication and Teamwork </a:t>
            </a:r>
          </a:p>
          <a:p>
            <a:pPr lvl="1"/>
            <a:r>
              <a:rPr lang="en-NZ" altLang="en-US" sz="1800" dirty="0"/>
              <a:t>Evidence of sound and effective communication and collaboration with team members, supervisor, client, stakeholders.</a:t>
            </a:r>
          </a:p>
          <a:p>
            <a:r>
              <a:rPr lang="en-NZ" altLang="en-US" sz="1800" b="1" dirty="0"/>
              <a:t>Development Activities and Quality Assurance </a:t>
            </a:r>
          </a:p>
          <a:p>
            <a:pPr lvl="1"/>
            <a:r>
              <a:rPr lang="en-NZ" altLang="en-US" sz="1800" dirty="0"/>
              <a:t>Quality and completeness of all development activities and outputs. Quality  and completeness of final product/s</a:t>
            </a:r>
          </a:p>
          <a:p>
            <a:endParaRPr lang="en-NZ"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B8720A-4FDF-818B-405C-EE9B22D674A4}"/>
              </a:ext>
            </a:extLst>
          </p:cNvPr>
          <p:cNvSpPr>
            <a:spLocks noGrp="1"/>
          </p:cNvSpPr>
          <p:nvPr>
            <p:ph type="body" sz="quarter" idx="13"/>
          </p:nvPr>
        </p:nvSpPr>
        <p:spPr>
          <a:xfrm>
            <a:off x="1095375" y="192947"/>
            <a:ext cx="7886700" cy="6002921"/>
          </a:xfrm>
        </p:spPr>
        <p:txBody>
          <a:bodyPr/>
          <a:lstStyle/>
          <a:p>
            <a:r>
              <a:rPr lang="en-NZ" dirty="0"/>
              <a:t>Week 2- Do list</a:t>
            </a:r>
          </a:p>
          <a:p>
            <a:pPr lvl="1"/>
            <a:r>
              <a:rPr lang="en-NZ" dirty="0"/>
              <a:t>Week 2 mentor meeting</a:t>
            </a:r>
          </a:p>
          <a:p>
            <a:pPr lvl="1"/>
            <a:r>
              <a:rPr lang="en-NZ" dirty="0"/>
              <a:t>Send the client an email for the first meeting</a:t>
            </a:r>
          </a:p>
          <a:p>
            <a:pPr lvl="1"/>
            <a:r>
              <a:rPr lang="en-NZ" dirty="0"/>
              <a:t>Create a check list for plans </a:t>
            </a:r>
          </a:p>
          <a:p>
            <a:pPr lvl="2"/>
            <a:r>
              <a:rPr lang="en-NZ" dirty="0"/>
              <a:t>Identify and work this week specific plans which must be done by end of this </a:t>
            </a:r>
          </a:p>
          <a:p>
            <a:pPr lvl="1"/>
            <a:r>
              <a:rPr lang="en-NZ" dirty="0"/>
              <a:t>Prepare for the </a:t>
            </a:r>
            <a:r>
              <a:rPr lang="en-NZ"/>
              <a:t>client meeting</a:t>
            </a:r>
            <a:endParaRPr lang="en-NZ" dirty="0"/>
          </a:p>
          <a:p>
            <a:pPr lvl="1"/>
            <a:r>
              <a:rPr lang="en-NZ" dirty="0"/>
              <a:t>Research on scope</a:t>
            </a:r>
          </a:p>
          <a:p>
            <a:pPr lvl="1"/>
            <a:r>
              <a:rPr lang="en-NZ" dirty="0"/>
              <a:t>Research on team roles</a:t>
            </a:r>
          </a:p>
          <a:p>
            <a:pPr lvl="1"/>
            <a:endParaRPr lang="en-NZ" dirty="0"/>
          </a:p>
          <a:p>
            <a:endParaRPr lang="en-NZ" dirty="0"/>
          </a:p>
        </p:txBody>
      </p:sp>
    </p:spTree>
    <p:extLst>
      <p:ext uri="{BB962C8B-B14F-4D97-AF65-F5344CB8AC3E}">
        <p14:creationId xmlns:p14="http://schemas.microsoft.com/office/powerpoint/2010/main" val="222270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095375" y="365125"/>
            <a:ext cx="7886700" cy="1325563"/>
          </a:xfrm>
        </p:spPr>
        <p:txBody>
          <a:bodyPr/>
          <a:lstStyle/>
          <a:p>
            <a:r>
              <a:rPr lang="en-NZ" altLang="en-US" dirty="0"/>
              <a:t>Any Questions?</a:t>
            </a:r>
          </a:p>
        </p:txBody>
      </p:sp>
      <p:pic>
        <p:nvPicPr>
          <p:cNvPr id="49155" name="Picture 5" descr="http://theedgeexecutivecoaching.com/uploads/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1993900"/>
            <a:ext cx="7866063"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95375" y="365125"/>
            <a:ext cx="7886700" cy="1325563"/>
          </a:xfrm>
        </p:spPr>
        <p:txBody>
          <a:bodyPr/>
          <a:lstStyle/>
          <a:p>
            <a:r>
              <a:rPr lang="en-NZ" altLang="en-US" dirty="0"/>
              <a:t>Key Topics </a:t>
            </a:r>
          </a:p>
        </p:txBody>
      </p:sp>
      <p:sp>
        <p:nvSpPr>
          <p:cNvPr id="12291" name="Content Placeholder 2"/>
          <p:cNvSpPr>
            <a:spLocks noGrp="1"/>
          </p:cNvSpPr>
          <p:nvPr>
            <p:ph type="body" sz="quarter" idx="13"/>
          </p:nvPr>
        </p:nvSpPr>
        <p:spPr>
          <a:xfrm>
            <a:off x="1095375" y="1844675"/>
            <a:ext cx="7886700" cy="4351338"/>
          </a:xfrm>
          <a:solidFill>
            <a:schemeClr val="bg1"/>
          </a:solidFill>
        </p:spPr>
        <p:txBody>
          <a:bodyPr/>
          <a:lstStyle/>
          <a:p>
            <a:pPr marL="571500" indent="-571500">
              <a:spcBef>
                <a:spcPts val="1800"/>
              </a:spcBef>
            </a:pPr>
            <a:r>
              <a:rPr lang="en-NZ" altLang="en-US" sz="3200" i="1" dirty="0"/>
              <a:t>Why a project proposal?</a:t>
            </a:r>
          </a:p>
          <a:p>
            <a:pPr marL="571500" indent="-571500">
              <a:spcBef>
                <a:spcPts val="1800"/>
              </a:spcBef>
            </a:pPr>
            <a:r>
              <a:rPr lang="en-NZ" altLang="en-US" sz="3200" dirty="0"/>
              <a:t>Proposal content</a:t>
            </a:r>
          </a:p>
          <a:p>
            <a:pPr marL="571500" indent="-571500">
              <a:spcBef>
                <a:spcPts val="1800"/>
              </a:spcBef>
            </a:pPr>
            <a:r>
              <a:rPr lang="en-NZ" altLang="en-US" sz="3200" dirty="0"/>
              <a:t>Portfolio structure  </a:t>
            </a:r>
          </a:p>
          <a:p>
            <a:pPr marL="571500" indent="-571500">
              <a:spcBef>
                <a:spcPts val="1800"/>
              </a:spcBef>
            </a:pPr>
            <a:endParaRPr lang="en-NZ" altLang="en-US" sz="3200" dirty="0"/>
          </a:p>
          <a:p>
            <a:pPr marL="400050" lvl="1" indent="0">
              <a:buNone/>
            </a:pPr>
            <a:endParaRPr lang="en-NZ" altLang="en-US" sz="3600" dirty="0">
              <a:solidFill>
                <a:srgbClr val="525252"/>
              </a:solidFill>
              <a:latin typeface="Tahoma" panose="020B0604030504040204" pitchFamily="34" charset="0"/>
              <a:cs typeface="Tahoma" panose="020B0604030504040204" pitchFamily="34" charset="0"/>
            </a:endParaRPr>
          </a:p>
          <a:p>
            <a:pPr marL="571500" indent="-571500"/>
            <a:endParaRPr lang="en-NZ" altLang="en-US" sz="4400" dirty="0">
              <a:solidFill>
                <a:srgbClr val="525252"/>
              </a:solidFill>
              <a:latin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9002-8434-46CA-9A77-522D757995BD}"/>
              </a:ext>
            </a:extLst>
          </p:cNvPr>
          <p:cNvSpPr>
            <a:spLocks noGrp="1"/>
          </p:cNvSpPr>
          <p:nvPr>
            <p:ph type="title"/>
          </p:nvPr>
        </p:nvSpPr>
        <p:spPr>
          <a:xfrm>
            <a:off x="1095375" y="0"/>
            <a:ext cx="7886700" cy="415050"/>
          </a:xfrm>
        </p:spPr>
        <p:txBody>
          <a:bodyPr>
            <a:normAutofit/>
          </a:bodyPr>
          <a:lstStyle/>
          <a:p>
            <a:r>
              <a:rPr lang="en-NZ" sz="2000" dirty="0"/>
              <a:t>Important information </a:t>
            </a:r>
          </a:p>
        </p:txBody>
      </p:sp>
      <p:sp>
        <p:nvSpPr>
          <p:cNvPr id="3" name="Text Placeholder 2">
            <a:extLst>
              <a:ext uri="{FF2B5EF4-FFF2-40B4-BE49-F238E27FC236}">
                <a16:creationId xmlns:a16="http://schemas.microsoft.com/office/drawing/2014/main" id="{01F02805-385D-4FC5-B32A-A6C9BEB1DDA7}"/>
              </a:ext>
            </a:extLst>
          </p:cNvPr>
          <p:cNvSpPr>
            <a:spLocks noGrp="1"/>
          </p:cNvSpPr>
          <p:nvPr>
            <p:ph type="body" sz="quarter" idx="13"/>
          </p:nvPr>
        </p:nvSpPr>
        <p:spPr>
          <a:xfrm>
            <a:off x="1095375" y="446713"/>
            <a:ext cx="7886700" cy="5964573"/>
          </a:xfrm>
        </p:spPr>
        <p:txBody>
          <a:bodyPr/>
          <a:lstStyle/>
          <a:p>
            <a:r>
              <a:rPr lang="en-NZ" sz="1600" dirty="0"/>
              <a:t>Responding to your team emails- must check emails every few hours</a:t>
            </a:r>
          </a:p>
          <a:p>
            <a:r>
              <a:rPr lang="en-NZ" sz="1600" dirty="0"/>
              <a:t>We will respond to emails Mon-to Wed. </a:t>
            </a:r>
            <a:r>
              <a:rPr lang="en-NZ" sz="1600" u="sng" dirty="0"/>
              <a:t>Thurs-Fridays, only urgent ones.</a:t>
            </a:r>
          </a:p>
          <a:p>
            <a:r>
              <a:rPr lang="en-NZ" sz="1600" dirty="0"/>
              <a:t>Responding to your team emails; turnaround time of no later than 4 hours.  </a:t>
            </a:r>
          </a:p>
          <a:p>
            <a:r>
              <a:rPr lang="en-NZ" sz="1600" dirty="0"/>
              <a:t>Part 1- two assessments; both team-based; </a:t>
            </a:r>
            <a:r>
              <a:rPr lang="en-NZ" sz="1600" u="sng" dirty="0"/>
              <a:t>must present as scheduled</a:t>
            </a:r>
          </a:p>
          <a:p>
            <a:pPr lvl="1"/>
            <a:r>
              <a:rPr lang="en-NZ" sz="1600" dirty="0"/>
              <a:t>Project proposal (10%) – </a:t>
            </a:r>
            <a:r>
              <a:rPr lang="en-NZ" sz="1600" u="sng" dirty="0"/>
              <a:t>due week 6</a:t>
            </a:r>
          </a:p>
          <a:p>
            <a:pPr lvl="2"/>
            <a:r>
              <a:rPr lang="en-NZ" sz="1400" dirty="0"/>
              <a:t>Must have the proposal uploaded in Canvas by the end of week 5 </a:t>
            </a:r>
          </a:p>
          <a:p>
            <a:pPr lvl="2"/>
            <a:r>
              <a:rPr lang="en-NZ" sz="1400" dirty="0"/>
              <a:t>Collectively present in week 6 to the mentor &amp; moderator (R&amp;D teaching team).  </a:t>
            </a:r>
          </a:p>
          <a:p>
            <a:pPr lvl="2"/>
            <a:r>
              <a:rPr lang="en-NZ" sz="1400" b="1" u="sng" dirty="0"/>
              <a:t>Late canvas submission and presentation will be subject to penalty- check the assessment guide. </a:t>
            </a:r>
          </a:p>
          <a:p>
            <a:pPr lvl="2"/>
            <a:r>
              <a:rPr lang="en-NZ" sz="1400" b="1" u="sng" dirty="0"/>
              <a:t>Your team must decide a day/time for the presentation in week 6 with your mentor/moderator </a:t>
            </a:r>
          </a:p>
          <a:p>
            <a:pPr lvl="2"/>
            <a:r>
              <a:rPr lang="en-NZ" sz="1400" dirty="0"/>
              <a:t>Let your mentor know that he/she has to book a meeting room for this assessment</a:t>
            </a:r>
          </a:p>
          <a:p>
            <a:pPr lvl="1"/>
            <a:r>
              <a:rPr lang="en-NZ" sz="1600" dirty="0"/>
              <a:t>Mid-term project review (10%)- </a:t>
            </a:r>
            <a:r>
              <a:rPr lang="en-NZ" sz="1600" u="sng" dirty="0"/>
              <a:t>due week 12 </a:t>
            </a:r>
          </a:p>
          <a:p>
            <a:pPr>
              <a:tabLst>
                <a:tab pos="457200" algn="l"/>
              </a:tabLst>
            </a:pPr>
            <a:r>
              <a:rPr lang="en-NZ" sz="1600" dirty="0"/>
              <a:t>Create a team portfolio to provide </a:t>
            </a:r>
            <a:r>
              <a:rPr lang="en-NZ" sz="1600" u="sng" dirty="0"/>
              <a:t>evidence</a:t>
            </a:r>
            <a:r>
              <a:rPr lang="en-NZ" sz="1600" dirty="0"/>
              <a:t> of the work done by the team</a:t>
            </a:r>
          </a:p>
          <a:p>
            <a:pPr lvl="1">
              <a:tabLst>
                <a:tab pos="457200" algn="l"/>
              </a:tabLst>
            </a:pPr>
            <a:r>
              <a:rPr lang="en-NZ" sz="1400" dirty="0"/>
              <a:t>A requirement for the R&amp;D project course. </a:t>
            </a:r>
          </a:p>
          <a:p>
            <a:pPr lvl="1">
              <a:tabLst>
                <a:tab pos="457200" algn="l"/>
              </a:tabLst>
            </a:pPr>
            <a:r>
              <a:rPr lang="en-NZ" sz="1400" dirty="0">
                <a:highlight>
                  <a:srgbClr val="FFFF00"/>
                </a:highlight>
              </a:rPr>
              <a:t>Your team will show/tell the portfolio during the mid-term review assessment (10 %) for  Part 1</a:t>
            </a:r>
          </a:p>
          <a:p>
            <a:pPr lvl="1">
              <a:tabLst>
                <a:tab pos="457200" algn="l"/>
              </a:tabLst>
            </a:pPr>
            <a:r>
              <a:rPr lang="en-NZ" sz="1400" dirty="0"/>
              <a:t>Team portfolio is used to  mark </a:t>
            </a:r>
            <a:r>
              <a:rPr lang="en-NZ" sz="1400" u="sng" dirty="0"/>
              <a:t>four Part 2 assessment components (worth 55%):</a:t>
            </a:r>
          </a:p>
          <a:p>
            <a:pPr lvl="2">
              <a:tabLst>
                <a:tab pos="457200" algn="l"/>
              </a:tabLst>
            </a:pPr>
            <a:r>
              <a:rPr lang="en-NZ" sz="1200" dirty="0"/>
              <a:t>Mentor feedback -10% (Part 2)</a:t>
            </a:r>
          </a:p>
          <a:p>
            <a:pPr lvl="2">
              <a:tabLst>
                <a:tab pos="457200" algn="l"/>
              </a:tabLst>
            </a:pPr>
            <a:r>
              <a:rPr lang="en-NZ" sz="1200" dirty="0"/>
              <a:t> Teamwork and communication- 10% (Part 2)</a:t>
            </a:r>
          </a:p>
          <a:p>
            <a:pPr lvl="2">
              <a:tabLst>
                <a:tab pos="457200" algn="l"/>
              </a:tabLst>
            </a:pPr>
            <a:r>
              <a:rPr lang="en-NZ" sz="1200" dirty="0"/>
              <a:t>Project planning and control- 10% (Part 2)</a:t>
            </a:r>
          </a:p>
          <a:p>
            <a:pPr lvl="2">
              <a:tabLst>
                <a:tab pos="457200" algn="l"/>
              </a:tabLst>
            </a:pPr>
            <a:r>
              <a:rPr lang="en-NZ" sz="1200" dirty="0"/>
              <a:t>Product development and quality assurance activities- 25% (Part 2)</a:t>
            </a:r>
          </a:p>
          <a:p>
            <a:pPr lvl="1">
              <a:tabLst>
                <a:tab pos="457200" algn="l"/>
              </a:tabLst>
            </a:pPr>
            <a:r>
              <a:rPr lang="en-NZ" sz="1400" dirty="0"/>
              <a:t>It is a repository to save the product and project-related artifacts, including research work, upskilling evidence, meeting agenda &amp; minutes, etc. The assessment deliverables (proposal, status report, poster, client feedback etc.) must also be included the portfolio</a:t>
            </a:r>
          </a:p>
          <a:p>
            <a:pPr>
              <a:tabLst>
                <a:tab pos="457200" algn="l"/>
              </a:tabLst>
            </a:pPr>
            <a:endParaRPr lang="en-NZ" sz="1200" dirty="0"/>
          </a:p>
          <a:p>
            <a:pPr lvl="1"/>
            <a:endParaRPr lang="en-NZ" dirty="0"/>
          </a:p>
          <a:p>
            <a:pPr marL="457200" lvl="1" indent="0">
              <a:buNone/>
            </a:pPr>
            <a:endParaRPr lang="en-NZ" dirty="0"/>
          </a:p>
        </p:txBody>
      </p:sp>
    </p:spTree>
    <p:extLst>
      <p:ext uri="{BB962C8B-B14F-4D97-AF65-F5344CB8AC3E}">
        <p14:creationId xmlns:p14="http://schemas.microsoft.com/office/powerpoint/2010/main" val="248940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9002-8434-46CA-9A77-522D757995BD}"/>
              </a:ext>
            </a:extLst>
          </p:cNvPr>
          <p:cNvSpPr>
            <a:spLocks noGrp="1"/>
          </p:cNvSpPr>
          <p:nvPr>
            <p:ph type="title"/>
          </p:nvPr>
        </p:nvSpPr>
        <p:spPr>
          <a:xfrm>
            <a:off x="1095375" y="365127"/>
            <a:ext cx="7886700" cy="415050"/>
          </a:xfrm>
        </p:spPr>
        <p:txBody>
          <a:bodyPr>
            <a:normAutofit/>
          </a:bodyPr>
          <a:lstStyle/>
          <a:p>
            <a:r>
              <a:rPr lang="en-NZ" sz="2000" dirty="0"/>
              <a:t>Important information </a:t>
            </a:r>
          </a:p>
        </p:txBody>
      </p:sp>
      <p:sp>
        <p:nvSpPr>
          <p:cNvPr id="3" name="Text Placeholder 2">
            <a:extLst>
              <a:ext uri="{FF2B5EF4-FFF2-40B4-BE49-F238E27FC236}">
                <a16:creationId xmlns:a16="http://schemas.microsoft.com/office/drawing/2014/main" id="{01F02805-385D-4FC5-B32A-A6C9BEB1DDA7}"/>
              </a:ext>
            </a:extLst>
          </p:cNvPr>
          <p:cNvSpPr>
            <a:spLocks noGrp="1"/>
          </p:cNvSpPr>
          <p:nvPr>
            <p:ph type="body" sz="quarter" idx="13"/>
          </p:nvPr>
        </p:nvSpPr>
        <p:spPr>
          <a:xfrm>
            <a:off x="1095375" y="847288"/>
            <a:ext cx="7886700" cy="5838738"/>
          </a:xfrm>
        </p:spPr>
        <p:txBody>
          <a:bodyPr/>
          <a:lstStyle/>
          <a:p>
            <a:pPr>
              <a:tabLst>
                <a:tab pos="457200" algn="l"/>
              </a:tabLst>
            </a:pPr>
            <a:r>
              <a:rPr lang="en-NZ" sz="1600" dirty="0"/>
              <a:t>Worklog book- to record your individual contribution to project </a:t>
            </a:r>
          </a:p>
          <a:p>
            <a:pPr lvl="1">
              <a:tabLst>
                <a:tab pos="457200" algn="l"/>
              </a:tabLst>
            </a:pPr>
            <a:r>
              <a:rPr lang="en-NZ" sz="1400" dirty="0"/>
              <a:t>Another requirement; you must individually show the evidence for 300 hours of effort in the R&amp;D project.</a:t>
            </a:r>
          </a:p>
          <a:p>
            <a:pPr lvl="1">
              <a:tabLst>
                <a:tab pos="457200" algn="l"/>
              </a:tabLst>
            </a:pPr>
            <a:r>
              <a:rPr lang="en-NZ" sz="1400" dirty="0"/>
              <a:t>Must record your time spent on learning/upskilling (includes workshop hours), researching &amp; working individually and with the team, including time spent having mentor and client meetings etc.  </a:t>
            </a:r>
          </a:p>
          <a:p>
            <a:pPr lvl="1">
              <a:tabLst>
                <a:tab pos="457200" algn="l"/>
              </a:tabLst>
            </a:pPr>
            <a:r>
              <a:rPr lang="en-NZ" sz="1400" dirty="0"/>
              <a:t>Must date stamp and clearly record the activity or tasks performed, and total time spent doing the task- the artefacts  produced must be in the team portfolio.  </a:t>
            </a:r>
          </a:p>
          <a:p>
            <a:pPr lvl="1">
              <a:tabLst>
                <a:tab pos="457200" algn="l"/>
              </a:tabLst>
            </a:pPr>
            <a:r>
              <a:rPr lang="en-NZ" sz="1400" dirty="0"/>
              <a:t>Record reflections, key learnings and experiences including thoughts (possible strategies) on your allocated project, scope &amp; client, PM methodology &amp; phases, and practices, roles as they are used in the project. Record risks, issues and challenges as they are identified and experienced, how they were dealt with. All these will come handy when writing a reflective report (worth 10%)</a:t>
            </a:r>
          </a:p>
          <a:p>
            <a:pPr lvl="1">
              <a:tabLst>
                <a:tab pos="457200" algn="l"/>
              </a:tabLst>
            </a:pPr>
            <a:r>
              <a:rPr lang="en-NZ" sz="1400" dirty="0"/>
              <a:t>Real time entry (everyday/week)</a:t>
            </a:r>
          </a:p>
          <a:p>
            <a:pPr lvl="1">
              <a:tabLst>
                <a:tab pos="457200" algn="l"/>
              </a:tabLst>
            </a:pPr>
            <a:r>
              <a:rPr lang="en-NZ" sz="1400" dirty="0"/>
              <a:t>You can have a physical worklog book (highly recommended) or use a software tools. </a:t>
            </a:r>
          </a:p>
          <a:p>
            <a:pPr lvl="1"/>
            <a:endParaRPr lang="en-NZ" dirty="0"/>
          </a:p>
          <a:p>
            <a:pPr marL="457200" lvl="1" indent="0">
              <a:buNone/>
            </a:pPr>
            <a:endParaRPr lang="en-NZ" dirty="0"/>
          </a:p>
        </p:txBody>
      </p:sp>
    </p:spTree>
    <p:extLst>
      <p:ext uri="{BB962C8B-B14F-4D97-AF65-F5344CB8AC3E}">
        <p14:creationId xmlns:p14="http://schemas.microsoft.com/office/powerpoint/2010/main" val="67892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95375" y="365125"/>
            <a:ext cx="7886700" cy="549275"/>
          </a:xfrm>
        </p:spPr>
        <p:txBody>
          <a:bodyPr>
            <a:normAutofit/>
          </a:bodyPr>
          <a:lstStyle/>
          <a:p>
            <a:pPr eaLnBrk="1" hangingPunct="1"/>
            <a:r>
              <a:rPr lang="en-NZ" altLang="en-US" sz="2400" dirty="0"/>
              <a:t>Why project proposal? </a:t>
            </a:r>
          </a:p>
        </p:txBody>
      </p:sp>
      <p:sp>
        <p:nvSpPr>
          <p:cNvPr id="17411" name="Content Placeholder 2"/>
          <p:cNvSpPr>
            <a:spLocks noGrp="1"/>
          </p:cNvSpPr>
          <p:nvPr>
            <p:ph type="body" sz="quarter" idx="13"/>
          </p:nvPr>
        </p:nvSpPr>
        <p:spPr>
          <a:xfrm>
            <a:off x="1095375" y="914401"/>
            <a:ext cx="7886700" cy="5127626"/>
          </a:xfrm>
          <a:solidFill>
            <a:schemeClr val="bg1"/>
          </a:solidFill>
        </p:spPr>
        <p:txBody>
          <a:bodyPr/>
          <a:lstStyle/>
          <a:p>
            <a:pPr eaLnBrk="1" hangingPunct="1"/>
            <a:r>
              <a:rPr lang="en-NZ" altLang="en-US" sz="1800" dirty="0">
                <a:cs typeface="Tahoma" panose="020B0604030504040204" pitchFamily="34" charset="0"/>
              </a:rPr>
              <a:t>Project proposal is simply a collection of project plans  </a:t>
            </a:r>
          </a:p>
          <a:p>
            <a:pPr lvl="1" eaLnBrk="1" hangingPunct="1"/>
            <a:r>
              <a:rPr lang="en-NZ" altLang="en-US" sz="1600" dirty="0"/>
              <a:t>It </a:t>
            </a:r>
            <a:r>
              <a:rPr lang="en-NZ" altLang="en-US" sz="1600" b="1" dirty="0"/>
              <a:t>justifies</a:t>
            </a:r>
            <a:r>
              <a:rPr lang="en-NZ" altLang="en-US" sz="1600" dirty="0"/>
              <a:t> that your project can be undertaken </a:t>
            </a:r>
            <a:r>
              <a:rPr lang="en-NZ" altLang="en-US" sz="1600" b="1" u="sng" dirty="0"/>
              <a:t>successfully</a:t>
            </a:r>
            <a:r>
              <a:rPr lang="en-NZ" altLang="en-US" sz="1600" dirty="0"/>
              <a:t> within the given </a:t>
            </a:r>
            <a:r>
              <a:rPr lang="en-NZ" altLang="en-US" sz="1600" b="1" u="sng" dirty="0"/>
              <a:t>constraints</a:t>
            </a:r>
            <a:endParaRPr lang="en-NZ" altLang="en-US" sz="1600" dirty="0"/>
          </a:p>
          <a:p>
            <a:pPr lvl="1" eaLnBrk="1" hangingPunct="1"/>
            <a:r>
              <a:rPr lang="en-NZ" altLang="en-US" sz="1600" dirty="0">
                <a:cs typeface="Tahoma" panose="020B0604030504040204" pitchFamily="34" charset="0"/>
              </a:rPr>
              <a:t>Shows that the project is </a:t>
            </a:r>
            <a:r>
              <a:rPr lang="en-NZ" sz="1600" b="1" u="sng" dirty="0"/>
              <a:t>necessary, feasible, and manageable</a:t>
            </a:r>
            <a:r>
              <a:rPr lang="en-NZ" altLang="en-US" sz="1600" dirty="0">
                <a:cs typeface="Tahoma" panose="020B0604030504040204" pitchFamily="34" charset="0"/>
              </a:rPr>
              <a:t> </a:t>
            </a:r>
          </a:p>
          <a:p>
            <a:pPr eaLnBrk="1" hangingPunct="1"/>
            <a:r>
              <a:rPr lang="en-NZ" altLang="en-US" sz="1800" dirty="0">
                <a:cs typeface="Tahoma" panose="020B0604030504040204" pitchFamily="34" charset="0"/>
              </a:rPr>
              <a:t>Need to produce reliable and achievable project plans. Refer to week 1 workshop slides for the plans and documents required to write up the proposal</a:t>
            </a:r>
            <a:r>
              <a:rPr lang="en-NZ" altLang="en-US" sz="1800" u="sng" dirty="0">
                <a:cs typeface="Tahoma" panose="020B0604030504040204" pitchFamily="34" charset="0"/>
              </a:rPr>
              <a:t>. Use PMI templates and you can adapt them to suit your project</a:t>
            </a:r>
            <a:r>
              <a:rPr lang="en-NZ" altLang="en-US" sz="1800" dirty="0">
                <a:cs typeface="Tahoma" panose="020B0604030504040204" pitchFamily="34" charset="0"/>
              </a:rPr>
              <a:t>. </a:t>
            </a:r>
          </a:p>
          <a:p>
            <a:pPr eaLnBrk="1" hangingPunct="1"/>
            <a:r>
              <a:rPr lang="en-NZ" altLang="en-US" sz="1800" dirty="0">
                <a:cs typeface="Tahoma" panose="020B0604030504040204" pitchFamily="34" charset="0"/>
              </a:rPr>
              <a:t>To create the  project proposal-</a:t>
            </a:r>
          </a:p>
          <a:p>
            <a:pPr lvl="1" eaLnBrk="1" hangingPunct="1"/>
            <a:r>
              <a:rPr lang="en-NZ" altLang="en-US" sz="1400" dirty="0">
                <a:cs typeface="Tahoma" panose="020B0604030504040204" pitchFamily="34" charset="0"/>
              </a:rPr>
              <a:t>Develop project plans which must be included in the Appendix  </a:t>
            </a:r>
          </a:p>
          <a:p>
            <a:pPr lvl="1" eaLnBrk="1" hangingPunct="1"/>
            <a:r>
              <a:rPr lang="en-NZ" altLang="en-US" sz="1400" dirty="0">
                <a:cs typeface="Tahoma" panose="020B0604030504040204" pitchFamily="34" charset="0"/>
              </a:rPr>
              <a:t>The </a:t>
            </a:r>
            <a:r>
              <a:rPr lang="en-NZ" altLang="en-US" sz="1400" u="sng" dirty="0">
                <a:cs typeface="Tahoma" panose="020B0604030504040204" pitchFamily="34" charset="0"/>
              </a:rPr>
              <a:t>project proposal requirements guide </a:t>
            </a:r>
            <a:r>
              <a:rPr lang="en-NZ" altLang="en-US" sz="1400" dirty="0">
                <a:cs typeface="Tahoma" panose="020B0604030504040204" pitchFamily="34" charset="0"/>
              </a:rPr>
              <a:t>(on the canvas), provides the template </a:t>
            </a:r>
            <a:r>
              <a:rPr lang="en-NZ" altLang="en-US" sz="1400" u="sng" dirty="0">
                <a:cs typeface="Tahoma" panose="020B0604030504040204" pitchFamily="34" charset="0"/>
              </a:rPr>
              <a:t>identifying various sections which must be part of your project proposal</a:t>
            </a:r>
            <a:r>
              <a:rPr lang="en-NZ" altLang="en-US" sz="1400" dirty="0">
                <a:cs typeface="Tahoma" panose="020B0604030504040204" pitchFamily="34" charset="0"/>
              </a:rPr>
              <a:t>. In these sections, provide summarized or critical information (can also use bullet points) from relevant project plans while these plans must be in the appendix. Avoid cutting and pasting the entire content of the plan(s) upfront in the proposal.  </a:t>
            </a:r>
          </a:p>
          <a:p>
            <a:pPr eaLnBrk="1" hangingPunct="1"/>
            <a:r>
              <a:rPr lang="en-NZ" altLang="en-US" sz="1800" dirty="0">
                <a:cs typeface="Tahoma" panose="020B0604030504040204" pitchFamily="34" charset="0"/>
              </a:rPr>
              <a:t>Note- the upfront part of your proposal (various sections &amp; the cover page) should </a:t>
            </a:r>
            <a:r>
              <a:rPr lang="en-NZ" altLang="en-US" sz="1800" u="sng" dirty="0">
                <a:cs typeface="Tahoma" panose="020B0604030504040204" pitchFamily="34" charset="0"/>
              </a:rPr>
              <a:t>not be more than 10 pages </a:t>
            </a:r>
            <a:r>
              <a:rPr lang="en-NZ" altLang="en-US" sz="1800" dirty="0">
                <a:cs typeface="Tahoma" panose="020B0604030504040204" pitchFamily="34" charset="0"/>
              </a:rPr>
              <a:t>(maximum). The proposal must have all the plans in the Appendix.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94C5-324D-4505-915C-F2923D9D743C}"/>
              </a:ext>
            </a:extLst>
          </p:cNvPr>
          <p:cNvSpPr>
            <a:spLocks noGrp="1"/>
          </p:cNvSpPr>
          <p:nvPr>
            <p:ph type="title"/>
          </p:nvPr>
        </p:nvSpPr>
        <p:spPr>
          <a:xfrm>
            <a:off x="1162487" y="12788"/>
            <a:ext cx="7886700" cy="792555"/>
          </a:xfrm>
        </p:spPr>
        <p:txBody>
          <a:bodyPr>
            <a:normAutofit/>
          </a:bodyPr>
          <a:lstStyle/>
          <a:p>
            <a:r>
              <a:rPr lang="en-NZ" sz="2400" dirty="0"/>
              <a:t>Fact finding– client interviews </a:t>
            </a:r>
          </a:p>
        </p:txBody>
      </p:sp>
      <p:sp>
        <p:nvSpPr>
          <p:cNvPr id="3" name="Text Placeholder 2">
            <a:extLst>
              <a:ext uri="{FF2B5EF4-FFF2-40B4-BE49-F238E27FC236}">
                <a16:creationId xmlns:a16="http://schemas.microsoft.com/office/drawing/2014/main" id="{24177117-873E-47EB-A8AC-FEB32F0E6CFF}"/>
              </a:ext>
            </a:extLst>
          </p:cNvPr>
          <p:cNvSpPr>
            <a:spLocks noGrp="1"/>
          </p:cNvSpPr>
          <p:nvPr>
            <p:ph type="body" sz="quarter" idx="13"/>
          </p:nvPr>
        </p:nvSpPr>
        <p:spPr>
          <a:xfrm>
            <a:off x="1162487" y="719458"/>
            <a:ext cx="7886700" cy="5605841"/>
          </a:xfrm>
        </p:spPr>
        <p:txBody>
          <a:bodyPr/>
          <a:lstStyle/>
          <a:p>
            <a:r>
              <a:rPr lang="en-NZ" sz="1800" dirty="0"/>
              <a:t>Have facts to </a:t>
            </a:r>
            <a:r>
              <a:rPr lang="en-NZ" sz="1800" u="sng" dirty="0"/>
              <a:t>justify the project (project rationale)</a:t>
            </a:r>
            <a:r>
              <a:rPr lang="en-NZ" sz="1800" dirty="0"/>
              <a:t> and  to identify the </a:t>
            </a:r>
            <a:r>
              <a:rPr lang="en-NZ" sz="1800" u="sng" dirty="0"/>
              <a:t>project objective</a:t>
            </a:r>
            <a:r>
              <a:rPr lang="en-NZ" sz="1800" dirty="0"/>
              <a:t>-</a:t>
            </a:r>
          </a:p>
          <a:p>
            <a:pPr lvl="1"/>
            <a:r>
              <a:rPr lang="en-NZ" sz="1400" dirty="0"/>
              <a:t>Do  interviews &amp; research work with the client</a:t>
            </a:r>
          </a:p>
          <a:p>
            <a:r>
              <a:rPr lang="en-NZ" sz="1800" dirty="0"/>
              <a:t>Gather </a:t>
            </a:r>
            <a:r>
              <a:rPr lang="en-NZ" sz="1800" u="sng" dirty="0"/>
              <a:t>background information </a:t>
            </a:r>
            <a:r>
              <a:rPr lang="en-NZ" sz="1800" dirty="0"/>
              <a:t>on the client organization. </a:t>
            </a:r>
            <a:r>
              <a:rPr lang="en-NZ" sz="1600" dirty="0"/>
              <a:t>Background information is needed to introduce the client organization and to justify the project. Need information on:  </a:t>
            </a:r>
          </a:p>
          <a:p>
            <a:pPr lvl="2"/>
            <a:r>
              <a:rPr lang="en-NZ" sz="1600" dirty="0"/>
              <a:t>What are the business goals and objectives? Organizations have business strategies (business operations, IT &amp; HR needs, etc.) so that business goals and objectives can be achieved  </a:t>
            </a:r>
          </a:p>
          <a:p>
            <a:pPr lvl="2"/>
            <a:r>
              <a:rPr lang="en-NZ" sz="1600" dirty="0"/>
              <a:t>Current business operations including customers/clients/suppliers  </a:t>
            </a:r>
          </a:p>
          <a:p>
            <a:pPr lvl="2"/>
            <a:r>
              <a:rPr lang="en-NZ" sz="1600" dirty="0"/>
              <a:t>Current IT infrastructure which supports  the business operations</a:t>
            </a:r>
          </a:p>
          <a:p>
            <a:pPr lvl="2"/>
            <a:r>
              <a:rPr lang="en-NZ" sz="1600" dirty="0"/>
              <a:t>Current issues &amp; challenges with business operations as a result of IT infrastructure limitations, issues, or challenges</a:t>
            </a:r>
          </a:p>
          <a:p>
            <a:pPr lvl="2"/>
            <a:r>
              <a:rPr lang="en-NZ" sz="1600" dirty="0"/>
              <a:t>Any business opportunity that exists- hence, need to support business operations with new IT solutions</a:t>
            </a:r>
          </a:p>
          <a:p>
            <a:pPr marL="228600" lvl="1">
              <a:spcBef>
                <a:spcPts val="1000"/>
              </a:spcBef>
            </a:pPr>
            <a:r>
              <a:rPr lang="en-NZ" sz="1800" dirty="0"/>
              <a:t>The above information is vital,  called business domain knowledge, and will enable you to identify the reason for undertaking the project </a:t>
            </a:r>
            <a:r>
              <a:rPr lang="en-NZ" sz="1800" dirty="0">
                <a:highlight>
                  <a:srgbClr val="FFFF00"/>
                </a:highlight>
              </a:rPr>
              <a:t>(last 2 bullet points)</a:t>
            </a:r>
          </a:p>
          <a:p>
            <a:pPr marL="228600" lvl="1">
              <a:spcBef>
                <a:spcPts val="1000"/>
              </a:spcBef>
            </a:pPr>
            <a:r>
              <a:rPr lang="en-NZ" sz="1800" dirty="0"/>
              <a:t>In the proposal, must identify the rationale for undertaking the project and state what the project objective will be i.e. what </a:t>
            </a:r>
            <a:r>
              <a:rPr lang="en-NZ" sz="1800" u="sng" dirty="0"/>
              <a:t>product</a:t>
            </a:r>
            <a:r>
              <a:rPr lang="en-NZ" sz="1800" dirty="0"/>
              <a:t> it will deliver to </a:t>
            </a:r>
            <a:r>
              <a:rPr lang="en-NZ" sz="1800" u="sng" dirty="0"/>
              <a:t>solve</a:t>
            </a:r>
            <a:r>
              <a:rPr lang="en-NZ" sz="1800" dirty="0"/>
              <a:t> a business problem or to take the business opportunity that may exist.</a:t>
            </a:r>
          </a:p>
        </p:txBody>
      </p:sp>
    </p:spTree>
    <p:extLst>
      <p:ext uri="{BB962C8B-B14F-4D97-AF65-F5344CB8AC3E}">
        <p14:creationId xmlns:p14="http://schemas.microsoft.com/office/powerpoint/2010/main" val="33651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94C5-324D-4505-915C-F2923D9D743C}"/>
              </a:ext>
            </a:extLst>
          </p:cNvPr>
          <p:cNvSpPr>
            <a:spLocks noGrp="1"/>
          </p:cNvSpPr>
          <p:nvPr>
            <p:ph type="title"/>
          </p:nvPr>
        </p:nvSpPr>
        <p:spPr>
          <a:xfrm>
            <a:off x="1095375" y="365126"/>
            <a:ext cx="7886700" cy="792555"/>
          </a:xfrm>
        </p:spPr>
        <p:txBody>
          <a:bodyPr>
            <a:normAutofit/>
          </a:bodyPr>
          <a:lstStyle/>
          <a:p>
            <a:r>
              <a:rPr lang="en-NZ" sz="2400" dirty="0"/>
              <a:t>Fact finding (for proposal) – client interviews </a:t>
            </a:r>
          </a:p>
        </p:txBody>
      </p:sp>
      <p:sp>
        <p:nvSpPr>
          <p:cNvPr id="3" name="Text Placeholder 2">
            <a:extLst>
              <a:ext uri="{FF2B5EF4-FFF2-40B4-BE49-F238E27FC236}">
                <a16:creationId xmlns:a16="http://schemas.microsoft.com/office/drawing/2014/main" id="{24177117-873E-47EB-A8AC-FEB32F0E6CFF}"/>
              </a:ext>
            </a:extLst>
          </p:cNvPr>
          <p:cNvSpPr>
            <a:spLocks noGrp="1"/>
          </p:cNvSpPr>
          <p:nvPr>
            <p:ph type="body" sz="quarter" idx="13"/>
          </p:nvPr>
        </p:nvSpPr>
        <p:spPr>
          <a:xfrm>
            <a:off x="1095375" y="1073791"/>
            <a:ext cx="7886700" cy="5419083"/>
          </a:xfrm>
        </p:spPr>
        <p:txBody>
          <a:bodyPr/>
          <a:lstStyle/>
          <a:p>
            <a:pPr marL="228600" lvl="1">
              <a:spcBef>
                <a:spcPts val="1000"/>
              </a:spcBef>
            </a:pPr>
            <a:r>
              <a:rPr lang="en-NZ" sz="1800" dirty="0"/>
              <a:t>Project scope- based on the project objective, need to further investigate and negotiated with the client to identify the scope that would be delivered:</a:t>
            </a:r>
          </a:p>
          <a:p>
            <a:pPr lvl="1"/>
            <a:r>
              <a:rPr lang="en-NZ" sz="1600" dirty="0">
                <a:latin typeface="Arial" panose="020B0604020202020204" pitchFamily="34" charset="0"/>
              </a:rPr>
              <a:t>What high-level requirements (for any software product- functional and non-functional requirements including regulatory requirements) will be delivered</a:t>
            </a:r>
          </a:p>
          <a:p>
            <a:pPr lvl="1"/>
            <a:r>
              <a:rPr lang="en-NZ" sz="1600" dirty="0">
                <a:latin typeface="Arial" panose="020B0604020202020204" pitchFamily="34" charset="0"/>
              </a:rPr>
              <a:t>What other client requirements will be delivered? </a:t>
            </a:r>
          </a:p>
          <a:p>
            <a:pPr lvl="2"/>
            <a:r>
              <a:rPr lang="en-NZ" sz="1400" dirty="0">
                <a:latin typeface="Arial" panose="020B0604020202020204" pitchFamily="34" charset="0"/>
              </a:rPr>
              <a:t> Product-related deliverables </a:t>
            </a:r>
          </a:p>
          <a:p>
            <a:pPr lvl="2"/>
            <a:r>
              <a:rPr lang="en-NZ" sz="1400" dirty="0">
                <a:latin typeface="Arial" panose="020B0604020202020204" pitchFamily="34" charset="0"/>
              </a:rPr>
              <a:t> Project-related deliverables</a:t>
            </a:r>
          </a:p>
          <a:p>
            <a:pPr lvl="1"/>
            <a:r>
              <a:rPr lang="en-NZ" sz="1600" dirty="0">
                <a:latin typeface="Arial" panose="020B0604020202020204" pitchFamily="34" charset="0"/>
              </a:rPr>
              <a:t>Success criteria (different stakeholder perspectives) </a:t>
            </a:r>
          </a:p>
          <a:p>
            <a:pPr lvl="1"/>
            <a:r>
              <a:rPr lang="en-NZ" sz="1600" dirty="0">
                <a:latin typeface="Arial" panose="020B0604020202020204" pitchFamily="34" charset="0"/>
              </a:rPr>
              <a:t>WBS</a:t>
            </a:r>
          </a:p>
          <a:p>
            <a:pPr lvl="2"/>
            <a:endParaRPr lang="en-NZ" sz="1400" dirty="0">
              <a:latin typeface="Arial" panose="020B0604020202020204" pitchFamily="34" charset="0"/>
            </a:endParaRPr>
          </a:p>
          <a:p>
            <a:pPr marL="0" indent="0">
              <a:buNone/>
            </a:pPr>
            <a:endParaRPr lang="en-NZ" sz="2000" dirty="0"/>
          </a:p>
        </p:txBody>
      </p:sp>
    </p:spTree>
    <p:extLst>
      <p:ext uri="{BB962C8B-B14F-4D97-AF65-F5344CB8AC3E}">
        <p14:creationId xmlns:p14="http://schemas.microsoft.com/office/powerpoint/2010/main" val="76050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095375" y="365126"/>
            <a:ext cx="7886700" cy="708666"/>
          </a:xfrm>
        </p:spPr>
        <p:txBody>
          <a:bodyPr>
            <a:normAutofit/>
          </a:bodyPr>
          <a:lstStyle/>
          <a:p>
            <a:r>
              <a:rPr lang="en-NZ" altLang="en-US" sz="2000" dirty="0"/>
              <a:t>Preparation - Client Collaboration</a:t>
            </a:r>
          </a:p>
        </p:txBody>
      </p:sp>
      <p:sp>
        <p:nvSpPr>
          <p:cNvPr id="28675" name="Text Placeholder 2"/>
          <p:cNvSpPr>
            <a:spLocks noGrp="1"/>
          </p:cNvSpPr>
          <p:nvPr>
            <p:ph type="body" sz="quarter" idx="13"/>
          </p:nvPr>
        </p:nvSpPr>
        <p:spPr>
          <a:xfrm>
            <a:off x="1095375" y="1073792"/>
            <a:ext cx="7886700" cy="5122221"/>
          </a:xfrm>
        </p:spPr>
        <p:txBody>
          <a:bodyPr/>
          <a:lstStyle/>
          <a:p>
            <a:pPr marL="0" indent="0">
              <a:buNone/>
            </a:pPr>
            <a:r>
              <a:rPr lang="en-NZ" altLang="en-US" sz="1800" dirty="0">
                <a:cs typeface="Tahoma" panose="020B0604030504040204" pitchFamily="34" charset="0"/>
              </a:rPr>
              <a:t>Arranged your first meeting with your client? </a:t>
            </a:r>
          </a:p>
          <a:p>
            <a:pPr marL="514350" indent="-514350" algn="ctr"/>
            <a:r>
              <a:rPr lang="en-NZ" altLang="en-US" sz="1600" b="1" i="1" dirty="0">
                <a:solidFill>
                  <a:srgbClr val="F26400"/>
                </a:solidFill>
                <a:cs typeface="Tahoma" panose="020B0604030504040204" pitchFamily="34" charset="0"/>
              </a:rPr>
              <a:t>Is this in progress or done?</a:t>
            </a:r>
          </a:p>
          <a:p>
            <a:pPr marL="400050" indent="-457200"/>
            <a:r>
              <a:rPr lang="en-NZ" altLang="en-US" sz="1600" dirty="0">
                <a:solidFill>
                  <a:srgbClr val="525252"/>
                </a:solidFill>
                <a:cs typeface="Tahoma" panose="020B0604030504040204" pitchFamily="34" charset="0"/>
              </a:rPr>
              <a:t>Prepare for client meeting:</a:t>
            </a:r>
          </a:p>
          <a:p>
            <a:pPr marL="857250" lvl="1" indent="-457200"/>
            <a:r>
              <a:rPr lang="en-NZ" altLang="en-US" sz="1200" dirty="0">
                <a:solidFill>
                  <a:srgbClr val="525252"/>
                </a:solidFill>
                <a:cs typeface="Tahoma" panose="020B0604030504040204" pitchFamily="34" charset="0"/>
              </a:rPr>
              <a:t>Read and understand as much as you can  about the project domain. </a:t>
            </a:r>
          </a:p>
          <a:p>
            <a:pPr marL="857250" lvl="1" indent="-457200"/>
            <a:r>
              <a:rPr lang="en-NZ" altLang="en-US" sz="1200" dirty="0">
                <a:solidFill>
                  <a:srgbClr val="525252"/>
                </a:solidFill>
                <a:cs typeface="Tahoma" panose="020B0604030504040204" pitchFamily="34" charset="0"/>
              </a:rPr>
              <a:t>Prepare questions that will help create plans &amp; enable to write the proposal. </a:t>
            </a:r>
          </a:p>
          <a:p>
            <a:pPr marL="571500" lvl="1" indent="-171450"/>
            <a:r>
              <a:rPr lang="en-NZ" altLang="en-US" sz="1200" dirty="0">
                <a:solidFill>
                  <a:srgbClr val="525252"/>
                </a:solidFill>
                <a:cs typeface="Tahoma" panose="020B0604030504040204" pitchFamily="34" charset="0"/>
              </a:rPr>
              <a:t>        Decide on the roles for the meeting. Arrange for everyone to ask some questions. Who will take the minutes?     	Who will ask the clarification questions? Who will check them? </a:t>
            </a:r>
          </a:p>
          <a:p>
            <a:pPr marL="857250" lvl="1" indent="-457200"/>
            <a:r>
              <a:rPr lang="en-NZ" altLang="en-US" sz="1200" dirty="0">
                <a:solidFill>
                  <a:srgbClr val="525252"/>
                </a:solidFill>
                <a:cs typeface="Tahoma" panose="020B0604030504040204" pitchFamily="34" charset="0"/>
              </a:rPr>
              <a:t>What happens before and straight after the meetings?</a:t>
            </a:r>
          </a:p>
          <a:p>
            <a:pPr marL="400050" indent="-457200"/>
            <a:r>
              <a:rPr lang="en-NZ" altLang="en-US" sz="1600" dirty="0">
                <a:solidFill>
                  <a:srgbClr val="525252"/>
                </a:solidFill>
                <a:cs typeface="Tahoma" panose="020B0604030504040204" pitchFamily="34" charset="0"/>
              </a:rPr>
              <a:t>Dress well, mobile phone switched off, use worklog book to take notes</a:t>
            </a:r>
          </a:p>
          <a:p>
            <a:pPr marL="400050" indent="-457200"/>
            <a:r>
              <a:rPr lang="en-NZ" altLang="en-US" sz="1600" dirty="0">
                <a:solidFill>
                  <a:srgbClr val="525252"/>
                </a:solidFill>
                <a:cs typeface="Tahoma" panose="020B0604030504040204" pitchFamily="34" charset="0"/>
              </a:rPr>
              <a:t>Ask permission to record the meeting</a:t>
            </a:r>
          </a:p>
          <a:p>
            <a:pPr marL="400050" indent="-457200"/>
            <a:r>
              <a:rPr lang="en-NZ" altLang="en-US" sz="1600" dirty="0">
                <a:solidFill>
                  <a:srgbClr val="525252"/>
                </a:solidFill>
                <a:cs typeface="Tahoma" panose="020B0604030504040204" pitchFamily="34" charset="0"/>
              </a:rPr>
              <a:t>Act professionally- show that you are capable of delivering the project </a:t>
            </a:r>
          </a:p>
          <a:p>
            <a:pPr marL="400050" indent="-457200"/>
            <a:r>
              <a:rPr lang="en-NZ" altLang="en-US" sz="1600" dirty="0">
                <a:solidFill>
                  <a:srgbClr val="525252"/>
                </a:solidFill>
                <a:cs typeface="Tahoma" panose="020B0604030504040204" pitchFamily="34" charset="0"/>
              </a:rPr>
              <a:t>Listen and ask questions during the meeting. What is your client telling you? Can you identify the actual project objective and requirements? </a:t>
            </a:r>
          </a:p>
          <a:p>
            <a:pPr marL="400050" indent="-457200"/>
            <a:r>
              <a:rPr lang="en-NZ" altLang="en-US" sz="1600" dirty="0">
                <a:solidFill>
                  <a:srgbClr val="525252"/>
                </a:solidFill>
                <a:cs typeface="Tahoma" panose="020B0604030504040204" pitchFamily="34" charset="0"/>
              </a:rPr>
              <a:t>Agree with the client for regular meetings (day/time) and the support he/she must provide through the project </a:t>
            </a:r>
          </a:p>
          <a:p>
            <a:pPr marL="400050" indent="-457200"/>
            <a:endParaRPr lang="en-NZ" altLang="en-US" sz="2200" i="1" dirty="0">
              <a:solidFill>
                <a:srgbClr val="525252"/>
              </a:solidFill>
              <a:cs typeface="Tahoma" panose="020B0604030504040204" pitchFamily="34" charset="0"/>
            </a:endParaRPr>
          </a:p>
        </p:txBody>
      </p:sp>
    </p:spTree>
    <p:extLst>
      <p:ext uri="{BB962C8B-B14F-4D97-AF65-F5344CB8AC3E}">
        <p14:creationId xmlns:p14="http://schemas.microsoft.com/office/powerpoint/2010/main" val="307674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4795-50F0-4D17-87E7-BE44EE1131F2}"/>
              </a:ext>
            </a:extLst>
          </p:cNvPr>
          <p:cNvSpPr>
            <a:spLocks noGrp="1"/>
          </p:cNvSpPr>
          <p:nvPr>
            <p:ph type="title"/>
          </p:nvPr>
        </p:nvSpPr>
        <p:spPr>
          <a:xfrm>
            <a:off x="1095375" y="365126"/>
            <a:ext cx="7886700" cy="596899"/>
          </a:xfrm>
        </p:spPr>
        <p:txBody>
          <a:bodyPr>
            <a:normAutofit/>
          </a:bodyPr>
          <a:lstStyle/>
          <a:p>
            <a:r>
              <a:rPr lang="en-NZ" sz="2400" dirty="0"/>
              <a:t>Writing your Proposal </a:t>
            </a:r>
          </a:p>
        </p:txBody>
      </p:sp>
      <p:sp>
        <p:nvSpPr>
          <p:cNvPr id="3" name="Text Placeholder 2">
            <a:extLst>
              <a:ext uri="{FF2B5EF4-FFF2-40B4-BE49-F238E27FC236}">
                <a16:creationId xmlns:a16="http://schemas.microsoft.com/office/drawing/2014/main" id="{43E21E2D-6FDB-453D-B74B-C33C938AF9E2}"/>
              </a:ext>
            </a:extLst>
          </p:cNvPr>
          <p:cNvSpPr>
            <a:spLocks noGrp="1"/>
          </p:cNvSpPr>
          <p:nvPr>
            <p:ph type="body" sz="quarter" idx="13"/>
          </p:nvPr>
        </p:nvSpPr>
        <p:spPr>
          <a:xfrm>
            <a:off x="1095375" y="885825"/>
            <a:ext cx="7886700" cy="5715000"/>
          </a:xfrm>
        </p:spPr>
        <p:txBody>
          <a:bodyPr/>
          <a:lstStyle/>
          <a:p>
            <a:pPr marL="0" indent="0">
              <a:buNone/>
            </a:pPr>
            <a:r>
              <a:rPr lang="en-NZ" sz="1800" dirty="0"/>
              <a:t>Following headings and sub-headings will show that your project is </a:t>
            </a:r>
            <a:r>
              <a:rPr lang="en-NZ" sz="1800" b="1" u="sng" dirty="0"/>
              <a:t>feasible, necessary and manageable</a:t>
            </a:r>
          </a:p>
          <a:p>
            <a:pPr marL="342900" indent="-342900">
              <a:buAutoNum type="arabicPeriod"/>
            </a:pPr>
            <a:r>
              <a:rPr lang="en-NZ" sz="1800" dirty="0"/>
              <a:t>Terms of reference (provide background Information) </a:t>
            </a:r>
          </a:p>
          <a:p>
            <a:pPr marL="342900" indent="-342900">
              <a:buAutoNum type="arabicPeriod"/>
            </a:pPr>
            <a:r>
              <a:rPr lang="en-NZ" sz="1800" dirty="0"/>
              <a:t>Rational for the project</a:t>
            </a:r>
          </a:p>
          <a:p>
            <a:pPr marL="342900" indent="-342900">
              <a:buFont typeface="Arial" panose="020B0604020202020204" pitchFamily="34" charset="0"/>
              <a:buAutoNum type="arabicPeriod"/>
            </a:pPr>
            <a:r>
              <a:rPr lang="en-NZ" sz="1800" dirty="0"/>
              <a:t>Project objective and scope </a:t>
            </a:r>
          </a:p>
          <a:p>
            <a:pPr marL="457200" lvl="1" indent="0">
              <a:buNone/>
            </a:pPr>
            <a:r>
              <a:rPr lang="en-NZ" sz="1800" dirty="0"/>
              <a:t>3.1- State the project objective </a:t>
            </a:r>
          </a:p>
          <a:p>
            <a:pPr marL="457200" lvl="1" indent="0">
              <a:buNone/>
            </a:pPr>
            <a:r>
              <a:rPr lang="en-NZ" sz="1800" dirty="0"/>
              <a:t>3.2 Scope- Identify the high-level requirements</a:t>
            </a:r>
          </a:p>
          <a:p>
            <a:pPr lvl="2"/>
            <a:r>
              <a:rPr lang="en-NZ" dirty="0"/>
              <a:t>Functional and non-functional requirements </a:t>
            </a:r>
          </a:p>
          <a:p>
            <a:pPr marL="914400" lvl="2" indent="0">
              <a:spcBef>
                <a:spcPts val="0"/>
              </a:spcBef>
              <a:buNone/>
            </a:pPr>
            <a:r>
              <a:rPr lang="en-NZ" dirty="0"/>
              <a:t>     </a:t>
            </a:r>
            <a:r>
              <a:rPr lang="en-NZ" sz="1200" i="1" dirty="0"/>
              <a:t>[Consider having the scope statement document, change</a:t>
            </a:r>
          </a:p>
          <a:p>
            <a:pPr marL="914400" lvl="2" indent="0">
              <a:spcBef>
                <a:spcPts val="0"/>
              </a:spcBef>
              <a:buNone/>
            </a:pPr>
            <a:r>
              <a:rPr lang="en-NZ" sz="1200" i="1" dirty="0"/>
              <a:t>      management plan, project charter, quality assurance plan in the appendix]</a:t>
            </a:r>
          </a:p>
          <a:p>
            <a:pPr lvl="2"/>
            <a:r>
              <a:rPr lang="en-NZ" dirty="0"/>
              <a:t>Identify key stakeholders from the client organization </a:t>
            </a:r>
          </a:p>
          <a:p>
            <a:pPr marL="914400" lvl="2" indent="0">
              <a:buNone/>
            </a:pPr>
            <a:r>
              <a:rPr lang="en-NZ" sz="1200" i="1" dirty="0"/>
              <a:t> [consider having a stakeholder analysis doc, stakeholder management strategy document and  project charter in the appendix] </a:t>
            </a:r>
          </a:p>
          <a:p>
            <a:pPr lvl="2"/>
            <a:r>
              <a:rPr lang="en-NZ" dirty="0"/>
              <a:t>List and explain two scope-related risks and mitigation strategies </a:t>
            </a:r>
          </a:p>
          <a:p>
            <a:pPr marL="914400" lvl="2" indent="0">
              <a:buNone/>
            </a:pPr>
            <a:r>
              <a:rPr lang="en-NZ" sz="1200" i="1" dirty="0"/>
              <a:t>      [consider having a risk register in the appendix]</a:t>
            </a:r>
          </a:p>
        </p:txBody>
      </p:sp>
    </p:spTree>
    <p:extLst>
      <p:ext uri="{BB962C8B-B14F-4D97-AF65-F5344CB8AC3E}">
        <p14:creationId xmlns:p14="http://schemas.microsoft.com/office/powerpoint/2010/main" val="680096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4CC9AEFC42364DB92A145EB2D52D12" ma:contentTypeVersion="4" ma:contentTypeDescription="Create a new document." ma:contentTypeScope="" ma:versionID="ca43e3a18e422e3553ec98e7e7e517ff">
  <xsd:schema xmlns:xsd="http://www.w3.org/2001/XMLSchema" xmlns:xs="http://www.w3.org/2001/XMLSchema" xmlns:p="http://schemas.microsoft.com/office/2006/metadata/properties" xmlns:ns2="fe0130bd-202e-416c-a79e-0e8098db2d3a" targetNamespace="http://schemas.microsoft.com/office/2006/metadata/properties" ma:root="true" ma:fieldsID="02574b5051ba2ed1e91d90bf1f91ebd4" ns2:_="">
    <xsd:import namespace="fe0130bd-202e-416c-a79e-0e8098db2d3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0130bd-202e-416c-a79e-0e8098db2d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A9FBB8-FA7A-44DA-B9D9-9F4043F11260}"/>
</file>

<file path=customXml/itemProps2.xml><?xml version="1.0" encoding="utf-8"?>
<ds:datastoreItem xmlns:ds="http://schemas.openxmlformats.org/officeDocument/2006/customXml" ds:itemID="{87B2ADC4-35C9-4AF0-8458-90831B0A85D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8055DDE2-13A8-4C1E-AA88-BACE5C9E6012}"/>
</file>

<file path=docProps/app.xml><?xml version="1.0" encoding="utf-8"?>
<Properties xmlns="http://schemas.openxmlformats.org/officeDocument/2006/extended-properties" xmlns:vt="http://schemas.openxmlformats.org/officeDocument/2006/docPropsVTypes">
  <Template>Office Theme</Template>
  <TotalTime>43732</TotalTime>
  <Words>2113</Words>
  <Application>Microsoft Office PowerPoint</Application>
  <PresentationFormat>On-screen Show (4:3)</PresentationFormat>
  <Paragraphs>180</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Tahoma</vt:lpstr>
      <vt:lpstr>Office Theme</vt:lpstr>
      <vt:lpstr>Bootstrapping Your Project</vt:lpstr>
      <vt:lpstr>Key Topics </vt:lpstr>
      <vt:lpstr>Important information </vt:lpstr>
      <vt:lpstr>Important information </vt:lpstr>
      <vt:lpstr>Why project proposal? </vt:lpstr>
      <vt:lpstr>Fact finding– client interviews </vt:lpstr>
      <vt:lpstr>Fact finding (for proposal) – client interviews </vt:lpstr>
      <vt:lpstr>Preparation - Client Collaboration</vt:lpstr>
      <vt:lpstr>Writing your Proposal </vt:lpstr>
      <vt:lpstr>Proposal Content- scope</vt:lpstr>
      <vt:lpstr>Proposal Content</vt:lpstr>
      <vt:lpstr>Proposal Content</vt:lpstr>
      <vt:lpstr>Why a proposal?</vt:lpstr>
      <vt:lpstr>Fact findings (requirements gathering)- (Negotiation skills) </vt:lpstr>
      <vt:lpstr>Team portfolio- suggested structure</vt:lpstr>
      <vt:lpstr>Suggested Structure</vt:lpstr>
      <vt:lpstr>PowerPoint Presentation</vt:lpstr>
      <vt:lpstr>Any Questions?</vt:lpstr>
    </vt:vector>
  </TitlesOfParts>
  <Company>AUT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dc:title>
  <dc:creator>Remko de Jong</dc:creator>
  <cp:lastModifiedBy>Ramesh Lal</cp:lastModifiedBy>
  <cp:revision>359</cp:revision>
  <cp:lastPrinted>2022-03-07T03:43:54Z</cp:lastPrinted>
  <dcterms:created xsi:type="dcterms:W3CDTF">2015-01-26T22:08:43Z</dcterms:created>
  <dcterms:modified xsi:type="dcterms:W3CDTF">2023-07-24T22:33:11Z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0x010100F54CC9AEFC42364DB92A145EB2D52D12</vt:lpwstr>
  </property>
</Properties>
</file>