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4dfc177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4dfc177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819534ea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819534ea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819534ea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819534ea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819534ea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819534ea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8819534ea9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8819534ea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819534ea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819534ea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e0a8466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e0a8466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1f09a43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1f09a43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026f43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3026f43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dfc177c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64dfc177c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863f1bfd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863f1bfd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dfc177c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4dfc177c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819534ea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819534ea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819534ea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819534ea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819534ea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819534ea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hyperlink" Target="https://docs.google.com/spreadsheets/d/1ow5o6QUtNIAo3mRDMziNTt24n_IoAoJpJJ-ez73DLw8/edit#gid=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hyperlink" Target="https://3.basecamp.com/4258652/buckets/13800065/google_documents/2488710772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Component Preliminary Design Review</a:t>
            </a:r>
            <a:endParaRPr sz="2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3675" y="1221275"/>
            <a:ext cx="3128880" cy="35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74800" y="1083200"/>
            <a:ext cx="4071000" cy="3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Overview:</a:t>
            </a:r>
            <a:endParaRPr b="1"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Needs and Requirements (Updated)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Selected Design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Selected Design with Changes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Analysis and Verification</a:t>
            </a:r>
            <a:endParaRPr/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Risk Assessment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Edward Lee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/>
        </p:nvSpPr>
        <p:spPr>
          <a:xfrm>
            <a:off x="0" y="49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Bulkhead Analysis and Verification</a:t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78750" y="867125"/>
            <a:ext cx="32463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LNG</a:t>
            </a:r>
            <a:r>
              <a:rPr b="1" lang="en" sz="1200">
                <a:solidFill>
                  <a:schemeClr val="dk1"/>
                </a:solidFill>
              </a:rPr>
              <a:t> Bulkhead FOS Simulation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Minimum FOS: 3.4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450" y="909000"/>
            <a:ext cx="5814726" cy="408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0" y="49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Bulkhead Analysis and Verification</a:t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78750" y="867125"/>
            <a:ext cx="32463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He</a:t>
            </a:r>
            <a:r>
              <a:rPr b="1" lang="en" sz="1200">
                <a:solidFill>
                  <a:schemeClr val="dk1"/>
                </a:solidFill>
              </a:rPr>
              <a:t> Bulkhead Stress Simulation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29.81 MPa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475" y="768175"/>
            <a:ext cx="5794599" cy="417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/>
        </p:nvSpPr>
        <p:spPr>
          <a:xfrm>
            <a:off x="0" y="49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Bulkhead Analysis and Verification</a:t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78750" y="867125"/>
            <a:ext cx="32463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He</a:t>
            </a:r>
            <a:r>
              <a:rPr b="1" lang="en" sz="1200">
                <a:solidFill>
                  <a:schemeClr val="dk1"/>
                </a:solidFill>
              </a:rPr>
              <a:t> Bulkhead FOS Simulation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Minimum FOS: 9.2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700" y="818600"/>
            <a:ext cx="5776900" cy="41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/>
        </p:nvSpPr>
        <p:spPr>
          <a:xfrm>
            <a:off x="0" y="49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Vertical Assembly </a:t>
            </a:r>
            <a:r>
              <a:rPr lang="en" sz="2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Analysis and Verification</a:t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5" name="Google Shape;145;p25"/>
          <p:cNvSpPr txBox="1"/>
          <p:nvPr/>
        </p:nvSpPr>
        <p:spPr>
          <a:xfrm>
            <a:off x="78750" y="867125"/>
            <a:ext cx="32463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Components Shown in Vertical Assembly: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Plumbing system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LOX, LNG, He bulkheads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Engine Mount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Chamber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Struts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Components Not Shown in Vertical Assembly: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Skins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Nosecone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Fins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Recovery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Avionics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450" y="706225"/>
            <a:ext cx="1249387" cy="435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97250" y="731175"/>
            <a:ext cx="1302675" cy="4308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99925" y="731175"/>
            <a:ext cx="1302675" cy="430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02600" y="731175"/>
            <a:ext cx="1441400" cy="430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4727788" y="2685200"/>
            <a:ext cx="277500" cy="26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0" y="49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Vertical Assembly Analysis and Verification</a:t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78750" y="867125"/>
            <a:ext cx="32463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Buckling FOS: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FOS of 5.8815 (greater than desired 1.3, but doesn’t </a:t>
            </a:r>
            <a:r>
              <a:rPr lang="en" sz="1200">
                <a:solidFill>
                  <a:schemeClr val="dk1"/>
                </a:solidFill>
              </a:rPr>
              <a:t>consider</a:t>
            </a:r>
            <a:r>
              <a:rPr lang="en" sz="1200">
                <a:solidFill>
                  <a:schemeClr val="dk1"/>
                </a:solidFill>
              </a:rPr>
              <a:t> drag forces)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7450" y="818600"/>
            <a:ext cx="5586701" cy="4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Risk Assessment</a:t>
            </a:r>
            <a:endParaRPr sz="2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8625" y="740700"/>
            <a:ext cx="5984800" cy="12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7325" y="2075425"/>
            <a:ext cx="6086111" cy="30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75650" y="781600"/>
            <a:ext cx="2773500" cy="42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FMEA for Vertical </a:t>
            </a:r>
            <a:r>
              <a:rPr b="1" lang="en" sz="1200"/>
              <a:t>Assembly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Specific to interaction between bulkheads, struts, and propellant tanks during flight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Needs and Requirements</a:t>
            </a:r>
            <a:endParaRPr sz="2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87475" y="941225"/>
            <a:ext cx="74010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Overview of Needs and Requirements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Tank/Engine mounts must have OD of 12.75’’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FOS of at least 1.3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Optimize weight of each tank mount (LOX,LNG, He) by reducing cross-section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Run buckling simulation with proper spacing of the tank mounts and appropriate forces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Changed weight → new acceleration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Distribution of weight of plumbing on tank mounts</a:t>
            </a:r>
            <a:endParaRPr sz="1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Modify vertical assembly with the changed bulkhead and run buckling simulation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Force on LOX tank mount (weight of the bulkhead + weight of plumbing on top of LOX)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Force on Methane tank mount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Force on He tank mount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Thrust force on engine mount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Updated Requirements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Changed mass estimation from 150 lb → 271 lb (</a:t>
            </a:r>
            <a:r>
              <a:rPr lang="en" sz="1300" u="sng">
                <a:solidFill>
                  <a:schemeClr val="hlink"/>
                </a:solidFill>
                <a:hlinkClick r:id="rId4"/>
              </a:rPr>
              <a:t>link to updated weight calculation</a:t>
            </a:r>
            <a:r>
              <a:rPr lang="en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Selected Design</a:t>
            </a:r>
            <a:endParaRPr sz="2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87475" y="941225"/>
            <a:ext cx="33864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Prior Tank Mount Design 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Designed and verified by Noah Yim in Winter 2020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Specification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OD: 10.75’’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6.5” inner hole with 45° chamfer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0.25” thick flange with 1.25” height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Mass of one bulkhead: 1.86 lb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u="sng">
                <a:solidFill>
                  <a:schemeClr val="hlink"/>
                </a:solidFill>
                <a:hlinkClick r:id="rId4"/>
              </a:rPr>
              <a:t>Basecamp link to PTR Bulkhead CDR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625" y="941225"/>
            <a:ext cx="5033124" cy="38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49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Selected Design with Changes</a:t>
            </a:r>
            <a:endParaRPr sz="2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78750" y="867125"/>
            <a:ext cx="88089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Updated LOX, LNG, He Tank Mounts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Requirements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OD: 12.75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Weight optimization of each tank mount (LOX, LNG, He) by removing excess weight 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Changed propellant masses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LOX: 26.03 lb → 47.59 lb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" sz="1200">
                <a:solidFill>
                  <a:schemeClr val="dk1"/>
                </a:solidFill>
              </a:rPr>
              <a:t>LNG: 8.97 lb → 16.41 lb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0" y="49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Selected Design with Changes</a:t>
            </a:r>
            <a:endParaRPr sz="2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78750" y="867125"/>
            <a:ext cx="88089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29925"/>
            <a:ext cx="3117614" cy="22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9850" y="1149713"/>
            <a:ext cx="2749252" cy="218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31325" y="1149731"/>
            <a:ext cx="2856325" cy="222615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78750" y="3479425"/>
            <a:ext cx="27105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LOX Tank Mount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OD: 12.75’’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0.25” thick flange with 1.25” height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6.5” inner hole with 45° chamfer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Mass: 2.66 lb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27950" y="3479425"/>
            <a:ext cx="27105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LNG Tank Mount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OD: 12.75’’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0.25” thick flange with 1.25” height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6.5” inner hole with 45° chamfer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Mass: 2.15 lb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5949088" y="3479425"/>
            <a:ext cx="2710500" cy="11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He</a:t>
            </a:r>
            <a:r>
              <a:rPr b="1" lang="en" sz="1200"/>
              <a:t> Tank Mount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OD: 12.75’’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0.25” thick flange with 1.25” height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6.2 inner hole with 45° chamfer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Mass: 1.89 lb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Analysis and Verification</a:t>
            </a:r>
            <a:endParaRPr sz="2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0" y="828525"/>
            <a:ext cx="34452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Calculations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Total Acceleration: </a:t>
            </a:r>
            <a:r>
              <a:rPr lang="en" sz="1000">
                <a:solidFill>
                  <a:schemeClr val="dk1"/>
                </a:solidFill>
              </a:rPr>
              <a:t>54.15807 m/s</a:t>
            </a:r>
            <a:r>
              <a:rPr baseline="30000" lang="en" sz="1000">
                <a:solidFill>
                  <a:schemeClr val="dk1"/>
                </a:solidFill>
              </a:rPr>
              <a:t>2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LOX Tank Force: 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</a:rPr>
              <a:t>628.47005 lbf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LNG Tank Force: 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</a:rPr>
              <a:t>145.85145 lbf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He Tank Force: 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</a:rPr>
              <a:t>43.3523 lbf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2723025" y="753225"/>
            <a:ext cx="6202800" cy="1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Initial Conditions and Parameters: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Thrust:</a:t>
            </a:r>
            <a:r>
              <a:rPr lang="en" sz="1000">
                <a:solidFill>
                  <a:schemeClr val="dk1"/>
                </a:solidFill>
              </a:rPr>
              <a:t> F</a:t>
            </a:r>
            <a:r>
              <a:rPr baseline="-25000" lang="en" sz="1000">
                <a:solidFill>
                  <a:schemeClr val="dk1"/>
                </a:solidFill>
              </a:rPr>
              <a:t>thrust</a:t>
            </a:r>
            <a:r>
              <a:rPr lang="en" sz="1000">
                <a:solidFill>
                  <a:schemeClr val="dk1"/>
                </a:solidFill>
              </a:rPr>
              <a:t> = 1227.156 lbf = </a:t>
            </a:r>
            <a:r>
              <a:rPr lang="en" sz="1000" u="sng">
                <a:solidFill>
                  <a:schemeClr val="dk1"/>
                </a:solidFill>
              </a:rPr>
              <a:t>5458.66274 N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Max Rocket Mass (w/o recovery stem and avionics): </a:t>
            </a:r>
            <a:r>
              <a:rPr lang="en" sz="1000">
                <a:solidFill>
                  <a:schemeClr val="dk1"/>
                </a:solidFill>
              </a:rPr>
              <a:t>m</a:t>
            </a:r>
            <a:r>
              <a:rPr baseline="-25000" lang="en" sz="1000">
                <a:solidFill>
                  <a:schemeClr val="dk1"/>
                </a:solidFill>
              </a:rPr>
              <a:t>rocket</a:t>
            </a:r>
            <a:r>
              <a:rPr lang="en" sz="1000">
                <a:solidFill>
                  <a:schemeClr val="dk1"/>
                </a:solidFill>
              </a:rPr>
              <a:t>  = 271.36 lb = </a:t>
            </a:r>
            <a:r>
              <a:rPr lang="en" sz="1000" u="sng">
                <a:solidFill>
                  <a:schemeClr val="dk1"/>
                </a:solidFill>
              </a:rPr>
              <a:t>123.08683 kg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Dry Tank Mass (assumption):</a:t>
            </a:r>
            <a:r>
              <a:rPr lang="en" sz="1000">
                <a:solidFill>
                  <a:schemeClr val="dk1"/>
                </a:solidFill>
              </a:rPr>
              <a:t> m</a:t>
            </a:r>
            <a:r>
              <a:rPr baseline="-25000" lang="en" sz="1000">
                <a:solidFill>
                  <a:schemeClr val="dk1"/>
                </a:solidFill>
              </a:rPr>
              <a:t>tank,dry</a:t>
            </a:r>
            <a:r>
              <a:rPr lang="en" sz="1000">
                <a:solidFill>
                  <a:schemeClr val="dk1"/>
                </a:solidFill>
              </a:rPr>
              <a:t> = 10 lb = </a:t>
            </a:r>
            <a:r>
              <a:rPr lang="en" sz="1000" u="sng">
                <a:solidFill>
                  <a:schemeClr val="dk1"/>
                </a:solidFill>
              </a:rPr>
              <a:t>4.5359 kg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Plumbing Mass Supported by LOX Tank: </a:t>
            </a:r>
            <a:r>
              <a:rPr lang="en" sz="1000">
                <a:solidFill>
                  <a:schemeClr val="dk1"/>
                </a:solidFill>
              </a:rPr>
              <a:t>= m</a:t>
            </a:r>
            <a:r>
              <a:rPr baseline="-25000" lang="en" sz="1000">
                <a:solidFill>
                  <a:schemeClr val="dk1"/>
                </a:solidFill>
              </a:rPr>
              <a:t>plumbing,LOX </a:t>
            </a:r>
            <a:r>
              <a:rPr lang="en" sz="1000">
                <a:solidFill>
                  <a:schemeClr val="dk1"/>
                </a:solidFill>
              </a:rPr>
              <a:t>= 56.21 lb = </a:t>
            </a:r>
            <a:r>
              <a:rPr lang="en" sz="1000" u="sng">
                <a:solidFill>
                  <a:schemeClr val="dk1"/>
                </a:solidFill>
              </a:rPr>
              <a:t>25.49643 kg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Plumbing Mass Supported by LNG Tank: </a:t>
            </a:r>
            <a:r>
              <a:rPr lang="en" sz="1000">
                <a:solidFill>
                  <a:schemeClr val="dk1"/>
                </a:solidFill>
              </a:rPr>
              <a:t>= m</a:t>
            </a:r>
            <a:r>
              <a:rPr baseline="-25000" lang="en" sz="1000">
                <a:solidFill>
                  <a:schemeClr val="dk1"/>
                </a:solidFill>
              </a:rPr>
              <a:t>plumbing,LNG</a:t>
            </a:r>
            <a:r>
              <a:rPr lang="en" sz="1000">
                <a:solidFill>
                  <a:schemeClr val="dk1"/>
                </a:solidFill>
              </a:rPr>
              <a:t> = 0 lb = </a:t>
            </a:r>
            <a:r>
              <a:rPr lang="en" sz="1000" u="sng">
                <a:solidFill>
                  <a:schemeClr val="dk1"/>
                </a:solidFill>
              </a:rPr>
              <a:t>0 kg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LOX Propellant Mass:</a:t>
            </a:r>
            <a:r>
              <a:rPr lang="en" sz="1000">
                <a:solidFill>
                  <a:schemeClr val="dk1"/>
                </a:solidFill>
              </a:rPr>
              <a:t> m</a:t>
            </a:r>
            <a:r>
              <a:rPr baseline="-25000" lang="en" sz="1000">
                <a:solidFill>
                  <a:schemeClr val="dk1"/>
                </a:solidFill>
              </a:rPr>
              <a:t>LOX</a:t>
            </a:r>
            <a:r>
              <a:rPr lang="en" sz="1000">
                <a:solidFill>
                  <a:schemeClr val="dk1"/>
                </a:solidFill>
              </a:rPr>
              <a:t> = 47.59 lb = </a:t>
            </a:r>
            <a:r>
              <a:rPr lang="en" sz="1000" u="sng">
                <a:solidFill>
                  <a:schemeClr val="dk1"/>
                </a:solidFill>
              </a:rPr>
              <a:t>21.58646 kg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LNG Propellant Mass:</a:t>
            </a:r>
            <a:r>
              <a:rPr lang="en" sz="1000">
                <a:solidFill>
                  <a:schemeClr val="dk1"/>
                </a:solidFill>
              </a:rPr>
              <a:t> m</a:t>
            </a:r>
            <a:r>
              <a:rPr baseline="-25000" lang="en" sz="1000">
                <a:solidFill>
                  <a:schemeClr val="dk1"/>
                </a:solidFill>
              </a:rPr>
              <a:t>LNG</a:t>
            </a:r>
            <a:r>
              <a:rPr lang="en" sz="1000">
                <a:solidFill>
                  <a:schemeClr val="dk1"/>
                </a:solidFill>
              </a:rPr>
              <a:t> = 16.41 lb = </a:t>
            </a:r>
            <a:r>
              <a:rPr lang="en" sz="1000" u="sng">
                <a:solidFill>
                  <a:schemeClr val="dk1"/>
                </a:solidFill>
              </a:rPr>
              <a:t>7.44345 kg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He Tank Mass: </a:t>
            </a:r>
            <a:r>
              <a:rPr lang="en" sz="1000">
                <a:solidFill>
                  <a:schemeClr val="dk1"/>
                </a:solidFill>
              </a:rPr>
              <a:t>m</a:t>
            </a:r>
            <a:r>
              <a:rPr baseline="-25000" lang="en" sz="1000">
                <a:solidFill>
                  <a:schemeClr val="dk1"/>
                </a:solidFill>
              </a:rPr>
              <a:t>He</a:t>
            </a:r>
            <a:r>
              <a:rPr lang="en" sz="1000">
                <a:solidFill>
                  <a:schemeClr val="dk1"/>
                </a:solidFill>
              </a:rPr>
              <a:t> = 7.85 lb = </a:t>
            </a:r>
            <a:r>
              <a:rPr lang="en" sz="1000" u="sng">
                <a:solidFill>
                  <a:schemeClr val="dk1"/>
                </a:solidFill>
              </a:rPr>
              <a:t>3.5607 kg</a:t>
            </a:r>
            <a:endParaRPr sz="10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2723025" y="2644125"/>
            <a:ext cx="3265200" cy="23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Calculations: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Total LOX Tank Mass + Plumbing: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</a:t>
            </a:r>
            <a:r>
              <a:rPr baseline="-25000" lang="en" sz="1000">
                <a:solidFill>
                  <a:schemeClr val="dk1"/>
                </a:solidFill>
              </a:rPr>
              <a:t>total,LOX </a:t>
            </a:r>
            <a:r>
              <a:rPr lang="en" sz="1000">
                <a:solidFill>
                  <a:schemeClr val="dk1"/>
                </a:solidFill>
              </a:rPr>
              <a:t> = m</a:t>
            </a:r>
            <a:r>
              <a:rPr baseline="-25000" lang="en" sz="1000">
                <a:solidFill>
                  <a:schemeClr val="dk1"/>
                </a:solidFill>
              </a:rPr>
              <a:t>tank,dry</a:t>
            </a:r>
            <a:r>
              <a:rPr lang="en" sz="1000">
                <a:solidFill>
                  <a:schemeClr val="dk1"/>
                </a:solidFill>
              </a:rPr>
              <a:t> + m</a:t>
            </a:r>
            <a:r>
              <a:rPr baseline="-25000" lang="en" sz="1000">
                <a:solidFill>
                  <a:schemeClr val="dk1"/>
                </a:solidFill>
              </a:rPr>
              <a:t>LOX</a:t>
            </a:r>
            <a:r>
              <a:rPr lang="en" sz="1000">
                <a:solidFill>
                  <a:schemeClr val="dk1"/>
                </a:solidFill>
              </a:rPr>
              <a:t> + m</a:t>
            </a:r>
            <a:r>
              <a:rPr baseline="-25000" lang="en" sz="1000">
                <a:solidFill>
                  <a:schemeClr val="dk1"/>
                </a:solidFill>
              </a:rPr>
              <a:t>plumbing,LOX</a:t>
            </a:r>
            <a:r>
              <a:rPr lang="en" sz="1000">
                <a:solidFill>
                  <a:schemeClr val="dk1"/>
                </a:solidFill>
              </a:rPr>
              <a:t> =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4.5359 + 21.58646 + 25.49643 = 51.61879 kg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Total Methane Tank Mass + Plumbing: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m</a:t>
            </a:r>
            <a:r>
              <a:rPr baseline="-25000" lang="en" sz="1000">
                <a:solidFill>
                  <a:schemeClr val="dk1"/>
                </a:solidFill>
              </a:rPr>
              <a:t>total,LNG</a:t>
            </a:r>
            <a:r>
              <a:rPr lang="en" sz="1000">
                <a:solidFill>
                  <a:schemeClr val="dk1"/>
                </a:solidFill>
              </a:rPr>
              <a:t> = m</a:t>
            </a:r>
            <a:r>
              <a:rPr baseline="-25000" lang="en" sz="1000">
                <a:solidFill>
                  <a:schemeClr val="dk1"/>
                </a:solidFill>
              </a:rPr>
              <a:t>tank,dry</a:t>
            </a:r>
            <a:r>
              <a:rPr lang="en" sz="1000">
                <a:solidFill>
                  <a:schemeClr val="dk1"/>
                </a:solidFill>
              </a:rPr>
              <a:t> + m</a:t>
            </a:r>
            <a:r>
              <a:rPr baseline="-25000" lang="en" sz="1000">
                <a:solidFill>
                  <a:schemeClr val="dk1"/>
                </a:solidFill>
              </a:rPr>
              <a:t>LNG</a:t>
            </a:r>
            <a:r>
              <a:rPr lang="en" sz="1000">
                <a:solidFill>
                  <a:schemeClr val="dk1"/>
                </a:solidFill>
              </a:rPr>
              <a:t> + m</a:t>
            </a:r>
            <a:r>
              <a:rPr baseline="-25000" lang="en" sz="1000">
                <a:solidFill>
                  <a:schemeClr val="dk1"/>
                </a:solidFill>
              </a:rPr>
              <a:t>plumbing,LNG</a:t>
            </a:r>
            <a:r>
              <a:rPr lang="en" sz="1000">
                <a:solidFill>
                  <a:schemeClr val="dk1"/>
                </a:solidFill>
              </a:rPr>
              <a:t> =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4.5359 + 7.44345 + 0 = 11.97935 kg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Acceleration from Rocket: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</a:t>
            </a:r>
            <a:r>
              <a:rPr baseline="-25000" lang="en" sz="1000">
                <a:solidFill>
                  <a:schemeClr val="dk1"/>
                </a:solidFill>
              </a:rPr>
              <a:t>rocket</a:t>
            </a:r>
            <a:r>
              <a:rPr lang="en" sz="1000">
                <a:solidFill>
                  <a:schemeClr val="dk1"/>
                </a:solidFill>
              </a:rPr>
              <a:t> = F</a:t>
            </a:r>
            <a:r>
              <a:rPr baseline="-25000" lang="en" sz="1000">
                <a:solidFill>
                  <a:schemeClr val="dk1"/>
                </a:solidFill>
              </a:rPr>
              <a:t>thrust</a:t>
            </a:r>
            <a:r>
              <a:rPr lang="en" sz="1000">
                <a:solidFill>
                  <a:schemeClr val="dk1"/>
                </a:solidFill>
              </a:rPr>
              <a:t>/m</a:t>
            </a:r>
            <a:r>
              <a:rPr baseline="-25000" lang="en" sz="1000">
                <a:solidFill>
                  <a:schemeClr val="dk1"/>
                </a:solidFill>
              </a:rPr>
              <a:t>rocket</a:t>
            </a:r>
            <a:r>
              <a:rPr lang="en" sz="1000">
                <a:solidFill>
                  <a:schemeClr val="dk1"/>
                </a:solidFill>
              </a:rPr>
              <a:t> = 44.34807 m/s</a:t>
            </a:r>
            <a:r>
              <a:rPr baseline="30000" lang="en" sz="1000">
                <a:solidFill>
                  <a:schemeClr val="dk1"/>
                </a:solidFill>
              </a:rPr>
              <a:t>2</a:t>
            </a:r>
            <a:endParaRPr baseline="30000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a</a:t>
            </a:r>
            <a:r>
              <a:rPr baseline="-25000" lang="en" sz="1000">
                <a:solidFill>
                  <a:schemeClr val="dk1"/>
                </a:solidFill>
              </a:rPr>
              <a:t>total </a:t>
            </a:r>
            <a:r>
              <a:rPr lang="en" sz="1000">
                <a:solidFill>
                  <a:schemeClr val="dk1"/>
                </a:solidFill>
              </a:rPr>
              <a:t>= a</a:t>
            </a:r>
            <a:r>
              <a:rPr baseline="-25000" lang="en" sz="1000">
                <a:solidFill>
                  <a:schemeClr val="dk1"/>
                </a:solidFill>
              </a:rPr>
              <a:t>rocket</a:t>
            </a:r>
            <a:r>
              <a:rPr lang="en" sz="1000">
                <a:solidFill>
                  <a:schemeClr val="dk1"/>
                </a:solidFill>
              </a:rPr>
              <a:t> + g = 54.15807 m/s</a:t>
            </a:r>
            <a:r>
              <a:rPr baseline="30000" lang="en" sz="1000">
                <a:solidFill>
                  <a:schemeClr val="dk1"/>
                </a:solidFill>
              </a:rPr>
              <a:t>2</a:t>
            </a:r>
            <a:endParaRPr baseline="30000" sz="1000">
              <a:solidFill>
                <a:schemeClr val="dk1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878800" y="2612625"/>
            <a:ext cx="32652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LOX Tank Force: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</a:t>
            </a:r>
            <a:r>
              <a:rPr baseline="-25000" lang="en" sz="1000">
                <a:solidFill>
                  <a:schemeClr val="dk1"/>
                </a:solidFill>
              </a:rPr>
              <a:t>tank,LOX</a:t>
            </a:r>
            <a:r>
              <a:rPr lang="en" sz="1000">
                <a:solidFill>
                  <a:schemeClr val="dk1"/>
                </a:solidFill>
              </a:rPr>
              <a:t>  = m</a:t>
            </a:r>
            <a:r>
              <a:rPr baseline="-25000" lang="en" sz="1000">
                <a:solidFill>
                  <a:schemeClr val="dk1"/>
                </a:solidFill>
              </a:rPr>
              <a:t>total,LOX </a:t>
            </a:r>
            <a:r>
              <a:rPr lang="en" sz="1000">
                <a:solidFill>
                  <a:schemeClr val="dk1"/>
                </a:solidFill>
              </a:rPr>
              <a:t>*a</a:t>
            </a:r>
            <a:r>
              <a:rPr baseline="-25000" lang="en" sz="1000">
                <a:solidFill>
                  <a:schemeClr val="dk1"/>
                </a:solidFill>
              </a:rPr>
              <a:t>total</a:t>
            </a:r>
            <a:r>
              <a:rPr lang="en" sz="1000">
                <a:solidFill>
                  <a:schemeClr val="dk1"/>
                </a:solidFill>
              </a:rPr>
              <a:t> = 2795.57404 N = 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</a:rPr>
              <a:t>628.47005 lbf</a:t>
            </a:r>
            <a:endParaRPr sz="10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Methane Tank Force: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</a:t>
            </a:r>
            <a:r>
              <a:rPr baseline="-25000" lang="en" sz="1000">
                <a:solidFill>
                  <a:schemeClr val="dk1"/>
                </a:solidFill>
              </a:rPr>
              <a:t>tank,LNG</a:t>
            </a:r>
            <a:r>
              <a:rPr lang="en" sz="1000">
                <a:solidFill>
                  <a:schemeClr val="dk1"/>
                </a:solidFill>
              </a:rPr>
              <a:t> = m</a:t>
            </a:r>
            <a:r>
              <a:rPr baseline="-25000" lang="en" sz="1000">
                <a:solidFill>
                  <a:schemeClr val="dk1"/>
                </a:solidFill>
              </a:rPr>
              <a:t>total,LNG</a:t>
            </a:r>
            <a:r>
              <a:rPr lang="en" sz="1000">
                <a:solidFill>
                  <a:schemeClr val="dk1"/>
                </a:solidFill>
              </a:rPr>
              <a:t> *a</a:t>
            </a:r>
            <a:r>
              <a:rPr baseline="-25000" lang="en" sz="1000">
                <a:solidFill>
                  <a:schemeClr val="dk1"/>
                </a:solidFill>
              </a:rPr>
              <a:t>total</a:t>
            </a:r>
            <a:r>
              <a:rPr lang="en" sz="1000">
                <a:solidFill>
                  <a:schemeClr val="dk1"/>
                </a:solidFill>
              </a:rPr>
              <a:t> = 648.77956 N = 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</a:rPr>
              <a:t>145.85145 lbf</a:t>
            </a:r>
            <a:endParaRPr sz="1000">
              <a:solidFill>
                <a:schemeClr val="dk1"/>
              </a:solidFill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He Tank Force: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</a:t>
            </a:r>
            <a:r>
              <a:rPr baseline="-25000" lang="en" sz="1000">
                <a:solidFill>
                  <a:schemeClr val="dk1"/>
                </a:solidFill>
              </a:rPr>
              <a:t>tank,He</a:t>
            </a:r>
            <a:r>
              <a:rPr lang="en" sz="1000">
                <a:solidFill>
                  <a:schemeClr val="dk1"/>
                </a:solidFill>
              </a:rPr>
              <a:t> = m</a:t>
            </a:r>
            <a:r>
              <a:rPr baseline="-25000" lang="en" sz="1000">
                <a:solidFill>
                  <a:schemeClr val="dk1"/>
                </a:solidFill>
              </a:rPr>
              <a:t>He</a:t>
            </a:r>
            <a:r>
              <a:rPr lang="en" sz="1000">
                <a:solidFill>
                  <a:schemeClr val="dk1"/>
                </a:solidFill>
              </a:rPr>
              <a:t>*a</a:t>
            </a:r>
            <a:r>
              <a:rPr baseline="-25000" lang="en" sz="1000">
                <a:solidFill>
                  <a:schemeClr val="dk1"/>
                </a:solidFill>
              </a:rPr>
              <a:t>total</a:t>
            </a:r>
            <a:r>
              <a:rPr lang="en" sz="1000">
                <a:solidFill>
                  <a:schemeClr val="dk1"/>
                </a:solidFill>
              </a:rPr>
              <a:t> = 192.84064 N = </a:t>
            </a:r>
            <a:r>
              <a:rPr lang="en" sz="1000">
                <a:solidFill>
                  <a:schemeClr val="dk1"/>
                </a:solidFill>
                <a:highlight>
                  <a:srgbClr val="FFFF00"/>
                </a:highlight>
              </a:rPr>
              <a:t>43.3523 lbf</a:t>
            </a:r>
            <a:endParaRPr sz="100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0676" y="3240949"/>
            <a:ext cx="2839474" cy="7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0" y="49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Bulkhead </a:t>
            </a:r>
            <a:r>
              <a:rPr lang="en" sz="2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Analysis and Verification</a:t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78750" y="867125"/>
            <a:ext cx="32463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LOX Bulkhead Stress Simulation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202.3 MPa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075" y="867125"/>
            <a:ext cx="5575199" cy="404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0" y="49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Bulkhead Analysis and Verification</a:t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78750" y="867125"/>
            <a:ext cx="32463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LOX Bulkhead FOS Simulation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Minimum FOS: 1.4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7300" y="818600"/>
            <a:ext cx="5710801" cy="41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/>
        </p:nvSpPr>
        <p:spPr>
          <a:xfrm>
            <a:off x="0" y="49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Bulkhead Analysis and Verification</a:t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78750" y="867125"/>
            <a:ext cx="3246300" cy="4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LNG</a:t>
            </a:r>
            <a:r>
              <a:rPr b="1" lang="en" sz="1200">
                <a:solidFill>
                  <a:schemeClr val="dk1"/>
                </a:solidFill>
              </a:rPr>
              <a:t> Bulkhead Stress Simulation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80.09 MPa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6875" y="818600"/>
            <a:ext cx="5814723" cy="4178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