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19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3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67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99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9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0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571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6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76096" y="711974"/>
            <a:ext cx="4438338" cy="386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Electrical Subsystems</a:t>
            </a:r>
          </a:p>
          <a:p>
            <a:pPr marL="12700">
              <a:lnSpc>
                <a:spcPts val="3080"/>
              </a:lnSpc>
              <a:spcBef>
                <a:spcPts val="100"/>
              </a:spcBef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lvl="8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026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A11C27AF-7A23-4914-A510-D268F27F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C4134D97-BE3C-4E26-A1CB-61B9CADA7D0E}"/>
              </a:ext>
            </a:extLst>
          </p:cNvPr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Electrical Safety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E9575DDF-8843-44E7-9076-C71E8BFBC47D}"/>
              </a:ext>
            </a:extLst>
          </p:cNvPr>
          <p:cNvSpPr txBox="1"/>
          <p:nvPr/>
        </p:nvSpPr>
        <p:spPr>
          <a:xfrm>
            <a:off x="4361278" y="711974"/>
            <a:ext cx="4438338" cy="386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Electrical Hazards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lvl="8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32C6F9FF-7E7A-4C6A-8185-9F85EF01E902}"/>
              </a:ext>
            </a:extLst>
          </p:cNvPr>
          <p:cNvSpPr txBox="1"/>
          <p:nvPr/>
        </p:nvSpPr>
        <p:spPr>
          <a:xfrm>
            <a:off x="229741" y="1106645"/>
            <a:ext cx="4438338" cy="386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7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Power Supply Components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Power Distribution Components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Power Consuming Components</a:t>
            </a:r>
          </a:p>
          <a:p>
            <a:pPr marL="12700">
              <a:lnSpc>
                <a:spcPts val="3080"/>
              </a:lnSpc>
              <a:spcBef>
                <a:spcPts val="100"/>
              </a:spcBef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lvl="8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080E1D89-4034-42F6-B0AE-E63842566B57}"/>
              </a:ext>
            </a:extLst>
          </p:cNvPr>
          <p:cNvSpPr txBox="1"/>
          <p:nvPr/>
        </p:nvSpPr>
        <p:spPr>
          <a:xfrm>
            <a:off x="4514923" y="1106645"/>
            <a:ext cx="4438338" cy="386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Safety Hazard from Batteries and Chargers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Safety Hazard from Wire and Component Damage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Electric Shock Precautions</a:t>
            </a:r>
          </a:p>
          <a:p>
            <a:pPr marL="12700">
              <a:lnSpc>
                <a:spcPts val="3080"/>
              </a:lnSpc>
              <a:spcBef>
                <a:spcPts val="100"/>
              </a:spcBef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lvl="8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Electrical Subsystems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5367" y="746098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Power Supply Components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Power Distribution Components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Power Consuming Components</a:t>
            </a:r>
          </a:p>
        </p:txBody>
      </p:sp>
      <p:pic>
        <p:nvPicPr>
          <p:cNvPr id="1026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A11C27AF-7A23-4914-A510-D268F27F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714EA-35C2-45C9-A185-70420E6BC6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14799" y="2276060"/>
            <a:ext cx="4075911" cy="24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6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Power Supply Components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5367" y="746098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Supply power for power consuming components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Consists of: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pic>
        <p:nvPicPr>
          <p:cNvPr id="1026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A11C27AF-7A23-4914-A510-D268F27F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723E5819-37D4-4E06-8540-AD6F8C80A674}"/>
              </a:ext>
            </a:extLst>
          </p:cNvPr>
          <p:cNvSpPr txBox="1"/>
          <p:nvPr/>
        </p:nvSpPr>
        <p:spPr>
          <a:xfrm>
            <a:off x="779214" y="1154886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Supply High-Current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Supply High-Voltage</a:t>
            </a: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79494F69-5782-4296-BB2B-6110F16D1AEE}"/>
              </a:ext>
            </a:extLst>
          </p:cNvPr>
          <p:cNvSpPr txBox="1"/>
          <p:nvPr/>
        </p:nvSpPr>
        <p:spPr>
          <a:xfrm>
            <a:off x="557290" y="2329810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Battery Chargers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Batteries</a:t>
            </a: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78F4BCEE-B3AF-46EB-930A-5DF05E66B1FD}"/>
              </a:ext>
            </a:extLst>
          </p:cNvPr>
          <p:cNvSpPr txBox="1"/>
          <p:nvPr/>
        </p:nvSpPr>
        <p:spPr>
          <a:xfrm>
            <a:off x="1001137" y="3075908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High Stored Energy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High-Voltage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4D9A3-EFB2-4EB7-BE78-194F78FBC1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05198" y="1570501"/>
            <a:ext cx="2546559" cy="28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3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Power Distribution Components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5367" y="746098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Moves power from power supplies to the power consuming components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Consists of: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pic>
        <p:nvPicPr>
          <p:cNvPr id="1026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A11C27AF-7A23-4914-A510-D268F27F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29B410AD-A18D-4A17-9F83-333E77200CBD}"/>
              </a:ext>
            </a:extLst>
          </p:cNvPr>
          <p:cNvSpPr txBox="1"/>
          <p:nvPr/>
        </p:nvSpPr>
        <p:spPr>
          <a:xfrm>
            <a:off x="767686" y="1906204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Switches</a:t>
            </a: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043808B6-9889-47B2-B31E-AF401AA58671}"/>
              </a:ext>
            </a:extLst>
          </p:cNvPr>
          <p:cNvSpPr txBox="1"/>
          <p:nvPr/>
        </p:nvSpPr>
        <p:spPr>
          <a:xfrm>
            <a:off x="1335266" y="2329810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Mechanical Switches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Relays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Solid State Relays</a:t>
            </a:r>
          </a:p>
        </p:txBody>
      </p:sp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4192B5DC-C21D-41AE-A33D-222E9119FBDD}"/>
              </a:ext>
            </a:extLst>
          </p:cNvPr>
          <p:cNvSpPr txBox="1"/>
          <p:nvPr/>
        </p:nvSpPr>
        <p:spPr>
          <a:xfrm>
            <a:off x="767686" y="3561814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Circuit Protection</a:t>
            </a:r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64DAD693-3FB2-4E1C-A2AD-BC6D6DCD1E00}"/>
              </a:ext>
            </a:extLst>
          </p:cNvPr>
          <p:cNvSpPr txBox="1"/>
          <p:nvPr/>
        </p:nvSpPr>
        <p:spPr>
          <a:xfrm>
            <a:off x="1335266" y="3985420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Circuit Breakers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Fuses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6232B2E0-4B33-4DF1-AF42-243A86E63333}"/>
              </a:ext>
            </a:extLst>
          </p:cNvPr>
          <p:cNvSpPr txBox="1"/>
          <p:nvPr/>
        </p:nvSpPr>
        <p:spPr>
          <a:xfrm>
            <a:off x="4436927" y="1828716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Wiring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47937FF2-5370-47A6-9AC5-076375F83110}"/>
              </a:ext>
            </a:extLst>
          </p:cNvPr>
          <p:cNvSpPr txBox="1"/>
          <p:nvPr/>
        </p:nvSpPr>
        <p:spPr>
          <a:xfrm>
            <a:off x="5004507" y="2252322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Conductors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Insulators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BED33A7-4A95-4E65-AAA5-A8976EEB23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86432" y="3241599"/>
            <a:ext cx="2748865" cy="17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6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Power Consuming Components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5367" y="746098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Avionics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Valve Control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Actuators &amp; Controllers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Payloads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pic>
        <p:nvPicPr>
          <p:cNvPr id="1026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A11C27AF-7A23-4914-A510-D268F27F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29B410AD-A18D-4A17-9F83-333E77200CBD}"/>
              </a:ext>
            </a:extLst>
          </p:cNvPr>
          <p:cNvSpPr txBox="1"/>
          <p:nvPr/>
        </p:nvSpPr>
        <p:spPr>
          <a:xfrm>
            <a:off x="795895" y="1152330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Computers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GPS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Inertial Measurement Units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Telemetry </a:t>
            </a:r>
          </a:p>
          <a:p>
            <a:pPr marL="355600" lvl="2" indent="-3429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Cameras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A600EF-57C0-4AF0-9EC7-C143B238E3C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70580" y="1442783"/>
            <a:ext cx="3938052" cy="25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Electrical Hazards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5367" y="746098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Ignition Source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pic>
        <p:nvPicPr>
          <p:cNvPr id="1026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A11C27AF-7A23-4914-A510-D268F27F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1606ADB3-4759-4B95-A919-C88867ED3688}"/>
              </a:ext>
            </a:extLst>
          </p:cNvPr>
          <p:cNvSpPr txBox="1"/>
          <p:nvPr/>
        </p:nvSpPr>
        <p:spPr>
          <a:xfrm>
            <a:off x="786346" y="1159755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Arcing and Sparking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Overheating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C2EEC86E-072D-4071-AAC2-0CDE3E37960A}"/>
              </a:ext>
            </a:extLst>
          </p:cNvPr>
          <p:cNvSpPr txBox="1"/>
          <p:nvPr/>
        </p:nvSpPr>
        <p:spPr>
          <a:xfrm>
            <a:off x="1237325" y="1988557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Wires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Connectors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Components</a:t>
            </a: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EB710F0F-9F3D-4C13-8202-7A466C8B2C9E}"/>
              </a:ext>
            </a:extLst>
          </p:cNvPr>
          <p:cNvSpPr txBox="1"/>
          <p:nvPr/>
        </p:nvSpPr>
        <p:spPr>
          <a:xfrm>
            <a:off x="3977965" y="746098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Toxic Smote &amp; Flammable Material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Electrical Shock</a:t>
            </a:r>
          </a:p>
          <a:p>
            <a:pPr marL="12700">
              <a:lnSpc>
                <a:spcPts val="3080"/>
              </a:lnSpc>
              <a:spcBef>
                <a:spcPts val="100"/>
              </a:spcBef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DD7510B8-481A-4EEE-A6D3-159727586BF0}"/>
              </a:ext>
            </a:extLst>
          </p:cNvPr>
          <p:cNvSpPr txBox="1"/>
          <p:nvPr/>
        </p:nvSpPr>
        <p:spPr>
          <a:xfrm>
            <a:off x="4428944" y="1159755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Wiring Insulation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Plastic Avionics Boxes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Plastic Connectors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Battery Electrolyte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E0A20180-FBC0-4608-B417-697B84374340}"/>
              </a:ext>
            </a:extLst>
          </p:cNvPr>
          <p:cNvSpPr txBox="1"/>
          <p:nvPr/>
        </p:nvSpPr>
        <p:spPr>
          <a:xfrm>
            <a:off x="4428944" y="3227347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High-Voltage Batteries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A3FAAD-26A7-4989-AB1E-FEFAF14A519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5042" y="3433014"/>
            <a:ext cx="3262923" cy="16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5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Batteries &amp; Chargers Safety Hazard 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5367" y="746098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Avoid Overcharging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Avoid Over-Discharge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Avoid Damage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pic>
        <p:nvPicPr>
          <p:cNvPr id="1026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A11C27AF-7A23-4914-A510-D268F27F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1606ADB3-4759-4B95-A919-C88867ED3688}"/>
              </a:ext>
            </a:extLst>
          </p:cNvPr>
          <p:cNvSpPr txBox="1"/>
          <p:nvPr/>
        </p:nvSpPr>
        <p:spPr>
          <a:xfrm>
            <a:off x="786346" y="1159755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Continuous monitoring during charging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Use factory supplied  battery charger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B4A9FF15-CC07-47C9-934D-328BF4D610E9}"/>
              </a:ext>
            </a:extLst>
          </p:cNvPr>
          <p:cNvSpPr txBox="1"/>
          <p:nvPr/>
        </p:nvSpPr>
        <p:spPr>
          <a:xfrm>
            <a:off x="786345" y="2329810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Use ground power on the launch pad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Plan your mission battery usage</a:t>
            </a:r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79F3035B-2318-42D9-B803-22D263B9E0C4}"/>
              </a:ext>
            </a:extLst>
          </p:cNvPr>
          <p:cNvSpPr txBox="1"/>
          <p:nvPr/>
        </p:nvSpPr>
        <p:spPr>
          <a:xfrm>
            <a:off x="786344" y="3605546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Avoid overheating 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Avoid freezing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Use good mounting</a:t>
            </a:r>
          </a:p>
        </p:txBody>
      </p:sp>
      <p:sp>
        <p:nvSpPr>
          <p:cNvPr id="15" name="Google Shape;55;p13">
            <a:extLst>
              <a:ext uri="{FF2B5EF4-FFF2-40B4-BE49-F238E27FC236}">
                <a16:creationId xmlns:a16="http://schemas.microsoft.com/office/drawing/2014/main" id="{92B0614D-1F7E-4CD9-9081-78E5D060465C}"/>
              </a:ext>
            </a:extLst>
          </p:cNvPr>
          <p:cNvSpPr txBox="1"/>
          <p:nvPr/>
        </p:nvSpPr>
        <p:spPr>
          <a:xfrm>
            <a:off x="3860849" y="3605546"/>
            <a:ext cx="4496805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Protect from crushing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Replace when batter parameters are exceeded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670EDB-73E3-4550-8B31-B315D85818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3240" y="1366044"/>
            <a:ext cx="2673434" cy="22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Wires &amp; Component Damage Safety Hazard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5367" y="746098"/>
            <a:ext cx="6743613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Avoid Mechanical Damage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12700">
              <a:lnSpc>
                <a:spcPts val="3080"/>
              </a:lnSpc>
              <a:spcBef>
                <a:spcPts val="100"/>
              </a:spcBef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12700">
              <a:lnSpc>
                <a:spcPts val="3080"/>
              </a:lnSpc>
              <a:spcBef>
                <a:spcPts val="100"/>
              </a:spcBef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pic>
        <p:nvPicPr>
          <p:cNvPr id="1026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A11C27AF-7A23-4914-A510-D268F27F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1606ADB3-4759-4B95-A919-C88867ED3688}"/>
              </a:ext>
            </a:extLst>
          </p:cNvPr>
          <p:cNvSpPr txBox="1"/>
          <p:nvPr/>
        </p:nvSpPr>
        <p:spPr>
          <a:xfrm>
            <a:off x="786347" y="1159755"/>
            <a:ext cx="4326830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Clamp and wrap wire bundles to avoid abrasion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Avoid wire bundles frequent flexing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Use connector cable clamps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Inspect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12700">
              <a:lnSpc>
                <a:spcPts val="3080"/>
              </a:lnSpc>
              <a:spcBef>
                <a:spcPts val="100"/>
              </a:spcBef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606B3DDE-2CFC-44E0-BA45-6560FCDEA68D}"/>
              </a:ext>
            </a:extLst>
          </p:cNvPr>
          <p:cNvSpPr txBox="1"/>
          <p:nvPr/>
        </p:nvSpPr>
        <p:spPr>
          <a:xfrm>
            <a:off x="1041168" y="3561491"/>
            <a:ext cx="3621030" cy="139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Signs of overheating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Signs of damage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Displaced connector pins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12700">
              <a:lnSpc>
                <a:spcPts val="3080"/>
              </a:lnSpc>
              <a:spcBef>
                <a:spcPts val="100"/>
              </a:spcBef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12700">
              <a:lnSpc>
                <a:spcPts val="3080"/>
              </a:lnSpc>
              <a:spcBef>
                <a:spcPts val="100"/>
              </a:spcBef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0CAC4BB7-4CBF-4726-858D-F7828DA0424C}"/>
              </a:ext>
            </a:extLst>
          </p:cNvPr>
          <p:cNvSpPr txBox="1"/>
          <p:nvPr/>
        </p:nvSpPr>
        <p:spPr>
          <a:xfrm>
            <a:off x="4412974" y="746098"/>
            <a:ext cx="4654932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Protect against excessive current &amp; short circuits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12700">
              <a:lnSpc>
                <a:spcPts val="3080"/>
              </a:lnSpc>
              <a:spcBef>
                <a:spcPts val="100"/>
              </a:spcBef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12700">
              <a:lnSpc>
                <a:spcPts val="3080"/>
              </a:lnSpc>
              <a:spcBef>
                <a:spcPts val="100"/>
              </a:spcBef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AA3A8ACB-9EE5-4616-B261-0A340DB7D060}"/>
              </a:ext>
            </a:extLst>
          </p:cNvPr>
          <p:cNvSpPr txBox="1"/>
          <p:nvPr/>
        </p:nvSpPr>
        <p:spPr>
          <a:xfrm>
            <a:off x="4863954" y="1544354"/>
            <a:ext cx="4326830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Use circuit protection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Use appropriate ratings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0B671A30-9D5D-40E1-AA3C-CD3C746F406B}"/>
              </a:ext>
            </a:extLst>
          </p:cNvPr>
          <p:cNvSpPr txBox="1"/>
          <p:nvPr/>
        </p:nvSpPr>
        <p:spPr>
          <a:xfrm>
            <a:off x="5314934" y="1928953"/>
            <a:ext cx="4326830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Fuses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Circuit breakers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Fuse links at the battery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B3AB1325-673E-4B89-B458-3BD1878B5023}"/>
              </a:ext>
            </a:extLst>
          </p:cNvPr>
          <p:cNvSpPr txBox="1"/>
          <p:nvPr/>
        </p:nvSpPr>
        <p:spPr>
          <a:xfrm>
            <a:off x="5303209" y="3561491"/>
            <a:ext cx="3505424" cy="139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Wire gauge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Circuit breaker &amp; fuses</a:t>
            </a:r>
          </a:p>
        </p:txBody>
      </p:sp>
    </p:spTree>
    <p:extLst>
      <p:ext uri="{BB962C8B-B14F-4D97-AF65-F5344CB8AC3E}">
        <p14:creationId xmlns:p14="http://schemas.microsoft.com/office/powerpoint/2010/main" val="214703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Electric </a:t>
            </a:r>
            <a:r>
              <a:rPr lang="en-US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Shock Precautions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938804" y="674200"/>
            <a:ext cx="4082058" cy="413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Power off before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pic>
        <p:nvPicPr>
          <p:cNvPr id="1026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A11C27AF-7A23-4914-A510-D268F27F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1606ADB3-4759-4B95-A919-C88867ED3688}"/>
              </a:ext>
            </a:extLst>
          </p:cNvPr>
          <p:cNvSpPr txBox="1"/>
          <p:nvPr/>
        </p:nvSpPr>
        <p:spPr>
          <a:xfrm>
            <a:off x="749214" y="989997"/>
            <a:ext cx="4029320" cy="598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Components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Wire insulation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79F3035B-2318-42D9-B803-22D263B9E0C4}"/>
              </a:ext>
            </a:extLst>
          </p:cNvPr>
          <p:cNvSpPr txBox="1"/>
          <p:nvPr/>
        </p:nvSpPr>
        <p:spPr>
          <a:xfrm>
            <a:off x="749214" y="2712174"/>
            <a:ext cx="4236633" cy="254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Heat shrink tubing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Electrical tape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Potting compound</a:t>
            </a: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81876C42-3D7E-4DC9-B3DF-7665617AC022}"/>
              </a:ext>
            </a:extLst>
          </p:cNvPr>
          <p:cNvSpPr txBox="1"/>
          <p:nvPr/>
        </p:nvSpPr>
        <p:spPr>
          <a:xfrm>
            <a:off x="302245" y="657935"/>
            <a:ext cx="4960390" cy="39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Use appropriate voltage rating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Ground the chassis of components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Insulate exposed conductors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7BE01576-0C1D-4084-826E-C715BDD7C50E}"/>
              </a:ext>
            </a:extLst>
          </p:cNvPr>
          <p:cNvSpPr txBox="1"/>
          <p:nvPr/>
        </p:nvSpPr>
        <p:spPr>
          <a:xfrm>
            <a:off x="5333035" y="1120131"/>
            <a:ext cx="3810965" cy="402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Touching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Attaching probes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Mating/</a:t>
            </a:r>
            <a:r>
              <a:rPr lang="en-US" sz="2000" spc="-75" dirty="0" err="1">
                <a:solidFill>
                  <a:srgbClr val="20396D"/>
                </a:solidFill>
                <a:latin typeface="Lucida Sans"/>
                <a:cs typeface="Lucida Sans"/>
              </a:rPr>
              <a:t>demating</a:t>
            </a:r>
            <a:r>
              <a:rPr lang="en-US" sz="2000" spc="-75" dirty="0">
                <a:solidFill>
                  <a:srgbClr val="20396D"/>
                </a:solidFill>
                <a:latin typeface="Lucida Sans"/>
                <a:cs typeface="Lucida Sans"/>
              </a:rPr>
              <a:t> connectors</a:t>
            </a: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75" dirty="0">
              <a:solidFill>
                <a:srgbClr val="20396D"/>
              </a:solidFill>
              <a:latin typeface="Lucida Sans"/>
              <a:cs typeface="Lucida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962363-8815-4202-8144-BA29BB7289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85847" y="2882215"/>
            <a:ext cx="2272355" cy="22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615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Rocket Team Theme</Template>
  <TotalTime>1398</TotalTime>
  <Words>288</Words>
  <Application>Microsoft Office PowerPoint</Application>
  <PresentationFormat>On-screen Show (16:9)</PresentationFormat>
  <Paragraphs>167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Impact</vt:lpstr>
      <vt:lpstr>Lucida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jimmy_000</dc:creator>
  <cp:lastModifiedBy>Edward Lee</cp:lastModifiedBy>
  <cp:revision>24</cp:revision>
  <dcterms:modified xsi:type="dcterms:W3CDTF">2018-12-05T10:33:04Z</dcterms:modified>
</cp:coreProperties>
</file>