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64" r:id="rId3"/>
    <p:sldId id="262" r:id="rId4"/>
    <p:sldId id="266" r:id="rId5"/>
    <p:sldId id="267" r:id="rId6"/>
    <p:sldId id="272" r:id="rId7"/>
    <p:sldId id="273" r:id="rId8"/>
    <p:sldId id="274"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03"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194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318f0ac97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318f0ac97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318f0ac97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318f0ac97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29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318f0ac97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318f0ac97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85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318f0ac97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318f0ac97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272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318f0ac97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318f0ac97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318f0ac97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318f0ac97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48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2">
            <a:alphaModFix/>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sp>
        <p:nvSpPr>
          <p:cNvPr id="55" name="Google Shape;55;p13"/>
          <p:cNvSpPr txBox="1"/>
          <p:nvPr/>
        </p:nvSpPr>
        <p:spPr>
          <a:xfrm>
            <a:off x="335367" y="746098"/>
            <a:ext cx="4438338" cy="3864825"/>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Things to Consider</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The Experimental Procedures Document</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Important info</a:t>
            </a:r>
          </a:p>
          <a:p>
            <a:pPr marL="0" lvl="0" indent="0" algn="l" rtl="0">
              <a:lnSpc>
                <a:spcPct val="150000"/>
              </a:lnSpc>
              <a:spcBef>
                <a:spcPts val="0"/>
              </a:spcBef>
              <a:spcAft>
                <a:spcPts val="0"/>
              </a:spcAft>
              <a:buNone/>
            </a:pPr>
            <a:endParaRPr sz="2000" dirty="0">
              <a:solidFill>
                <a:schemeClr val="dk1"/>
              </a:solidFill>
            </a:endParaRPr>
          </a:p>
          <a:p>
            <a:pPr marL="0" lvl="0" indent="0" algn="l" rtl="0">
              <a:lnSpc>
                <a:spcPct val="150000"/>
              </a:lnSpc>
              <a:spcBef>
                <a:spcPts val="0"/>
              </a:spcBef>
              <a:spcAft>
                <a:spcPts val="0"/>
              </a:spcAft>
              <a:buNone/>
            </a:pPr>
            <a:endParaRPr sz="2000" dirty="0">
              <a:solidFill>
                <a:schemeClr val="dk1"/>
              </a:solidFill>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p13">
            <a:extLst>
              <a:ext uri="{FF2B5EF4-FFF2-40B4-BE49-F238E27FC236}">
                <a16:creationId xmlns:a16="http://schemas.microsoft.com/office/drawing/2014/main" id="{C4134D97-BE3C-4E26-A1CB-61B9CADA7D0E}"/>
              </a:ext>
            </a:extLst>
          </p:cNvPr>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Experimental Procedures Training</a:t>
            </a:r>
            <a:endParaRPr sz="2600" dirty="0">
              <a:solidFill>
                <a:srgbClr val="FFFFFF"/>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Things to Consider</a:t>
            </a:r>
            <a:endParaRPr sz="2600" dirty="0">
              <a:solidFill>
                <a:srgbClr val="FFFFFF"/>
              </a:solidFill>
              <a:latin typeface="Impact"/>
              <a:ea typeface="Impact"/>
              <a:cs typeface="Impact"/>
              <a:sym typeface="Impact"/>
            </a:endParaRPr>
          </a:p>
        </p:txBody>
      </p:sp>
      <p:sp>
        <p:nvSpPr>
          <p:cNvPr id="55" name="Google Shape;55;p13"/>
          <p:cNvSpPr txBox="1"/>
          <p:nvPr/>
        </p:nvSpPr>
        <p:spPr>
          <a:xfrm>
            <a:off x="335367" y="746098"/>
            <a:ext cx="8042151" cy="4135184"/>
          </a:xfrm>
          <a:prstGeom prst="rect">
            <a:avLst/>
          </a:prstGeom>
          <a:noFill/>
          <a:ln>
            <a:noFill/>
          </a:ln>
        </p:spPr>
        <p:txBody>
          <a:bodyPr spcFirstLastPara="1" wrap="square" lIns="91425" tIns="91425" rIns="91425" bIns="91425" anchor="t" anchorCtr="0">
            <a:noAutofit/>
          </a:bodyPr>
          <a:lstStyle/>
          <a:p>
            <a:pPr marL="266065" indent="-253365">
              <a:lnSpc>
                <a:spcPts val="2600"/>
              </a:lnSpc>
              <a:buChar char="•"/>
              <a:tabLst>
                <a:tab pos="266700" algn="l"/>
              </a:tabLst>
            </a:pPr>
            <a:r>
              <a:rPr lang="en-US" sz="2000" b="1" i="1" spc="-75" dirty="0">
                <a:solidFill>
                  <a:srgbClr val="20396D"/>
                </a:solidFill>
                <a:latin typeface="Lucida Sans"/>
                <a:cs typeface="Lucida Sans"/>
              </a:rPr>
              <a:t>Never perform a test without approval from team management!</a:t>
            </a:r>
          </a:p>
          <a:p>
            <a:pPr marL="266065" indent="-253365">
              <a:lnSpc>
                <a:spcPts val="2600"/>
              </a:lnSpc>
              <a:buChar char="•"/>
              <a:tabLst>
                <a:tab pos="266700" algn="l"/>
              </a:tabLst>
            </a:pPr>
            <a:r>
              <a:rPr lang="en-US" sz="1800" spc="-75" dirty="0">
                <a:solidFill>
                  <a:srgbClr val="20396D"/>
                </a:solidFill>
                <a:latin typeface="Lucida Sans"/>
                <a:cs typeface="Lucida Sans"/>
              </a:rPr>
              <a:t>It is always better to be overprepared (and extra safe) rather than marginally prepared</a:t>
            </a:r>
          </a:p>
          <a:p>
            <a:pPr marL="266065" indent="-253365">
              <a:lnSpc>
                <a:spcPts val="2600"/>
              </a:lnSpc>
              <a:buChar char="•"/>
              <a:tabLst>
                <a:tab pos="266700" algn="l"/>
              </a:tabLst>
            </a:pPr>
            <a:r>
              <a:rPr lang="en-US" sz="1800" spc="-75" dirty="0">
                <a:solidFill>
                  <a:srgbClr val="20396D"/>
                </a:solidFill>
                <a:latin typeface="Lucida Sans"/>
                <a:cs typeface="Lucida Sans"/>
              </a:rPr>
              <a:t>The Experimental Procedures document exists to assure that all necessary information is provided </a:t>
            </a:r>
            <a:r>
              <a:rPr lang="en-US" sz="1800" b="1" i="1" spc="-75" dirty="0">
                <a:solidFill>
                  <a:srgbClr val="20396D"/>
                </a:solidFill>
                <a:latin typeface="Lucida Sans"/>
                <a:cs typeface="Lucida Sans"/>
              </a:rPr>
              <a:t>prior</a:t>
            </a:r>
            <a:r>
              <a:rPr lang="en-US" sz="1800" spc="-75" dirty="0">
                <a:solidFill>
                  <a:srgbClr val="20396D"/>
                </a:solidFill>
                <a:latin typeface="Lucida Sans"/>
                <a:cs typeface="Lucida Sans"/>
              </a:rPr>
              <a:t> to a test being performed.</a:t>
            </a:r>
          </a:p>
          <a:p>
            <a:pPr marL="266065" indent="-253365">
              <a:lnSpc>
                <a:spcPts val="2600"/>
              </a:lnSpc>
              <a:buChar char="•"/>
              <a:tabLst>
                <a:tab pos="266700" algn="l"/>
              </a:tabLst>
            </a:pPr>
            <a:r>
              <a:rPr lang="en-US" sz="1800" spc="-75" dirty="0">
                <a:solidFill>
                  <a:srgbClr val="20396D"/>
                </a:solidFill>
                <a:latin typeface="Lucida Sans"/>
                <a:cs typeface="Lucida Sans"/>
              </a:rPr>
              <a:t>Procedures are put into place specifically for safety and to maximize our ability to get data</a:t>
            </a:r>
            <a:endParaRPr lang="en-US" sz="2400" spc="-75" dirty="0">
              <a:solidFill>
                <a:srgbClr val="20396D"/>
              </a:solidFill>
              <a:latin typeface="Lucida Sans"/>
              <a:cs typeface="Lucida Sans"/>
            </a:endParaRPr>
          </a:p>
          <a:p>
            <a:pPr marL="469900" indent="-457200">
              <a:lnSpc>
                <a:spcPts val="3080"/>
              </a:lnSpc>
              <a:spcBef>
                <a:spcPts val="100"/>
              </a:spcBef>
              <a:buFont typeface="Arial" panose="020B0604020202020204" pitchFamily="34" charset="0"/>
              <a:buChar char="•"/>
            </a:pPr>
            <a:endParaRPr lang="en-US" sz="2000" spc="-75" dirty="0">
              <a:solidFill>
                <a:srgbClr val="20396D"/>
              </a:solidFill>
              <a:latin typeface="Lucida Sans"/>
              <a:cs typeface="Lucida Sans"/>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86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19"/>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The Experimental Procedures Document</a:t>
            </a:r>
            <a:endParaRPr sz="2600" dirty="0">
              <a:solidFill>
                <a:srgbClr val="FFFFFF"/>
              </a:solidFill>
              <a:latin typeface="Impact"/>
              <a:ea typeface="Impact"/>
              <a:cs typeface="Impact"/>
              <a:sym typeface="Impact"/>
            </a:endParaRPr>
          </a:p>
        </p:txBody>
      </p:sp>
      <p:sp>
        <p:nvSpPr>
          <p:cNvPr id="12" name="object 94">
            <a:extLst>
              <a:ext uri="{FF2B5EF4-FFF2-40B4-BE49-F238E27FC236}">
                <a16:creationId xmlns:a16="http://schemas.microsoft.com/office/drawing/2014/main" id="{A72EC024-419D-47ED-9F13-C885296E2A48}"/>
              </a:ext>
            </a:extLst>
          </p:cNvPr>
          <p:cNvSpPr txBox="1"/>
          <p:nvPr/>
        </p:nvSpPr>
        <p:spPr>
          <a:xfrm>
            <a:off x="268279" y="603651"/>
            <a:ext cx="7329949" cy="1033809"/>
          </a:xfrm>
          <a:prstGeom prst="rect">
            <a:avLst/>
          </a:prstGeom>
        </p:spPr>
        <p:txBody>
          <a:bodyPr vert="horz" wrap="square" lIns="0" tIns="12700" rIns="0" bIns="0" rtlCol="0">
            <a:spAutoFit/>
          </a:bodyPr>
          <a:lstStyle/>
          <a:p>
            <a:pPr marL="12700">
              <a:lnSpc>
                <a:spcPts val="3080"/>
              </a:lnSpc>
              <a:spcBef>
                <a:spcPts val="100"/>
              </a:spcBef>
            </a:pPr>
            <a:r>
              <a:rPr lang="en-US" sz="1600" b="1" spc="-10" dirty="0">
                <a:solidFill>
                  <a:srgbClr val="27AAE1"/>
                </a:solidFill>
                <a:latin typeface="Gill Sans MT"/>
                <a:cs typeface="Gill Sans MT"/>
              </a:rPr>
              <a:t>Table of Contents</a:t>
            </a:r>
            <a:endParaRPr sz="1600" b="1" spc="-10" dirty="0">
              <a:solidFill>
                <a:srgbClr val="27AAE1"/>
              </a:solidFill>
              <a:latin typeface="Gill Sans MT"/>
              <a:cs typeface="Gill Sans MT"/>
            </a:endParaRPr>
          </a:p>
          <a:p>
            <a:pPr marL="266065" indent="-253365">
              <a:lnSpc>
                <a:spcPts val="2600"/>
              </a:lnSpc>
              <a:buChar char="•"/>
              <a:tabLst>
                <a:tab pos="266700" algn="l"/>
              </a:tabLst>
            </a:pPr>
            <a:r>
              <a:rPr lang="en-CA" spc="-75" dirty="0">
                <a:solidFill>
                  <a:srgbClr val="20396D"/>
                </a:solidFill>
                <a:latin typeface="Lucida Sans"/>
                <a:cs typeface="Lucida Sans"/>
              </a:rPr>
              <a:t>Fill in the name of the test and other information</a:t>
            </a:r>
          </a:p>
          <a:p>
            <a:pPr marL="266065" indent="-253365">
              <a:lnSpc>
                <a:spcPts val="2600"/>
              </a:lnSpc>
              <a:buChar char="•"/>
              <a:tabLst>
                <a:tab pos="266700" algn="l"/>
              </a:tabLst>
            </a:pPr>
            <a:endParaRPr dirty="0">
              <a:latin typeface="Lucida Sans"/>
              <a:cs typeface="Lucida Sans"/>
            </a:endParaRPr>
          </a:p>
        </p:txBody>
      </p:sp>
      <p:pic>
        <p:nvPicPr>
          <p:cNvPr id="14"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7F2C795A-4B9D-481C-A3C1-1B35EB864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9814F4C-640E-4C2A-8A5A-D2D3506BACDF}"/>
              </a:ext>
            </a:extLst>
          </p:cNvPr>
          <p:cNvPicPr>
            <a:picLocks noChangeAspect="1"/>
          </p:cNvPicPr>
          <p:nvPr/>
        </p:nvPicPr>
        <p:blipFill>
          <a:blip r:embed="rId4"/>
          <a:stretch>
            <a:fillRect/>
          </a:stretch>
        </p:blipFill>
        <p:spPr>
          <a:xfrm>
            <a:off x="268279" y="1425387"/>
            <a:ext cx="5971156" cy="29529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19"/>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The Experimental Procedures Document</a:t>
            </a:r>
            <a:endParaRPr sz="2600" dirty="0">
              <a:solidFill>
                <a:srgbClr val="FFFFFF"/>
              </a:solidFill>
              <a:latin typeface="Impact"/>
              <a:ea typeface="Impact"/>
              <a:cs typeface="Impact"/>
              <a:sym typeface="Impact"/>
            </a:endParaRPr>
          </a:p>
        </p:txBody>
      </p:sp>
      <p:pic>
        <p:nvPicPr>
          <p:cNvPr id="14"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7F2C795A-4B9D-481C-A3C1-1B35EB864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9" name="object 94">
            <a:extLst>
              <a:ext uri="{FF2B5EF4-FFF2-40B4-BE49-F238E27FC236}">
                <a16:creationId xmlns:a16="http://schemas.microsoft.com/office/drawing/2014/main" id="{C43E2802-574A-462D-AD24-60EE7F169E5D}"/>
              </a:ext>
            </a:extLst>
          </p:cNvPr>
          <p:cNvSpPr txBox="1"/>
          <p:nvPr/>
        </p:nvSpPr>
        <p:spPr>
          <a:xfrm>
            <a:off x="160020" y="612934"/>
            <a:ext cx="4687645" cy="4368055"/>
          </a:xfrm>
          <a:prstGeom prst="rect">
            <a:avLst/>
          </a:prstGeom>
        </p:spPr>
        <p:txBody>
          <a:bodyPr vert="horz" wrap="square" lIns="0" tIns="12700" rIns="0" bIns="0" rtlCol="0">
            <a:spAutoFit/>
          </a:bodyPr>
          <a:lstStyle/>
          <a:p>
            <a:pPr marL="12700">
              <a:lnSpc>
                <a:spcPts val="3080"/>
              </a:lnSpc>
              <a:spcBef>
                <a:spcPts val="100"/>
              </a:spcBef>
            </a:pPr>
            <a:r>
              <a:rPr lang="en-US" sz="1800" b="1" spc="-10" dirty="0">
                <a:solidFill>
                  <a:srgbClr val="27AAE1"/>
                </a:solidFill>
                <a:latin typeface="Gill Sans MT"/>
                <a:cs typeface="Gill Sans MT"/>
              </a:rPr>
              <a:t>Summary and Signature Sign-off</a:t>
            </a:r>
            <a:endParaRPr sz="1800" b="1" spc="-10" dirty="0">
              <a:solidFill>
                <a:srgbClr val="27AAE1"/>
              </a:solidFill>
              <a:latin typeface="Gill Sans MT"/>
              <a:cs typeface="Gill Sans MT"/>
            </a:endParaRPr>
          </a:p>
          <a:p>
            <a:pPr marL="266065" indent="-253365">
              <a:lnSpc>
                <a:spcPts val="2600"/>
              </a:lnSpc>
              <a:buChar char="•"/>
              <a:tabLst>
                <a:tab pos="266700" algn="l"/>
              </a:tabLst>
            </a:pPr>
            <a:r>
              <a:rPr lang="en-CA" sz="1200" spc="-75" dirty="0">
                <a:solidFill>
                  <a:srgbClr val="20396D"/>
                </a:solidFill>
                <a:latin typeface="Lucida Sans"/>
                <a:cs typeface="Lucida Sans"/>
              </a:rPr>
              <a:t>This page should give a quick synopsis of the experiment and all necessary items and personnel</a:t>
            </a:r>
          </a:p>
          <a:p>
            <a:pPr marL="266065" indent="-253365">
              <a:lnSpc>
                <a:spcPts val="2600"/>
              </a:lnSpc>
              <a:buChar char="•"/>
              <a:tabLst>
                <a:tab pos="266700" algn="l"/>
              </a:tabLst>
            </a:pPr>
            <a:r>
              <a:rPr lang="en-CA" sz="1200" spc="-75" dirty="0">
                <a:solidFill>
                  <a:srgbClr val="20396D"/>
                </a:solidFill>
                <a:latin typeface="Lucida Sans"/>
                <a:cs typeface="Lucida Sans"/>
              </a:rPr>
              <a:t>No need to write out long sentences, bullet points should suffice</a:t>
            </a:r>
          </a:p>
          <a:p>
            <a:pPr marL="266065" indent="-253365">
              <a:lnSpc>
                <a:spcPts val="2600"/>
              </a:lnSpc>
              <a:buChar char="•"/>
              <a:tabLst>
                <a:tab pos="266700" algn="l"/>
              </a:tabLst>
            </a:pPr>
            <a:r>
              <a:rPr lang="en-CA" sz="1200" spc="-75" dirty="0">
                <a:solidFill>
                  <a:srgbClr val="20396D"/>
                </a:solidFill>
                <a:latin typeface="Lucida Sans"/>
                <a:cs typeface="Lucida Sans"/>
              </a:rPr>
              <a:t>Be specific about everything! You may not think twice about something such as close toed shoes, but still important to make note</a:t>
            </a:r>
          </a:p>
          <a:p>
            <a:pPr marL="266065" indent="-253365">
              <a:lnSpc>
                <a:spcPts val="2600"/>
              </a:lnSpc>
              <a:buChar char="•"/>
              <a:tabLst>
                <a:tab pos="266700" algn="l"/>
              </a:tabLst>
            </a:pPr>
            <a:r>
              <a:rPr lang="en-CA" sz="1200" b="1" spc="-75" dirty="0">
                <a:solidFill>
                  <a:srgbClr val="20396D"/>
                </a:solidFill>
                <a:latin typeface="Lucida Sans"/>
                <a:cs typeface="Lucida Sans"/>
              </a:rPr>
              <a:t>Duration of Test</a:t>
            </a:r>
            <a:r>
              <a:rPr lang="en-CA" sz="1200" spc="-75" dirty="0">
                <a:solidFill>
                  <a:srgbClr val="20396D"/>
                </a:solidFill>
                <a:latin typeface="Lucida Sans"/>
                <a:cs typeface="Lucida Sans"/>
              </a:rPr>
              <a:t>: we need an estimate of how long the test is expected to be performed</a:t>
            </a:r>
          </a:p>
          <a:p>
            <a:pPr marL="266065" indent="-253365">
              <a:lnSpc>
                <a:spcPts val="2600"/>
              </a:lnSpc>
              <a:buChar char="•"/>
              <a:tabLst>
                <a:tab pos="266700" algn="l"/>
              </a:tabLst>
            </a:pPr>
            <a:r>
              <a:rPr lang="en-CA" sz="1200" b="1" spc="-75" dirty="0">
                <a:solidFill>
                  <a:srgbClr val="20396D"/>
                </a:solidFill>
                <a:latin typeface="Lucida Sans"/>
                <a:cs typeface="Lucida Sans"/>
              </a:rPr>
              <a:t>Signatures</a:t>
            </a:r>
            <a:r>
              <a:rPr lang="en-CA" sz="1200" spc="-75" dirty="0">
                <a:solidFill>
                  <a:srgbClr val="20396D"/>
                </a:solidFill>
                <a:latin typeface="Lucida Sans"/>
                <a:cs typeface="Lucida Sans"/>
              </a:rPr>
              <a:t>: Not all tests will require Faculty Advisor Signature, but all will require Safety Officer Signature</a:t>
            </a:r>
          </a:p>
          <a:p>
            <a:pPr marL="266065" indent="-253365">
              <a:lnSpc>
                <a:spcPts val="2600"/>
              </a:lnSpc>
              <a:buChar char="•"/>
              <a:tabLst>
                <a:tab pos="266700" algn="l"/>
              </a:tabLst>
            </a:pPr>
            <a:r>
              <a:rPr lang="en-CA" sz="1200" u="sng" spc="-75" dirty="0">
                <a:solidFill>
                  <a:srgbClr val="FF0000"/>
                </a:solidFill>
                <a:latin typeface="Lucida Sans"/>
                <a:cs typeface="Lucida Sans"/>
              </a:rPr>
              <a:t>ONLY PERSONS WHO HAVE DONE APPROPRIATE TRAINING WILL BE CLEARED TO PERFORM THE TEST</a:t>
            </a:r>
          </a:p>
        </p:txBody>
      </p:sp>
      <p:pic>
        <p:nvPicPr>
          <p:cNvPr id="3" name="Picture 2">
            <a:extLst>
              <a:ext uri="{FF2B5EF4-FFF2-40B4-BE49-F238E27FC236}">
                <a16:creationId xmlns:a16="http://schemas.microsoft.com/office/drawing/2014/main" id="{2A7C69F0-5E31-49EF-9B71-FA23E73BAE19}"/>
              </a:ext>
            </a:extLst>
          </p:cNvPr>
          <p:cNvPicPr>
            <a:picLocks noChangeAspect="1"/>
          </p:cNvPicPr>
          <p:nvPr/>
        </p:nvPicPr>
        <p:blipFill>
          <a:blip r:embed="rId4"/>
          <a:stretch>
            <a:fillRect/>
          </a:stretch>
        </p:blipFill>
        <p:spPr>
          <a:xfrm>
            <a:off x="4986872" y="841278"/>
            <a:ext cx="3870310" cy="3622763"/>
          </a:xfrm>
          <a:prstGeom prst="rect">
            <a:avLst/>
          </a:prstGeom>
        </p:spPr>
      </p:pic>
    </p:spTree>
    <p:extLst>
      <p:ext uri="{BB962C8B-B14F-4D97-AF65-F5344CB8AC3E}">
        <p14:creationId xmlns:p14="http://schemas.microsoft.com/office/powerpoint/2010/main" val="56945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19"/>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The Experimental Procedures Document</a:t>
            </a:r>
            <a:endParaRPr sz="2600" dirty="0">
              <a:solidFill>
                <a:srgbClr val="FFFFFF"/>
              </a:solidFill>
              <a:latin typeface="Impact"/>
              <a:ea typeface="Impact"/>
              <a:cs typeface="Impact"/>
              <a:sym typeface="Impact"/>
            </a:endParaRPr>
          </a:p>
        </p:txBody>
      </p:sp>
      <p:pic>
        <p:nvPicPr>
          <p:cNvPr id="14"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7F2C795A-4B9D-481C-A3C1-1B35EB864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94">
            <a:extLst>
              <a:ext uri="{FF2B5EF4-FFF2-40B4-BE49-F238E27FC236}">
                <a16:creationId xmlns:a16="http://schemas.microsoft.com/office/drawing/2014/main" id="{9D4EC098-46CE-4442-8FDF-1D2FCF9BEA0D}"/>
              </a:ext>
            </a:extLst>
          </p:cNvPr>
          <p:cNvSpPr txBox="1"/>
          <p:nvPr/>
        </p:nvSpPr>
        <p:spPr>
          <a:xfrm>
            <a:off x="243840" y="628174"/>
            <a:ext cx="7329949" cy="1372876"/>
          </a:xfrm>
          <a:prstGeom prst="rect">
            <a:avLst/>
          </a:prstGeom>
        </p:spPr>
        <p:txBody>
          <a:bodyPr vert="horz" wrap="square" lIns="0" tIns="12700" rIns="0" bIns="0" rtlCol="0">
            <a:spAutoFit/>
          </a:bodyPr>
          <a:lstStyle/>
          <a:p>
            <a:pPr marL="12700">
              <a:lnSpc>
                <a:spcPts val="3080"/>
              </a:lnSpc>
              <a:spcBef>
                <a:spcPts val="100"/>
              </a:spcBef>
            </a:pPr>
            <a:r>
              <a:rPr lang="en-US" sz="1800" b="1" spc="-10" dirty="0">
                <a:solidFill>
                  <a:srgbClr val="27AAE1"/>
                </a:solidFill>
                <a:latin typeface="Gill Sans MT"/>
                <a:cs typeface="Gill Sans MT"/>
              </a:rPr>
              <a:t>Overview and Motivation</a:t>
            </a:r>
            <a:endParaRPr sz="1800" b="1" spc="-10" dirty="0">
              <a:solidFill>
                <a:srgbClr val="27AAE1"/>
              </a:solidFill>
              <a:latin typeface="Gill Sans MT"/>
              <a:cs typeface="Gill Sans MT"/>
            </a:endParaRPr>
          </a:p>
          <a:p>
            <a:pPr marL="355600" indent="-342900">
              <a:lnSpc>
                <a:spcPts val="2600"/>
              </a:lnSpc>
              <a:buFont typeface="Arial" panose="020B0604020202020204" pitchFamily="34" charset="0"/>
              <a:buChar char="•"/>
              <a:tabLst>
                <a:tab pos="266700" algn="l"/>
              </a:tabLst>
            </a:pPr>
            <a:r>
              <a:rPr lang="en-CA" sz="1600" spc="-75" dirty="0">
                <a:solidFill>
                  <a:srgbClr val="20396D"/>
                </a:solidFill>
                <a:latin typeface="Lucida Sans"/>
                <a:cs typeface="Lucida Sans"/>
              </a:rPr>
              <a:t>Give a detailed summary of why the test is necessary for our project to perform. How will it progress the project? What will we gain from the test? Why is this the only/best way to obtain this data? Etc.</a:t>
            </a:r>
          </a:p>
        </p:txBody>
      </p:sp>
      <p:pic>
        <p:nvPicPr>
          <p:cNvPr id="2" name="Picture 1">
            <a:extLst>
              <a:ext uri="{FF2B5EF4-FFF2-40B4-BE49-F238E27FC236}">
                <a16:creationId xmlns:a16="http://schemas.microsoft.com/office/drawing/2014/main" id="{135CBCC8-7C79-42CE-AF1C-917351B8FE1C}"/>
              </a:ext>
            </a:extLst>
          </p:cNvPr>
          <p:cNvPicPr>
            <a:picLocks noChangeAspect="1"/>
          </p:cNvPicPr>
          <p:nvPr/>
        </p:nvPicPr>
        <p:blipFill>
          <a:blip r:embed="rId4"/>
          <a:stretch>
            <a:fillRect/>
          </a:stretch>
        </p:blipFill>
        <p:spPr>
          <a:xfrm>
            <a:off x="525275" y="2792505"/>
            <a:ext cx="7515225" cy="1104900"/>
          </a:xfrm>
          <a:prstGeom prst="rect">
            <a:avLst/>
          </a:prstGeom>
        </p:spPr>
      </p:pic>
    </p:spTree>
    <p:extLst>
      <p:ext uri="{BB962C8B-B14F-4D97-AF65-F5344CB8AC3E}">
        <p14:creationId xmlns:p14="http://schemas.microsoft.com/office/powerpoint/2010/main" val="312069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19"/>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The Experimental Procedures Document</a:t>
            </a:r>
            <a:endParaRPr sz="2600" dirty="0">
              <a:solidFill>
                <a:srgbClr val="FFFFFF"/>
              </a:solidFill>
              <a:latin typeface="Impact"/>
              <a:ea typeface="Impact"/>
              <a:cs typeface="Impact"/>
              <a:sym typeface="Impact"/>
            </a:endParaRPr>
          </a:p>
        </p:txBody>
      </p:sp>
      <p:pic>
        <p:nvPicPr>
          <p:cNvPr id="14"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7F2C795A-4B9D-481C-A3C1-1B35EB864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94">
            <a:extLst>
              <a:ext uri="{FF2B5EF4-FFF2-40B4-BE49-F238E27FC236}">
                <a16:creationId xmlns:a16="http://schemas.microsoft.com/office/drawing/2014/main" id="{9C1ADD01-8E5C-4068-B37D-C43842998E97}"/>
              </a:ext>
            </a:extLst>
          </p:cNvPr>
          <p:cNvSpPr txBox="1"/>
          <p:nvPr/>
        </p:nvSpPr>
        <p:spPr>
          <a:xfrm>
            <a:off x="184760" y="638126"/>
            <a:ext cx="8791152" cy="2692340"/>
          </a:xfrm>
          <a:prstGeom prst="rect">
            <a:avLst/>
          </a:prstGeom>
        </p:spPr>
        <p:txBody>
          <a:bodyPr vert="horz" wrap="square" lIns="0" tIns="12700" rIns="0" bIns="0" rtlCol="0">
            <a:spAutoFit/>
          </a:bodyPr>
          <a:lstStyle/>
          <a:p>
            <a:pPr marL="12700">
              <a:lnSpc>
                <a:spcPts val="3080"/>
              </a:lnSpc>
              <a:spcBef>
                <a:spcPts val="100"/>
              </a:spcBef>
            </a:pPr>
            <a:r>
              <a:rPr lang="en-CA" sz="2000" b="1" spc="-10" dirty="0">
                <a:solidFill>
                  <a:srgbClr val="27AAE1"/>
                </a:solidFill>
                <a:latin typeface="Gill Sans MT"/>
                <a:cs typeface="Gill Sans MT"/>
              </a:rPr>
              <a:t>Procedures</a:t>
            </a:r>
          </a:p>
          <a:p>
            <a:pPr marL="355600" indent="-342900">
              <a:lnSpc>
                <a:spcPts val="2600"/>
              </a:lnSpc>
              <a:buFont typeface="Arial" panose="020B0604020202020204" pitchFamily="34" charset="0"/>
              <a:buChar char="•"/>
              <a:tabLst>
                <a:tab pos="266700" algn="l"/>
              </a:tabLst>
            </a:pPr>
            <a:r>
              <a:rPr lang="en-CA" sz="1100" b="1" i="1" u="sng" spc="-75" dirty="0">
                <a:solidFill>
                  <a:srgbClr val="20396D"/>
                </a:solidFill>
                <a:latin typeface="Lucida Sans"/>
                <a:cs typeface="Lucida Sans"/>
              </a:rPr>
              <a:t>Nominal Procedures </a:t>
            </a:r>
            <a:r>
              <a:rPr lang="en-CA" sz="1100" spc="-75" dirty="0">
                <a:solidFill>
                  <a:srgbClr val="20396D"/>
                </a:solidFill>
                <a:latin typeface="Lucida Sans"/>
                <a:cs typeface="Lucida Sans"/>
              </a:rPr>
              <a:t>are the exact procedures to be done to complete the experiment as expected. </a:t>
            </a:r>
          </a:p>
          <a:p>
            <a:pPr marL="355600" indent="-342900">
              <a:lnSpc>
                <a:spcPts val="2600"/>
              </a:lnSpc>
              <a:buFont typeface="Arial" panose="020B0604020202020204" pitchFamily="34" charset="0"/>
              <a:buChar char="•"/>
              <a:tabLst>
                <a:tab pos="266700" algn="l"/>
              </a:tabLst>
            </a:pPr>
            <a:r>
              <a:rPr lang="en-CA" sz="1100" spc="-75" dirty="0">
                <a:solidFill>
                  <a:srgbClr val="20396D"/>
                </a:solidFill>
                <a:latin typeface="Lucida Sans"/>
                <a:cs typeface="Lucida Sans"/>
              </a:rPr>
              <a:t>These are what we do when all goes as expected</a:t>
            </a:r>
          </a:p>
          <a:p>
            <a:pPr marL="355600" indent="-342900">
              <a:lnSpc>
                <a:spcPts val="2600"/>
              </a:lnSpc>
              <a:buFont typeface="Arial" panose="020B0604020202020204" pitchFamily="34" charset="0"/>
              <a:buChar char="•"/>
              <a:tabLst>
                <a:tab pos="266700" algn="l"/>
              </a:tabLst>
            </a:pPr>
            <a:r>
              <a:rPr lang="en-CA" sz="1100" spc="-75" dirty="0">
                <a:solidFill>
                  <a:srgbClr val="20396D"/>
                </a:solidFill>
                <a:latin typeface="Lucida Sans"/>
                <a:cs typeface="Lucida Sans"/>
              </a:rPr>
              <a:t>These need to be specific and detailed – do not leave room for interpretation. Write exactly what you want to happen.</a:t>
            </a:r>
          </a:p>
          <a:p>
            <a:pPr marL="355600" indent="-342900">
              <a:lnSpc>
                <a:spcPts val="2600"/>
              </a:lnSpc>
              <a:buFont typeface="Arial" panose="020B0604020202020204" pitchFamily="34" charset="0"/>
              <a:buChar char="•"/>
              <a:tabLst>
                <a:tab pos="266700" algn="l"/>
              </a:tabLst>
            </a:pPr>
            <a:r>
              <a:rPr lang="en-CA" sz="1100" b="1" i="1" u="sng" spc="-75" dirty="0">
                <a:solidFill>
                  <a:srgbClr val="20396D"/>
                </a:solidFill>
                <a:latin typeface="Lucida Sans"/>
                <a:cs typeface="Lucida Sans"/>
              </a:rPr>
              <a:t>Contingency Procedures </a:t>
            </a:r>
            <a:r>
              <a:rPr lang="en-CA" sz="1100" spc="-75" dirty="0">
                <a:solidFill>
                  <a:srgbClr val="20396D"/>
                </a:solidFill>
                <a:latin typeface="Lucida Sans"/>
                <a:cs typeface="Lucida Sans"/>
              </a:rPr>
              <a:t>are the actions to take when something wrong happens and a hazardous or potentially hazardous situation arises.</a:t>
            </a:r>
          </a:p>
          <a:p>
            <a:pPr marL="355600" indent="-342900">
              <a:lnSpc>
                <a:spcPts val="2600"/>
              </a:lnSpc>
              <a:buFont typeface="Arial" panose="020B0604020202020204" pitchFamily="34" charset="0"/>
              <a:buChar char="•"/>
              <a:tabLst>
                <a:tab pos="266700" algn="l"/>
              </a:tabLst>
            </a:pPr>
            <a:r>
              <a:rPr lang="en-CA" sz="1100" spc="-75" dirty="0">
                <a:solidFill>
                  <a:srgbClr val="20396D"/>
                </a:solidFill>
                <a:latin typeface="Lucida Sans"/>
                <a:cs typeface="Lucida Sans"/>
              </a:rPr>
              <a:t>These NEED to be specific and detailed. Writing out even the simplest steps is important because not everyone will have the same natural reaction to unexpected situations. </a:t>
            </a:r>
          </a:p>
          <a:p>
            <a:pPr marL="355600" indent="-342900">
              <a:lnSpc>
                <a:spcPts val="2600"/>
              </a:lnSpc>
              <a:buFont typeface="Arial" panose="020B0604020202020204" pitchFamily="34" charset="0"/>
              <a:buChar char="•"/>
              <a:tabLst>
                <a:tab pos="266700" algn="l"/>
              </a:tabLst>
            </a:pPr>
            <a:r>
              <a:rPr lang="en-CA" sz="1100" spc="-75" dirty="0">
                <a:solidFill>
                  <a:srgbClr val="20396D"/>
                </a:solidFill>
                <a:latin typeface="Lucida Sans"/>
                <a:cs typeface="Lucida Sans"/>
              </a:rPr>
              <a:t>Contingency procedures need to be written out to the point where the hazardous situation is brought back to a peaceful state</a:t>
            </a:r>
          </a:p>
        </p:txBody>
      </p:sp>
      <p:pic>
        <p:nvPicPr>
          <p:cNvPr id="3" name="Picture 2">
            <a:extLst>
              <a:ext uri="{FF2B5EF4-FFF2-40B4-BE49-F238E27FC236}">
                <a16:creationId xmlns:a16="http://schemas.microsoft.com/office/drawing/2014/main" id="{8B9596F5-C472-4916-8012-550EF59F21B5}"/>
              </a:ext>
            </a:extLst>
          </p:cNvPr>
          <p:cNvPicPr>
            <a:picLocks noChangeAspect="1"/>
          </p:cNvPicPr>
          <p:nvPr/>
        </p:nvPicPr>
        <p:blipFill>
          <a:blip r:embed="rId4"/>
          <a:stretch>
            <a:fillRect/>
          </a:stretch>
        </p:blipFill>
        <p:spPr>
          <a:xfrm>
            <a:off x="1152245" y="3336128"/>
            <a:ext cx="5799885" cy="1807372"/>
          </a:xfrm>
          <a:prstGeom prst="rect">
            <a:avLst/>
          </a:prstGeom>
        </p:spPr>
      </p:pic>
    </p:spTree>
    <p:extLst>
      <p:ext uri="{BB962C8B-B14F-4D97-AF65-F5344CB8AC3E}">
        <p14:creationId xmlns:p14="http://schemas.microsoft.com/office/powerpoint/2010/main" val="238613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19"/>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The Experimental Procedures Document</a:t>
            </a:r>
            <a:endParaRPr sz="2600" dirty="0">
              <a:solidFill>
                <a:srgbClr val="FFFFFF"/>
              </a:solidFill>
              <a:latin typeface="Impact"/>
              <a:ea typeface="Impact"/>
              <a:cs typeface="Impact"/>
              <a:sym typeface="Impact"/>
            </a:endParaRPr>
          </a:p>
        </p:txBody>
      </p:sp>
      <p:pic>
        <p:nvPicPr>
          <p:cNvPr id="14"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7F2C795A-4B9D-481C-A3C1-1B35EB864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94">
            <a:extLst>
              <a:ext uri="{FF2B5EF4-FFF2-40B4-BE49-F238E27FC236}">
                <a16:creationId xmlns:a16="http://schemas.microsoft.com/office/drawing/2014/main" id="{09489286-450D-4BFB-8871-853864CF1773}"/>
              </a:ext>
            </a:extLst>
          </p:cNvPr>
          <p:cNvSpPr txBox="1"/>
          <p:nvPr/>
        </p:nvSpPr>
        <p:spPr>
          <a:xfrm>
            <a:off x="275057" y="659639"/>
            <a:ext cx="7413523" cy="4370299"/>
          </a:xfrm>
          <a:prstGeom prst="rect">
            <a:avLst/>
          </a:prstGeom>
        </p:spPr>
        <p:txBody>
          <a:bodyPr vert="horz" wrap="square" lIns="0" tIns="12700" rIns="0" bIns="0" rtlCol="0">
            <a:spAutoFit/>
          </a:bodyPr>
          <a:lstStyle/>
          <a:p>
            <a:pPr marL="12700">
              <a:lnSpc>
                <a:spcPts val="3080"/>
              </a:lnSpc>
              <a:spcBef>
                <a:spcPts val="100"/>
              </a:spcBef>
            </a:pPr>
            <a:r>
              <a:rPr lang="en-US" sz="1600" b="1" spc="-10" dirty="0">
                <a:solidFill>
                  <a:srgbClr val="27AAE1"/>
                </a:solidFill>
                <a:latin typeface="Gill Sans MT"/>
                <a:cs typeface="Gill Sans MT"/>
              </a:rPr>
              <a:t>Additional Information</a:t>
            </a:r>
            <a:endParaRPr sz="1600" b="1" spc="-10" dirty="0">
              <a:solidFill>
                <a:srgbClr val="27AAE1"/>
              </a:solidFill>
              <a:latin typeface="Gill Sans MT"/>
              <a:cs typeface="Gill Sans MT"/>
            </a:endParaRPr>
          </a:p>
          <a:p>
            <a:pPr marL="266065" indent="-253365">
              <a:lnSpc>
                <a:spcPts val="2600"/>
              </a:lnSpc>
              <a:buChar char="•"/>
              <a:tabLst>
                <a:tab pos="266700" algn="l"/>
              </a:tabLst>
            </a:pPr>
            <a:r>
              <a:rPr lang="en-US" spc="-75" dirty="0">
                <a:solidFill>
                  <a:srgbClr val="20396D"/>
                </a:solidFill>
                <a:latin typeface="Lucida Sans"/>
                <a:cs typeface="Lucida Sans"/>
              </a:rPr>
              <a:t>This will typically include fire safety policy (usually will be able to just reference the team fire safety policy), chemical safety, electrical safety, site-specific information, or other information that could prove useful. </a:t>
            </a:r>
          </a:p>
          <a:p>
            <a:pPr marL="266065" indent="-253365">
              <a:lnSpc>
                <a:spcPts val="2600"/>
              </a:lnSpc>
              <a:buChar char="•"/>
              <a:tabLst>
                <a:tab pos="266700" algn="l"/>
              </a:tabLst>
            </a:pPr>
            <a:r>
              <a:rPr lang="en-US" spc="-75" dirty="0">
                <a:solidFill>
                  <a:srgbClr val="20396D"/>
                </a:solidFill>
                <a:latin typeface="Lucida Sans"/>
                <a:cs typeface="Lucida Sans"/>
              </a:rPr>
              <a:t>Even though many of these things should be detailed/talked about in previous sections, we also need specific policies for cases such as fires</a:t>
            </a:r>
          </a:p>
          <a:p>
            <a:pPr marL="12700">
              <a:lnSpc>
                <a:spcPts val="2600"/>
              </a:lnSpc>
              <a:tabLst>
                <a:tab pos="266700" algn="l"/>
              </a:tabLst>
            </a:pPr>
            <a:r>
              <a:rPr lang="en-US" sz="1600" b="1" spc="-10" dirty="0">
                <a:solidFill>
                  <a:srgbClr val="27AAE1"/>
                </a:solidFill>
                <a:latin typeface="Gill Sans MT"/>
                <a:cs typeface="Gill Sans MT"/>
              </a:rPr>
              <a:t>SD Sheets</a:t>
            </a:r>
          </a:p>
          <a:p>
            <a:pPr marL="298450" indent="-285750">
              <a:lnSpc>
                <a:spcPts val="2600"/>
              </a:lnSpc>
              <a:buFont typeface="Arial" panose="020B0604020202020204" pitchFamily="34" charset="0"/>
              <a:buChar char="•"/>
              <a:tabLst>
                <a:tab pos="266700" algn="l"/>
              </a:tabLst>
            </a:pPr>
            <a:r>
              <a:rPr lang="en-US" spc="-75" dirty="0">
                <a:solidFill>
                  <a:srgbClr val="20396D"/>
                </a:solidFill>
                <a:latin typeface="Lucida Sans"/>
                <a:cs typeface="Gill Sans MT"/>
              </a:rPr>
              <a:t>Just about every test should have a few SD sheets included. These will be specific for the materials/chemicals used.</a:t>
            </a:r>
          </a:p>
          <a:p>
            <a:pPr marL="298450" indent="-285750">
              <a:lnSpc>
                <a:spcPts val="2600"/>
              </a:lnSpc>
              <a:buFont typeface="Arial" panose="020B0604020202020204" pitchFamily="34" charset="0"/>
              <a:buChar char="•"/>
              <a:tabLst>
                <a:tab pos="266700" algn="l"/>
              </a:tabLst>
            </a:pPr>
            <a:r>
              <a:rPr lang="en-US" spc="-75" dirty="0">
                <a:solidFill>
                  <a:srgbClr val="20396D"/>
                </a:solidFill>
                <a:latin typeface="Lucida Sans"/>
                <a:cs typeface="Gill Sans MT"/>
              </a:rPr>
              <a:t>Suppliers of the materials should have these on their websites so that we have the specific SDS for the material we are using.</a:t>
            </a:r>
          </a:p>
          <a:p>
            <a:pPr marL="298450" indent="-285750">
              <a:lnSpc>
                <a:spcPts val="2600"/>
              </a:lnSpc>
              <a:buFont typeface="Arial" panose="020B0604020202020204" pitchFamily="34" charset="0"/>
              <a:buChar char="•"/>
              <a:tabLst>
                <a:tab pos="266700" algn="l"/>
              </a:tabLst>
            </a:pPr>
            <a:r>
              <a:rPr lang="en-US" spc="-75" dirty="0">
                <a:solidFill>
                  <a:srgbClr val="20396D"/>
                </a:solidFill>
                <a:latin typeface="Lucida Sans"/>
                <a:cs typeface="Gill Sans MT"/>
              </a:rPr>
              <a:t>Important to include because they contain important handling and safety information as well.</a:t>
            </a:r>
            <a:endParaRPr lang="en-US" spc="-10" dirty="0">
              <a:solidFill>
                <a:srgbClr val="27AAE1"/>
              </a:solidFill>
              <a:latin typeface="Gill Sans MT"/>
              <a:cs typeface="Gill Sans MT"/>
            </a:endParaRPr>
          </a:p>
        </p:txBody>
      </p:sp>
    </p:spTree>
    <p:extLst>
      <p:ext uri="{BB962C8B-B14F-4D97-AF65-F5344CB8AC3E}">
        <p14:creationId xmlns:p14="http://schemas.microsoft.com/office/powerpoint/2010/main" val="164122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19"/>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Important Info</a:t>
            </a:r>
            <a:endParaRPr sz="2600" dirty="0">
              <a:solidFill>
                <a:srgbClr val="FFFFFF"/>
              </a:solidFill>
              <a:latin typeface="Impact"/>
              <a:ea typeface="Impact"/>
              <a:cs typeface="Impact"/>
              <a:sym typeface="Impact"/>
            </a:endParaRPr>
          </a:p>
        </p:txBody>
      </p:sp>
      <p:pic>
        <p:nvPicPr>
          <p:cNvPr id="14"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7F2C795A-4B9D-481C-A3C1-1B35EB864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94">
            <a:extLst>
              <a:ext uri="{FF2B5EF4-FFF2-40B4-BE49-F238E27FC236}">
                <a16:creationId xmlns:a16="http://schemas.microsoft.com/office/drawing/2014/main" id="{09489286-450D-4BFB-8871-853864CF1773}"/>
              </a:ext>
            </a:extLst>
          </p:cNvPr>
          <p:cNvSpPr txBox="1"/>
          <p:nvPr/>
        </p:nvSpPr>
        <p:spPr>
          <a:xfrm>
            <a:off x="275057" y="659639"/>
            <a:ext cx="7413523" cy="2303387"/>
          </a:xfrm>
          <a:prstGeom prst="rect">
            <a:avLst/>
          </a:prstGeom>
        </p:spPr>
        <p:txBody>
          <a:bodyPr vert="horz" wrap="square" lIns="0" tIns="12700" rIns="0" bIns="0" rtlCol="0">
            <a:spAutoFit/>
          </a:bodyPr>
          <a:lstStyle/>
          <a:p>
            <a:pPr marL="266065" indent="-253365">
              <a:lnSpc>
                <a:spcPts val="2600"/>
              </a:lnSpc>
              <a:buChar char="•"/>
              <a:tabLst>
                <a:tab pos="266700" algn="l"/>
              </a:tabLst>
            </a:pPr>
            <a:r>
              <a:rPr lang="en-US" spc="-75" dirty="0">
                <a:solidFill>
                  <a:srgbClr val="20396D"/>
                </a:solidFill>
                <a:latin typeface="Lucida Sans"/>
                <a:cs typeface="Lucida Sans"/>
              </a:rPr>
              <a:t>Remember, this document needs to be filled out BEFORE EVERY TEST</a:t>
            </a:r>
          </a:p>
          <a:p>
            <a:pPr marL="266065" indent="-253365">
              <a:lnSpc>
                <a:spcPts val="2600"/>
              </a:lnSpc>
              <a:buChar char="•"/>
              <a:tabLst>
                <a:tab pos="266700" algn="l"/>
              </a:tabLst>
            </a:pPr>
            <a:r>
              <a:rPr lang="en-US" spc="-75" dirty="0">
                <a:solidFill>
                  <a:srgbClr val="20396D"/>
                </a:solidFill>
                <a:latin typeface="Lucida Sans"/>
                <a:cs typeface="Lucida Sans"/>
              </a:rPr>
              <a:t>Even if the document is filled out, the document needs to be signed and approved before the test can be performed</a:t>
            </a:r>
          </a:p>
          <a:p>
            <a:pPr marL="266065" indent="-253365">
              <a:lnSpc>
                <a:spcPts val="2600"/>
              </a:lnSpc>
              <a:buChar char="•"/>
              <a:tabLst>
                <a:tab pos="266700" algn="l"/>
              </a:tabLst>
            </a:pPr>
            <a:r>
              <a:rPr lang="en-US" spc="-75" dirty="0">
                <a:solidFill>
                  <a:srgbClr val="20396D"/>
                </a:solidFill>
                <a:latin typeface="Lucida Sans"/>
                <a:cs typeface="Lucida Sans"/>
              </a:rPr>
              <a:t>If you want to perform a test, or think a test is necessary, talk to your team leads! Then try to fill out the document and see if it will really be necessary</a:t>
            </a:r>
          </a:p>
          <a:p>
            <a:pPr marL="266065" indent="-253365">
              <a:lnSpc>
                <a:spcPts val="2600"/>
              </a:lnSpc>
              <a:buChar char="•"/>
              <a:tabLst>
                <a:tab pos="266700" algn="l"/>
              </a:tabLst>
            </a:pPr>
            <a:r>
              <a:rPr lang="en-US" spc="-75" dirty="0">
                <a:solidFill>
                  <a:srgbClr val="20396D"/>
                </a:solidFill>
                <a:latin typeface="Lucida Sans"/>
                <a:cs typeface="Lucida Sans"/>
              </a:rPr>
              <a:t>Locations of tests are important! Always check with safety officers about the viability of the location before proceeding with the test</a:t>
            </a:r>
          </a:p>
        </p:txBody>
      </p:sp>
    </p:spTree>
    <p:extLst>
      <p:ext uri="{BB962C8B-B14F-4D97-AF65-F5344CB8AC3E}">
        <p14:creationId xmlns:p14="http://schemas.microsoft.com/office/powerpoint/2010/main" val="31969846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Rocket Team Theme</Template>
  <TotalTime>445</TotalTime>
  <Words>608</Words>
  <Application>Microsoft Office PowerPoint</Application>
  <PresentationFormat>On-screen Show (16:9)</PresentationFormat>
  <Paragraphs>44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Impact</vt:lpstr>
      <vt:lpstr>Lucida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jimmy_000</dc:creator>
  <cp:lastModifiedBy> </cp:lastModifiedBy>
  <cp:revision>14</cp:revision>
  <dcterms:modified xsi:type="dcterms:W3CDTF">2018-11-05T18:30:36Z</dcterms:modified>
</cp:coreProperties>
</file>