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80" r:id="rId3"/>
    <p:sldId id="279" r:id="rId4"/>
    <p:sldId id="265" r:id="rId5"/>
    <p:sldId id="266" r:id="rId6"/>
    <p:sldId id="267" r:id="rId7"/>
    <p:sldId id="268" r:id="rId8"/>
    <p:sldId id="264" r:id="rId9"/>
    <p:sldId id="281" r:id="rId10"/>
    <p:sldId id="270" r:id="rId11"/>
    <p:sldId id="269" r:id="rId12"/>
    <p:sldId id="271" r:id="rId13"/>
    <p:sldId id="272" r:id="rId14"/>
    <p:sldId id="273" r:id="rId15"/>
    <p:sldId id="274" r:id="rId16"/>
    <p:sldId id="275" r:id="rId17"/>
    <p:sldId id="276" r:id="rId18"/>
    <p:sldId id="277" r:id="rId19"/>
    <p:sldId id="278"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03"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6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898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24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197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231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67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30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442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37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64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47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49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8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https://www.youtube.com/watch?v=q4WIC5mDibg</a:t>
            </a:r>
            <a:endParaRPr dirty="0"/>
          </a:p>
        </p:txBody>
      </p:sp>
    </p:spTree>
    <p:extLst>
      <p:ext uri="{BB962C8B-B14F-4D97-AF65-F5344CB8AC3E}">
        <p14:creationId xmlns:p14="http://schemas.microsoft.com/office/powerpoint/2010/main" val="1531322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17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19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https://www.youtube.com/watch?v=q4WIC5mDibg</a:t>
            </a:r>
            <a:endParaRPr dirty="0"/>
          </a:p>
        </p:txBody>
      </p:sp>
    </p:spTree>
    <p:extLst>
      <p:ext uri="{BB962C8B-B14F-4D97-AF65-F5344CB8AC3E}">
        <p14:creationId xmlns:p14="http://schemas.microsoft.com/office/powerpoint/2010/main" val="196562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2">
            <a:alphaModFix/>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wiki.nasa.gov/oxygen-fire-incidents/"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www.youtube.com/watch?v=q4WIC5mDib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youtube.com/watch?v=7cN6P1xtdz8"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335366" y="746098"/>
            <a:ext cx="8465733"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Welcome to the LOX and Oxygen fire safety Training. The Goal of this training is to make you aware of all the potential hazards that come with working with LOX. If there is anything that you take away from this training today, it’s this – if you are unsure about the safety or flammability of a system/substance – DO NOT Proceed until it has been sufficiently checked/deemed as safe by team leads, after having been analyzed by safety standards and research. Please feel free to ask as many questions throughout the training. </a:t>
            </a: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LOX and Oxygen Fire Safety Training</a:t>
            </a:r>
            <a:endParaRPr sz="2600" dirty="0">
              <a:solidFill>
                <a:srgbClr val="FFFFFF"/>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Things to Consider</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6743613"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How do we eliminate fires?</a:t>
            </a:r>
          </a:p>
          <a:p>
            <a:pPr marL="469900" lvl="4"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Remove at least 1 of Oxidizer, Fuel, or Heat/Ignition</a:t>
            </a:r>
          </a:p>
          <a:p>
            <a:pPr marL="12700" lvl="4">
              <a:lnSpc>
                <a:spcPts val="3080"/>
              </a:lnSpc>
              <a:spcBef>
                <a:spcPts val="100"/>
              </a:spcBef>
            </a:pPr>
            <a:r>
              <a:rPr lang="en-US" sz="2000" spc="-75" dirty="0">
                <a:solidFill>
                  <a:srgbClr val="20396D"/>
                </a:solidFill>
                <a:latin typeface="Lucida Sans"/>
                <a:cs typeface="Lucida Sans"/>
              </a:rPr>
              <a:t>In oxygen enriched environments, practically everything is a fuel! Including metals, including valves, etc.  </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ACA4E07-4899-4503-9266-0F8FF1256765}"/>
              </a:ext>
            </a:extLst>
          </p:cNvPr>
          <p:cNvPicPr>
            <a:picLocks noChangeAspect="1"/>
          </p:cNvPicPr>
          <p:nvPr/>
        </p:nvPicPr>
        <p:blipFill>
          <a:blip r:embed="rId4"/>
          <a:stretch>
            <a:fillRect/>
          </a:stretch>
        </p:blipFill>
        <p:spPr>
          <a:xfrm>
            <a:off x="335367" y="2571750"/>
            <a:ext cx="4105275" cy="2305050"/>
          </a:xfrm>
          <a:prstGeom prst="rect">
            <a:avLst/>
          </a:prstGeom>
        </p:spPr>
      </p:pic>
      <p:pic>
        <p:nvPicPr>
          <p:cNvPr id="4" name="Picture 3">
            <a:extLst>
              <a:ext uri="{FF2B5EF4-FFF2-40B4-BE49-F238E27FC236}">
                <a16:creationId xmlns:a16="http://schemas.microsoft.com/office/drawing/2014/main" id="{090AE50B-FF72-4704-BF78-DA4B62CFEC9A}"/>
              </a:ext>
            </a:extLst>
          </p:cNvPr>
          <p:cNvPicPr>
            <a:picLocks noChangeAspect="1"/>
          </p:cNvPicPr>
          <p:nvPr/>
        </p:nvPicPr>
        <p:blipFill>
          <a:blip r:embed="rId5"/>
          <a:stretch>
            <a:fillRect/>
          </a:stretch>
        </p:blipFill>
        <p:spPr>
          <a:xfrm>
            <a:off x="4579284" y="2576512"/>
            <a:ext cx="4067175" cy="2295525"/>
          </a:xfrm>
          <a:prstGeom prst="rect">
            <a:avLst/>
          </a:prstGeom>
        </p:spPr>
      </p:pic>
    </p:spTree>
    <p:extLst>
      <p:ext uri="{BB962C8B-B14F-4D97-AF65-F5344CB8AC3E}">
        <p14:creationId xmlns:p14="http://schemas.microsoft.com/office/powerpoint/2010/main" val="401388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Resources</a:t>
            </a:r>
            <a:endParaRPr sz="2600" dirty="0">
              <a:solidFill>
                <a:srgbClr val="FFFFFF"/>
              </a:solidFill>
              <a:latin typeface="Impact"/>
              <a:ea typeface="Impact"/>
              <a:cs typeface="Impact"/>
              <a:sym typeface="Impact"/>
            </a:endParaRPr>
          </a:p>
        </p:txBody>
      </p:sp>
      <p:sp>
        <p:nvSpPr>
          <p:cNvPr id="6" name="Google Shape;55;p13">
            <a:extLst>
              <a:ext uri="{FF2B5EF4-FFF2-40B4-BE49-F238E27FC236}">
                <a16:creationId xmlns:a16="http://schemas.microsoft.com/office/drawing/2014/main" id="{26D6E964-7620-420F-9C2C-081EF77A1D3C}"/>
              </a:ext>
            </a:extLst>
          </p:cNvPr>
          <p:cNvSpPr txBox="1"/>
          <p:nvPr/>
        </p:nvSpPr>
        <p:spPr>
          <a:xfrm>
            <a:off x="274320" y="779890"/>
            <a:ext cx="8793585" cy="386482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solidFill>
                  <a:schemeClr val="dk1"/>
                </a:solidFill>
              </a:rPr>
              <a:t>NASA Oxygen Incident Database:</a:t>
            </a:r>
          </a:p>
          <a:p>
            <a:pPr marL="0" lvl="0" indent="0" algn="l" rtl="0">
              <a:lnSpc>
                <a:spcPct val="150000"/>
              </a:lnSpc>
              <a:spcBef>
                <a:spcPts val="0"/>
              </a:spcBef>
              <a:spcAft>
                <a:spcPts val="0"/>
              </a:spcAft>
              <a:buNone/>
            </a:pPr>
            <a:r>
              <a:rPr lang="en-US" sz="1600" dirty="0">
                <a:solidFill>
                  <a:schemeClr val="dk1"/>
                </a:solidFill>
                <a:hlinkClick r:id="rId5"/>
              </a:rPr>
              <a:t>http://wiki.nasa.gov/oxygen-fire-incidents/</a:t>
            </a:r>
            <a:endParaRPr lang="en-US" sz="1600" dirty="0">
              <a:solidFill>
                <a:schemeClr val="dk1"/>
              </a:solidFill>
            </a:endParaRPr>
          </a:p>
          <a:p>
            <a:pPr marL="0" lvl="0" indent="0" algn="l" rtl="0">
              <a:lnSpc>
                <a:spcPct val="150000"/>
              </a:lnSpc>
              <a:spcBef>
                <a:spcPts val="0"/>
              </a:spcBef>
              <a:spcAft>
                <a:spcPts val="0"/>
              </a:spcAft>
              <a:buNone/>
            </a:pPr>
            <a:r>
              <a:rPr lang="en-US" sz="1600" dirty="0">
                <a:solidFill>
                  <a:schemeClr val="dk1"/>
                </a:solidFill>
              </a:rPr>
              <a:t>All public info about such accidents can be found here. </a:t>
            </a:r>
          </a:p>
          <a:p>
            <a:pPr marL="0" lvl="0" indent="0" algn="l" rtl="0">
              <a:lnSpc>
                <a:spcPct val="150000"/>
              </a:lnSpc>
              <a:spcBef>
                <a:spcPts val="0"/>
              </a:spcBef>
              <a:spcAft>
                <a:spcPts val="0"/>
              </a:spcAft>
              <a:buNone/>
            </a:pPr>
            <a:r>
              <a:rPr lang="en-US" sz="1600" dirty="0">
                <a:solidFill>
                  <a:schemeClr val="dk1"/>
                </a:solidFill>
              </a:rPr>
              <a:t>An important resource for double checking our designs and procedures</a:t>
            </a:r>
            <a:endParaRPr sz="16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275709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Resources</a:t>
            </a:r>
            <a:endParaRPr sz="2600" dirty="0">
              <a:solidFill>
                <a:srgbClr val="FFFFFF"/>
              </a:solidFill>
              <a:latin typeface="Impact"/>
              <a:ea typeface="Impact"/>
              <a:cs typeface="Impact"/>
              <a:sym typeface="Impact"/>
            </a:endParaRPr>
          </a:p>
        </p:txBody>
      </p:sp>
      <p:sp>
        <p:nvSpPr>
          <p:cNvPr id="55" name="Google Shape;55;p13"/>
          <p:cNvSpPr txBox="1"/>
          <p:nvPr/>
        </p:nvSpPr>
        <p:spPr>
          <a:xfrm>
            <a:off x="365760" y="755533"/>
            <a:ext cx="8517988"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Our team needs to be able to document our processes and reasons behind our choices of materials, designs, etc.</a:t>
            </a:r>
          </a:p>
          <a:p>
            <a:pPr marL="469900" indent="-457200">
              <a:lnSpc>
                <a:spcPts val="3080"/>
              </a:lnSpc>
              <a:spcBef>
                <a:spcPts val="100"/>
              </a:spcBef>
              <a:buFont typeface="Arial" panose="020B0604020202020204" pitchFamily="34" charset="0"/>
              <a:buChar char="•"/>
            </a:pPr>
            <a:r>
              <a:rPr lang="en-US" sz="2000" b="1" spc="-75" dirty="0">
                <a:solidFill>
                  <a:srgbClr val="20396D"/>
                </a:solidFill>
                <a:latin typeface="Lucida Sans"/>
                <a:cs typeface="Lucida Sans"/>
              </a:rPr>
              <a:t>ASTM D2863 – Oxygen Index Test </a:t>
            </a:r>
            <a:r>
              <a:rPr lang="en-US" sz="2000" spc="-75" dirty="0">
                <a:solidFill>
                  <a:srgbClr val="20396D"/>
                </a:solidFill>
                <a:latin typeface="Lucida Sans"/>
                <a:cs typeface="Lucida Sans"/>
              </a:rPr>
              <a:t>&lt;- standard test for flammability</a:t>
            </a:r>
            <a:endParaRPr lang="en-US" sz="2000" b="1" spc="-75" dirty="0">
              <a:solidFill>
                <a:srgbClr val="20396D"/>
              </a:solidFill>
              <a:latin typeface="Lucida Sans"/>
              <a:cs typeface="Lucida Sans"/>
            </a:endParaRPr>
          </a:p>
          <a:p>
            <a:pPr marL="469900" indent="-457200">
              <a:lnSpc>
                <a:spcPts val="3080"/>
              </a:lnSpc>
              <a:spcBef>
                <a:spcPts val="100"/>
              </a:spcBef>
              <a:buFont typeface="Arial" panose="020B0604020202020204" pitchFamily="34" charset="0"/>
              <a:buChar char="•"/>
            </a:pPr>
            <a:r>
              <a:rPr lang="en-US" sz="2000" b="1" spc="-75" dirty="0">
                <a:solidFill>
                  <a:srgbClr val="20396D"/>
                </a:solidFill>
                <a:latin typeface="Lucida Sans"/>
                <a:cs typeface="Lucida Sans"/>
              </a:rPr>
              <a:t>Manual 36, p29 – 35, Table 3-12 </a:t>
            </a:r>
            <a:r>
              <a:rPr lang="en-US" sz="2000" spc="-75" dirty="0">
                <a:solidFill>
                  <a:srgbClr val="20396D"/>
                </a:solidFill>
                <a:latin typeface="Lucida Sans"/>
                <a:cs typeface="Lucida Sans"/>
              </a:rPr>
              <a:t>&lt;- ranks flammability of different materials</a:t>
            </a:r>
          </a:p>
          <a:p>
            <a:pPr marL="469900" indent="-457200">
              <a:lnSpc>
                <a:spcPts val="3080"/>
              </a:lnSpc>
              <a:spcBef>
                <a:spcPts val="100"/>
              </a:spcBef>
              <a:buFont typeface="Arial" panose="020B0604020202020204" pitchFamily="34" charset="0"/>
              <a:buChar char="•"/>
            </a:pPr>
            <a:endParaRPr lang="en-US" sz="2000" b="1" spc="-75" dirty="0">
              <a:solidFill>
                <a:srgbClr val="20396D"/>
              </a:solidFill>
              <a:latin typeface="Lucida Sans"/>
              <a:cs typeface="Lucida Sans"/>
            </a:endParaRP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7FA763B-7E7B-4AA7-B747-4E52E250EAA9}"/>
              </a:ext>
            </a:extLst>
          </p:cNvPr>
          <p:cNvPicPr>
            <a:picLocks noChangeAspect="1"/>
          </p:cNvPicPr>
          <p:nvPr/>
        </p:nvPicPr>
        <p:blipFill>
          <a:blip r:embed="rId4"/>
          <a:stretch>
            <a:fillRect/>
          </a:stretch>
        </p:blipFill>
        <p:spPr>
          <a:xfrm>
            <a:off x="2367109" y="2823125"/>
            <a:ext cx="4086225" cy="2228850"/>
          </a:xfrm>
          <a:prstGeom prst="rect">
            <a:avLst/>
          </a:prstGeom>
        </p:spPr>
      </p:pic>
    </p:spTree>
    <p:extLst>
      <p:ext uri="{BB962C8B-B14F-4D97-AF65-F5344CB8AC3E}">
        <p14:creationId xmlns:p14="http://schemas.microsoft.com/office/powerpoint/2010/main" val="340387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Resources</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b="1" spc="-75" dirty="0">
                <a:solidFill>
                  <a:srgbClr val="20396D"/>
                </a:solidFill>
                <a:latin typeface="Lucida Sans"/>
                <a:cs typeface="Lucida Sans"/>
              </a:rPr>
              <a:t>Manual 36, p18-20, Table 3-1</a:t>
            </a:r>
            <a:r>
              <a:rPr lang="en-US" sz="2000" spc="-75" dirty="0">
                <a:solidFill>
                  <a:srgbClr val="20396D"/>
                </a:solidFill>
                <a:latin typeface="Lucida Sans"/>
                <a:cs typeface="Lucida Sans"/>
              </a:rPr>
              <a:t>&lt;-Flammability data for Metals</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For all these manuals and resources, we need to be careful of the application of the data. If the configuration, pressure, material thickness, etc. are differ from the test data, we need to check to see if logically it is valid to apply the test data</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Manual 36, p21, Table 3-2 &lt;- Data for Wire Meshes</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Manual 36, p21, Table 3-3 &lt;- Data for Sintered Filters</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80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Application for Our Team</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We will be using LOX </a:t>
            </a:r>
            <a:r>
              <a:rPr lang="en-US" sz="2000" spc="-75" dirty="0" err="1">
                <a:solidFill>
                  <a:srgbClr val="20396D"/>
                </a:solidFill>
                <a:latin typeface="Lucida Sans"/>
                <a:cs typeface="Lucida Sans"/>
              </a:rPr>
              <a:t>Dewars</a:t>
            </a:r>
            <a:r>
              <a:rPr lang="en-US" sz="2000" spc="-75" dirty="0">
                <a:solidFill>
                  <a:srgbClr val="20396D"/>
                </a:solidFill>
                <a:latin typeface="Lucida Sans"/>
                <a:cs typeface="Lucida Sans"/>
              </a:rPr>
              <a:t> to fill our system – the two main hazards associated with these are the extreme cold of the liquid, and fires due to the enriched oxygen environments</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www.cryofab.com/products/images/portable%20dewars%20cl-clpb.png">
            <a:extLst>
              <a:ext uri="{FF2B5EF4-FFF2-40B4-BE49-F238E27FC236}">
                <a16:creationId xmlns:a16="http://schemas.microsoft.com/office/drawing/2014/main" id="{D6E2A921-155F-4E3B-839F-94331AF65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652" y="2195012"/>
            <a:ext cx="2381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Handling</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Liquid oxygen is stored at cryogenic temperatures – it can burn the skin just like extreme heat. NEVER let LOX come into contact with the skin nor soak clothing</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When handling LOX, personnel is advised to use goggles and cryogenic leather gloves. Long pants and high topped shoes must also be worn in order to protect the lower body.</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rPr>
              <a:t>Liquid oxygen must never be poured upon clothing, fabrics, rags, waste or other readily combustible materials</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87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Handling</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Liquid oxygen should never be poured or demonstrated in close proximity to a source of ignition. A spark coming into contact with a combustible material in an oxygen-enriched atmosphere can burst into flames and immediately cover the surface of the combustible material.</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When pouring liquefied gases from one container to another, the receiving container should be cooled gradually to prevent thermal shock. The liquid should be poured slowly to avoid spattering. The receiving vessel should always be vented to the atmosphere and high concentrations of gaseous oxygen and/or nitrogen should not be allowed to collect</a:t>
            </a: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46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Handling</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Whenever a cryogenic liquid comes into contact with room temperature substances, a large amount of boiling occurs, which may result in splashing. Personnel need to be aware of such hazards and wear the necessary protection such as goggles, or a full face shield. </a:t>
            </a: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08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Other cautions</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When used with valves and fittings for our rocket system, it is absolutely necessary that the proper fittings are used and have been cleaned according to the UCIRP Liquid Oxygen-Methane Plumbing Preparation Requirements LOX cleaning procedure. </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Unclean fittings are considered a hazard and may be easily ignitable</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309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Questions?</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8639821"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In each event that our team will be utilizing LOX, there will be a strict set of procedures that must be followed. Failure to follow such procedures could result in serious injury/fatality. </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Please never get overconfident! Remember that it is not only your own safety at stake, but the safety of others as well!</a:t>
            </a: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85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335366" y="746098"/>
            <a:ext cx="8465733"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**NOTE**: Taking this training does not automatically qualify you to work with LOX on the team. No one should ever be handling LOX casually. Its use should be restricted for firing events only. </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When it is time to use LOX, you must be familiar with the standard procedures for the task and be trained on how to do the task as well. It is </a:t>
            </a:r>
            <a:r>
              <a:rPr lang="en-US" sz="2000" u="sng" spc="-75" dirty="0">
                <a:solidFill>
                  <a:srgbClr val="20396D"/>
                </a:solidFill>
                <a:latin typeface="Lucida Sans"/>
                <a:cs typeface="Lucida Sans"/>
              </a:rPr>
              <a:t>never</a:t>
            </a:r>
            <a:r>
              <a:rPr lang="en-US" sz="2000" spc="-75" dirty="0">
                <a:solidFill>
                  <a:srgbClr val="20396D"/>
                </a:solidFill>
                <a:latin typeface="Lucida Sans"/>
                <a:cs typeface="Lucida Sans"/>
              </a:rPr>
              <a:t> ok to assume that taking this training makes you familiar enough to complete a task you have never done before.</a:t>
            </a: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LOX and Oxygen Fire Safety Training</a:t>
            </a:r>
            <a:endParaRPr sz="2600" dirty="0">
              <a:solidFill>
                <a:srgbClr val="FFFFFF"/>
              </a:solidFill>
              <a:latin typeface="Impact"/>
              <a:ea typeface="Impact"/>
              <a:cs typeface="Impact"/>
              <a:sym typeface="Impact"/>
            </a:endParaRPr>
          </a:p>
        </p:txBody>
      </p:sp>
    </p:spTree>
    <p:extLst>
      <p:ext uri="{BB962C8B-B14F-4D97-AF65-F5344CB8AC3E}">
        <p14:creationId xmlns:p14="http://schemas.microsoft.com/office/powerpoint/2010/main" val="183882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335367" y="746098"/>
            <a:ext cx="4438338"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Facts of Oxygen</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Hazards of LOX</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Things to Consider</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Resources to Reference</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Application to Our System</a:t>
            </a:r>
          </a:p>
          <a:p>
            <a:pPr marL="469900" lvl="5"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Handling</a:t>
            </a: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LOX and Oxygen Fire Safety Training</a:t>
            </a:r>
            <a:endParaRPr sz="2600" dirty="0">
              <a:solidFill>
                <a:srgbClr val="FFFFFF"/>
              </a:solidFill>
              <a:latin typeface="Impact"/>
              <a:ea typeface="Impact"/>
              <a:cs typeface="Impact"/>
              <a:sym typeface="Impact"/>
            </a:endParaRPr>
          </a:p>
        </p:txBody>
      </p:sp>
    </p:spTree>
    <p:extLst>
      <p:ext uri="{BB962C8B-B14F-4D97-AF65-F5344CB8AC3E}">
        <p14:creationId xmlns:p14="http://schemas.microsoft.com/office/powerpoint/2010/main" val="109194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Facts of Oxygen</a:t>
            </a:r>
            <a:endParaRPr sz="2600" dirty="0">
              <a:solidFill>
                <a:srgbClr val="FFFFFF"/>
              </a:solidFill>
              <a:latin typeface="Impact"/>
              <a:ea typeface="Impact"/>
              <a:cs typeface="Impact"/>
              <a:sym typeface="Impact"/>
            </a:endParaRPr>
          </a:p>
        </p:txBody>
      </p:sp>
      <p:pic>
        <p:nvPicPr>
          <p:cNvPr id="2" name="Picture 1">
            <a:extLst>
              <a:ext uri="{FF2B5EF4-FFF2-40B4-BE49-F238E27FC236}">
                <a16:creationId xmlns:a16="http://schemas.microsoft.com/office/drawing/2014/main" id="{BF89A026-5571-4FB5-8E82-6AA6602DCCEE}"/>
              </a:ext>
            </a:extLst>
          </p:cNvPr>
          <p:cNvPicPr>
            <a:picLocks noChangeAspect="1"/>
          </p:cNvPicPr>
          <p:nvPr/>
        </p:nvPicPr>
        <p:blipFill>
          <a:blip r:embed="rId5"/>
          <a:stretch>
            <a:fillRect/>
          </a:stretch>
        </p:blipFill>
        <p:spPr>
          <a:xfrm>
            <a:off x="948546" y="674200"/>
            <a:ext cx="7239563" cy="4024409"/>
          </a:xfrm>
          <a:prstGeom prst="rect">
            <a:avLst/>
          </a:prstGeom>
        </p:spPr>
      </p:pic>
    </p:spTree>
    <p:extLst>
      <p:ext uri="{BB962C8B-B14F-4D97-AF65-F5344CB8AC3E}">
        <p14:creationId xmlns:p14="http://schemas.microsoft.com/office/powerpoint/2010/main" val="100105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Facts of Oxygen</a:t>
            </a:r>
            <a:endParaRPr sz="2600" dirty="0">
              <a:solidFill>
                <a:srgbClr val="FFFFFF"/>
              </a:solidFill>
              <a:latin typeface="Impact"/>
              <a:ea typeface="Impact"/>
              <a:cs typeface="Impact"/>
              <a:sym typeface="Impact"/>
            </a:endParaRPr>
          </a:p>
        </p:txBody>
      </p:sp>
      <p:sp>
        <p:nvSpPr>
          <p:cNvPr id="5" name="Google Shape;55;p13">
            <a:extLst>
              <a:ext uri="{FF2B5EF4-FFF2-40B4-BE49-F238E27FC236}">
                <a16:creationId xmlns:a16="http://schemas.microsoft.com/office/drawing/2014/main" id="{8C090647-0615-4753-844E-893C19D364F3}"/>
              </a:ext>
            </a:extLst>
          </p:cNvPr>
          <p:cNvSpPr txBox="1"/>
          <p:nvPr/>
        </p:nvSpPr>
        <p:spPr>
          <a:xfrm>
            <a:off x="335367" y="746098"/>
            <a:ext cx="8311092"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Oxygen is denser than air – this means that it will sink in air. There are numerous stories of people getting set on fire due to medical oxygen settling on themselves</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Question: Is oxygen flammable?</a:t>
            </a:r>
          </a:p>
          <a:p>
            <a:pPr marL="0" lvl="0" indent="0" algn="l" rtl="0">
              <a:lnSpc>
                <a:spcPct val="150000"/>
              </a:lnSpc>
              <a:spcBef>
                <a:spcPts val="0"/>
              </a:spcBef>
              <a:spcAft>
                <a:spcPts val="0"/>
              </a:spcAft>
              <a:buNone/>
            </a:pP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135800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Facts of Oxygen</a:t>
            </a:r>
            <a:endParaRPr sz="2600" dirty="0">
              <a:solidFill>
                <a:srgbClr val="FFFFFF"/>
              </a:solidFill>
              <a:latin typeface="Impact"/>
              <a:ea typeface="Impact"/>
              <a:cs typeface="Impact"/>
              <a:sym typeface="Impact"/>
            </a:endParaRPr>
          </a:p>
        </p:txBody>
      </p:sp>
      <p:sp>
        <p:nvSpPr>
          <p:cNvPr id="5" name="Google Shape;55;p13">
            <a:extLst>
              <a:ext uri="{FF2B5EF4-FFF2-40B4-BE49-F238E27FC236}">
                <a16:creationId xmlns:a16="http://schemas.microsoft.com/office/drawing/2014/main" id="{8C090647-0615-4753-844E-893C19D364F3}"/>
              </a:ext>
            </a:extLst>
          </p:cNvPr>
          <p:cNvSpPr txBox="1"/>
          <p:nvPr/>
        </p:nvSpPr>
        <p:spPr>
          <a:xfrm>
            <a:off x="335367" y="746098"/>
            <a:ext cx="8311092"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Small Sample of NASA Fire History</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Apollo 1</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Apollo 13 (1970)</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EMU Fire (1980)</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MIR Fire (1997)</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Orb 3 Fire (2013)</a:t>
            </a:r>
          </a:p>
          <a:p>
            <a:pPr marL="469900" indent="-457200">
              <a:lnSpc>
                <a:spcPts val="3080"/>
              </a:lnSpc>
              <a:spcBef>
                <a:spcPts val="100"/>
              </a:spcBef>
              <a:buFont typeface="Arial" panose="020B0604020202020204" pitchFamily="34" charset="0"/>
              <a:buChar char="•"/>
            </a:pPr>
            <a:endParaRPr lang="en-US" sz="2000" spc="-75" dirty="0">
              <a:solidFill>
                <a:srgbClr val="20396D"/>
              </a:solidFill>
              <a:latin typeface="Lucida Sans"/>
              <a:cs typeface="Lucida Sans"/>
            </a:endParaRP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The most high level professionals still lose missions and progress due to fire – we absolutely must take care and precaution</a:t>
            </a:r>
          </a:p>
          <a:p>
            <a:pPr marL="0" lvl="0" indent="0" algn="l" rtl="0">
              <a:lnSpc>
                <a:spcPct val="150000"/>
              </a:lnSpc>
              <a:spcBef>
                <a:spcPts val="0"/>
              </a:spcBef>
              <a:spcAft>
                <a:spcPts val="0"/>
              </a:spcAft>
              <a:buNone/>
            </a:pP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sp>
        <p:nvSpPr>
          <p:cNvPr id="2" name="TextBox 1">
            <a:extLst>
              <a:ext uri="{FF2B5EF4-FFF2-40B4-BE49-F238E27FC236}">
                <a16:creationId xmlns:a16="http://schemas.microsoft.com/office/drawing/2014/main" id="{1AF22057-2314-4FB3-8EF8-8893818DDA41}"/>
              </a:ext>
            </a:extLst>
          </p:cNvPr>
          <p:cNvSpPr txBox="1"/>
          <p:nvPr/>
        </p:nvSpPr>
        <p:spPr>
          <a:xfrm>
            <a:off x="5197288" y="1526240"/>
            <a:ext cx="2803712" cy="523220"/>
          </a:xfrm>
          <a:prstGeom prst="rect">
            <a:avLst/>
          </a:prstGeom>
          <a:noFill/>
        </p:spPr>
        <p:txBody>
          <a:bodyPr wrap="square" rtlCol="0">
            <a:spAutoFit/>
          </a:bodyPr>
          <a:lstStyle/>
          <a:p>
            <a:r>
              <a:rPr lang="en-US" dirty="0">
                <a:hlinkClick r:id="rId5"/>
              </a:rPr>
              <a:t>https://www.youtube.com/watch?v=q4WIC5mDibg</a:t>
            </a:r>
            <a:endParaRPr lang="en-US" dirty="0"/>
          </a:p>
        </p:txBody>
      </p:sp>
    </p:spTree>
    <p:extLst>
      <p:ext uri="{BB962C8B-B14F-4D97-AF65-F5344CB8AC3E}">
        <p14:creationId xmlns:p14="http://schemas.microsoft.com/office/powerpoint/2010/main" val="80892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Facts of Oxygen</a:t>
            </a:r>
            <a:endParaRPr sz="2600" dirty="0">
              <a:solidFill>
                <a:srgbClr val="FFFFFF"/>
              </a:solidFill>
              <a:latin typeface="Impact"/>
              <a:ea typeface="Impact"/>
              <a:cs typeface="Impact"/>
              <a:sym typeface="Impact"/>
            </a:endParaRPr>
          </a:p>
        </p:txBody>
      </p:sp>
      <p:pic>
        <p:nvPicPr>
          <p:cNvPr id="2" name="Picture 1">
            <a:extLst>
              <a:ext uri="{FF2B5EF4-FFF2-40B4-BE49-F238E27FC236}">
                <a16:creationId xmlns:a16="http://schemas.microsoft.com/office/drawing/2014/main" id="{534825A9-DE85-4A81-954A-72D8DA4AA9B0}"/>
              </a:ext>
            </a:extLst>
          </p:cNvPr>
          <p:cNvPicPr>
            <a:picLocks noChangeAspect="1"/>
          </p:cNvPicPr>
          <p:nvPr/>
        </p:nvPicPr>
        <p:blipFill>
          <a:blip r:embed="rId5"/>
          <a:stretch>
            <a:fillRect/>
          </a:stretch>
        </p:blipFill>
        <p:spPr>
          <a:xfrm>
            <a:off x="154745" y="779890"/>
            <a:ext cx="5703522" cy="3913444"/>
          </a:xfrm>
          <a:prstGeom prst="rect">
            <a:avLst/>
          </a:prstGeom>
        </p:spPr>
      </p:pic>
      <p:sp>
        <p:nvSpPr>
          <p:cNvPr id="6" name="Google Shape;55;p13">
            <a:extLst>
              <a:ext uri="{FF2B5EF4-FFF2-40B4-BE49-F238E27FC236}">
                <a16:creationId xmlns:a16="http://schemas.microsoft.com/office/drawing/2014/main" id="{26D6E964-7620-420F-9C2C-081EF77A1D3C}"/>
              </a:ext>
            </a:extLst>
          </p:cNvPr>
          <p:cNvSpPr txBox="1"/>
          <p:nvPr/>
        </p:nvSpPr>
        <p:spPr>
          <a:xfrm>
            <a:off x="5858267" y="779890"/>
            <a:ext cx="3209638" cy="386482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solidFill>
                  <a:schemeClr val="dk1"/>
                </a:solidFill>
              </a:rPr>
              <a:t>Despite all this, we must continue to be diligent in taking the precautions. Just because we have not encountered a problem does not mean it won’t happen</a:t>
            </a:r>
            <a:endParaRPr sz="16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spTree>
    <p:extLst>
      <p:ext uri="{BB962C8B-B14F-4D97-AF65-F5344CB8AC3E}">
        <p14:creationId xmlns:p14="http://schemas.microsoft.com/office/powerpoint/2010/main" val="37239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Things to Consider</a:t>
            </a:r>
            <a:endParaRPr sz="2600" dirty="0">
              <a:solidFill>
                <a:srgbClr val="FFFFFF"/>
              </a:solidFill>
              <a:latin typeface="Impact"/>
              <a:ea typeface="Impact"/>
              <a:cs typeface="Impact"/>
              <a:sym typeface="Impact"/>
            </a:endParaRPr>
          </a:p>
        </p:txBody>
      </p:sp>
      <p:sp>
        <p:nvSpPr>
          <p:cNvPr id="55" name="Google Shape;55;p13"/>
          <p:cNvSpPr txBox="1"/>
          <p:nvPr/>
        </p:nvSpPr>
        <p:spPr>
          <a:xfrm>
            <a:off x="335367" y="746098"/>
            <a:ext cx="6743613" cy="4135184"/>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Oxygen Fires burn more vigorously with increasing pressures and concentrations!</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So for our systems with pressures significantly higher than standard atmosphere, fires can start and burn very quickly</a:t>
            </a:r>
          </a:p>
          <a:p>
            <a:pPr marL="12700">
              <a:lnSpc>
                <a:spcPts val="3080"/>
              </a:lnSpc>
              <a:spcBef>
                <a:spcPts val="100"/>
              </a:spcBef>
            </a:pPr>
            <a:endParaRPr lang="en-US" sz="2000" spc="-75" dirty="0">
              <a:solidFill>
                <a:srgbClr val="20396D"/>
              </a:solidFill>
              <a:latin typeface="Lucida Sans"/>
              <a:cs typeface="Lucida Sans"/>
            </a:endParaRPr>
          </a:p>
        </p:txBody>
      </p:sp>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86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1026" name="Picture 2" descr="https://lh6.googleusercontent.com/IvfqUQ3O0-IVs57KNiU2xLJ1rqH_ArOQQC0tGGLvMMPbLV-HrkrVdKZyx2fhCfJmHC4tYbhWKfJDeTDRITLklRy1qU8Gzq9M_sJetgbRm1XDUDUQtbw52wLHY4v_PltxM4yp5qdx">
            <a:extLst>
              <a:ext uri="{FF2B5EF4-FFF2-40B4-BE49-F238E27FC236}">
                <a16:creationId xmlns:a16="http://schemas.microsoft.com/office/drawing/2014/main" id="{A11C27AF-7A23-4914-A510-D268F27F2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6459" y="4576799"/>
            <a:ext cx="421446" cy="47517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p13">
            <a:extLst>
              <a:ext uri="{FF2B5EF4-FFF2-40B4-BE49-F238E27FC236}">
                <a16:creationId xmlns:a16="http://schemas.microsoft.com/office/drawing/2014/main" id="{C4134D97-BE3C-4E26-A1CB-61B9CADA7D0E}"/>
              </a:ext>
            </a:extLst>
          </p:cNvPr>
          <p:cNvSpPr txBox="1"/>
          <p:nvPr/>
        </p:nvSpPr>
        <p:spPr>
          <a:xfrm>
            <a:off x="0" y="57400"/>
            <a:ext cx="9144000" cy="61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FFFFFF"/>
                </a:solidFill>
                <a:latin typeface="Impact"/>
                <a:ea typeface="Impact"/>
                <a:cs typeface="Impact"/>
                <a:sym typeface="Impact"/>
              </a:rPr>
              <a:t>Things to Consider</a:t>
            </a:r>
          </a:p>
        </p:txBody>
      </p:sp>
      <p:sp>
        <p:nvSpPr>
          <p:cNvPr id="5" name="Google Shape;55;p13">
            <a:extLst>
              <a:ext uri="{FF2B5EF4-FFF2-40B4-BE49-F238E27FC236}">
                <a16:creationId xmlns:a16="http://schemas.microsoft.com/office/drawing/2014/main" id="{8C090647-0615-4753-844E-893C19D364F3}"/>
              </a:ext>
            </a:extLst>
          </p:cNvPr>
          <p:cNvSpPr txBox="1"/>
          <p:nvPr/>
        </p:nvSpPr>
        <p:spPr>
          <a:xfrm>
            <a:off x="335367" y="746098"/>
            <a:ext cx="8311092" cy="3864825"/>
          </a:xfrm>
          <a:prstGeom prst="rect">
            <a:avLst/>
          </a:prstGeom>
          <a:noFill/>
          <a:ln>
            <a:noFill/>
          </a:ln>
        </p:spPr>
        <p:txBody>
          <a:bodyPr spcFirstLastPara="1" wrap="square" lIns="91425" tIns="91425" rIns="91425" bIns="91425" anchor="t" anchorCtr="0">
            <a:noAutofit/>
          </a:bodyPr>
          <a:lstStyle/>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cs typeface="Lucida Sans"/>
              </a:rPr>
              <a:t>Apollo 1</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rPr>
              <a:t>From the moment the screams of Fire! Started, to the last second any cries for help were heard, it was only </a:t>
            </a:r>
            <a:r>
              <a:rPr lang="en-US" sz="2000" u="sng" spc="-75" dirty="0">
                <a:solidFill>
                  <a:srgbClr val="20396D"/>
                </a:solidFill>
                <a:latin typeface="Lucida Sans"/>
              </a:rPr>
              <a:t>11 seconds</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rPr>
              <a:t>How did a small spark cause such a huge problem?</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rPr>
              <a:t>Oxygen enriched cabin caused everything in the cabin to be flammable</a:t>
            </a:r>
          </a:p>
          <a:p>
            <a:pPr marL="469900" indent="-457200">
              <a:lnSpc>
                <a:spcPts val="3080"/>
              </a:lnSpc>
              <a:spcBef>
                <a:spcPts val="100"/>
              </a:spcBef>
              <a:buFont typeface="Arial" panose="020B0604020202020204" pitchFamily="34" charset="0"/>
              <a:buChar char="•"/>
            </a:pPr>
            <a:r>
              <a:rPr lang="en-US" sz="2000" spc="-75" dirty="0">
                <a:solidFill>
                  <a:srgbClr val="20396D"/>
                </a:solidFill>
                <a:latin typeface="Lucida Sans"/>
              </a:rPr>
              <a:t>Within the 11 seconds, so many things had caught fire, enough toxic smoke was produced to kill them</a:t>
            </a:r>
            <a:endParaRPr sz="2000" dirty="0">
              <a:solidFill>
                <a:schemeClr val="dk1"/>
              </a:solidFill>
            </a:endParaRPr>
          </a:p>
          <a:p>
            <a:pPr marL="0" lvl="0" indent="0" algn="l" rtl="0">
              <a:lnSpc>
                <a:spcPct val="150000"/>
              </a:lnSpc>
              <a:spcBef>
                <a:spcPts val="0"/>
              </a:spcBef>
              <a:spcAft>
                <a:spcPts val="0"/>
              </a:spcAft>
              <a:buNone/>
            </a:pPr>
            <a:endParaRPr sz="2000" dirty="0">
              <a:solidFill>
                <a:schemeClr val="dk1"/>
              </a:solidFill>
            </a:endParaRPr>
          </a:p>
        </p:txBody>
      </p:sp>
      <p:sp>
        <p:nvSpPr>
          <p:cNvPr id="2" name="TextBox 1">
            <a:extLst>
              <a:ext uri="{FF2B5EF4-FFF2-40B4-BE49-F238E27FC236}">
                <a16:creationId xmlns:a16="http://schemas.microsoft.com/office/drawing/2014/main" id="{1AF22057-2314-4FB3-8EF8-8893818DDA41}"/>
              </a:ext>
            </a:extLst>
          </p:cNvPr>
          <p:cNvSpPr txBox="1"/>
          <p:nvPr/>
        </p:nvSpPr>
        <p:spPr>
          <a:xfrm>
            <a:off x="1943100" y="813546"/>
            <a:ext cx="2803712" cy="523220"/>
          </a:xfrm>
          <a:prstGeom prst="rect">
            <a:avLst/>
          </a:prstGeom>
          <a:noFill/>
        </p:spPr>
        <p:txBody>
          <a:bodyPr wrap="square" rtlCol="0">
            <a:spAutoFit/>
          </a:bodyPr>
          <a:lstStyle/>
          <a:p>
            <a:r>
              <a:rPr lang="en-US" dirty="0">
                <a:hlinkClick r:id="rId5"/>
              </a:rPr>
              <a:t>https://www.youtube.com/watch?v=7cN6P1xtdz8</a:t>
            </a:r>
            <a:endParaRPr lang="en-US" dirty="0"/>
          </a:p>
        </p:txBody>
      </p:sp>
    </p:spTree>
    <p:extLst>
      <p:ext uri="{BB962C8B-B14F-4D97-AF65-F5344CB8AC3E}">
        <p14:creationId xmlns:p14="http://schemas.microsoft.com/office/powerpoint/2010/main" val="5564176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Rocket Team Theme</Template>
  <TotalTime>5779</TotalTime>
  <Words>1122</Words>
  <Application>Microsoft Office PowerPoint</Application>
  <PresentationFormat>On-screen Show (16:9)</PresentationFormat>
  <Paragraphs>75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Impact</vt:lpstr>
      <vt:lpstr>Lucida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jimmy_000</dc:creator>
  <cp:lastModifiedBy> </cp:lastModifiedBy>
  <cp:revision>39</cp:revision>
  <dcterms:modified xsi:type="dcterms:W3CDTF">2019-02-04T02:35:13Z</dcterms:modified>
</cp:coreProperties>
</file>