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64" r:id="rId3"/>
    <p:sldId id="262" r:id="rId4"/>
    <p:sldId id="265" r:id="rId5"/>
    <p:sldId id="273" r:id="rId6"/>
    <p:sldId id="266" r:id="rId7"/>
    <p:sldId id="267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8" autoAdjust="0"/>
    <p:restoredTop sz="94660"/>
  </p:normalViewPr>
  <p:slideViewPr>
    <p:cSldViewPr snapToGrid="0">
      <p:cViewPr varScale="1">
        <p:scale>
          <a:sx n="51" d="100"/>
          <a:sy n="51" d="100"/>
        </p:scale>
        <p:origin x="42" y="7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194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8f0ac9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8f0ac9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8f0ac9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8f0ac9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9410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8f0ac9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8f0ac9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43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8f0ac9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8f0ac9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82997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4318f0ac97_2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4318f0ac97_2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1859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 dpi="0" rotWithShape="1">
          <a:blip r:embed="rId12">
            <a:alphaModFix/>
          </a:blip>
          <a:srcRect/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eg"/><Relationship Id="rId4" Type="http://schemas.openxmlformats.org/officeDocument/2006/relationships/image" Target="../media/image9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/>
        </p:nvSpPr>
        <p:spPr>
          <a:xfrm>
            <a:off x="335367" y="949562"/>
            <a:ext cx="4438338" cy="386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75" dirty="0">
                <a:solidFill>
                  <a:srgbClr val="20396D"/>
                </a:solidFill>
                <a:latin typeface="Lucida Sans"/>
                <a:cs typeface="Lucida Sans"/>
              </a:rPr>
              <a:t>Things to Consider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75" dirty="0">
                <a:solidFill>
                  <a:srgbClr val="20396D"/>
                </a:solidFill>
                <a:latin typeface="Lucida Sans"/>
                <a:cs typeface="Lucida Sans"/>
              </a:rPr>
              <a:t>Pyrotechnic Functions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75" dirty="0">
                <a:solidFill>
                  <a:srgbClr val="20396D"/>
                </a:solidFill>
                <a:latin typeface="Lucida Sans"/>
                <a:cs typeface="Lucida Sans"/>
              </a:rPr>
              <a:t>Safety Hazards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75" dirty="0">
                <a:solidFill>
                  <a:srgbClr val="20396D"/>
                </a:solidFill>
                <a:latin typeface="Lucida Sans"/>
                <a:cs typeface="Lucida Sans"/>
              </a:rPr>
              <a:t>Handling Precautions</a:t>
            </a:r>
          </a:p>
          <a:p>
            <a:pPr marL="469900" indent="-457200">
              <a:lnSpc>
                <a:spcPct val="15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2400" spc="-75" dirty="0">
                <a:solidFill>
                  <a:srgbClr val="20396D"/>
                </a:solidFill>
                <a:latin typeface="Lucida Sans"/>
                <a:cs typeface="Lucida Sans"/>
              </a:rPr>
              <a:t>Pyrotechnics Regulation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</a:endParaRPr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54;p13">
            <a:extLst>
              <a:ext uri="{FF2B5EF4-FFF2-40B4-BE49-F238E27FC236}">
                <a16:creationId xmlns:a16="http://schemas.microsoft.com/office/drawing/2014/main" id="{C4134D97-BE3C-4E26-A1CB-61B9CADA7D0E}"/>
              </a:ext>
            </a:extLst>
          </p:cNvPr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Pyrotechnic Devices Safety Training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Things to Consider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335367" y="746098"/>
            <a:ext cx="7027458" cy="39211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98450" indent="-285750">
              <a:lnSpc>
                <a:spcPts val="26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2000" b="1" dirty="0"/>
              <a:t>Minimize using pyrotechnics if practical</a:t>
            </a:r>
          </a:p>
          <a:p>
            <a:pPr marL="298450" indent="-285750">
              <a:lnSpc>
                <a:spcPts val="26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n-US" sz="2000" b="1" dirty="0"/>
          </a:p>
          <a:p>
            <a:pPr marL="298450" indent="-285750">
              <a:lnSpc>
                <a:spcPts val="26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n-US" sz="2000" b="1" dirty="0"/>
          </a:p>
          <a:p>
            <a:pPr marL="12700">
              <a:lnSpc>
                <a:spcPts val="2600"/>
              </a:lnSpc>
              <a:tabLst>
                <a:tab pos="266700" algn="l"/>
              </a:tabLst>
            </a:pPr>
            <a:endParaRPr lang="en-US" sz="2000" b="1" dirty="0"/>
          </a:p>
          <a:p>
            <a:pPr marL="12700">
              <a:lnSpc>
                <a:spcPts val="2600"/>
              </a:lnSpc>
              <a:tabLst>
                <a:tab pos="266700" algn="l"/>
              </a:tabLst>
            </a:pPr>
            <a:endParaRPr lang="en-US" sz="2000" b="1" dirty="0"/>
          </a:p>
          <a:p>
            <a:pPr marL="298450" indent="-285750">
              <a:lnSpc>
                <a:spcPts val="26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r>
              <a:rPr lang="en-US" sz="2000" b="1" dirty="0"/>
              <a:t>Using 1.1 explosives are prohibited for the competition (e.g. mercury fulminate, rocket motors, explosive boosters, etc.)</a:t>
            </a:r>
          </a:p>
          <a:p>
            <a:pPr marL="298450" lvl="8" indent="-285750">
              <a:lnSpc>
                <a:spcPts val="2600"/>
              </a:lnSpc>
              <a:buFont typeface="Arial" panose="020B0604020202020204" pitchFamily="34" charset="0"/>
              <a:buChar char="•"/>
              <a:tabLst>
                <a:tab pos="266700" algn="l"/>
              </a:tabLst>
            </a:pPr>
            <a:endParaRPr lang="en-US" sz="2000" b="1" dirty="0"/>
          </a:p>
        </p:txBody>
      </p:sp>
      <p:pic>
        <p:nvPicPr>
          <p:cNvPr id="1026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A11C27AF-7A23-4914-A510-D268F27F2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https://upload.wikimedia.org/wikipedia/commons/thumb/4/4a/GHS-pictogram-explos.svg/1280px-GHS-pictogram-explos.svg.png">
            <a:extLst>
              <a:ext uri="{FF2B5EF4-FFF2-40B4-BE49-F238E27FC236}">
                <a16:creationId xmlns:a16="http://schemas.microsoft.com/office/drawing/2014/main" id="{65584580-6CFC-4CF6-A5BC-71EC1D43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23" y="746098"/>
            <a:ext cx="1978052" cy="1978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utoShape 4" descr="Image result for 1.1 explosives">
            <a:extLst>
              <a:ext uri="{FF2B5EF4-FFF2-40B4-BE49-F238E27FC236}">
                <a16:creationId xmlns:a16="http://schemas.microsoft.com/office/drawing/2014/main" id="{76B2C75E-F116-43D0-906F-E630EFA0B22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Image result for 1.1 explosives">
            <a:extLst>
              <a:ext uri="{FF2B5EF4-FFF2-40B4-BE49-F238E27FC236}">
                <a16:creationId xmlns:a16="http://schemas.microsoft.com/office/drawing/2014/main" id="{2844614E-61AB-4A75-AFAF-78004EDDB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516" y="3116841"/>
            <a:ext cx="1969259" cy="19692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864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Pyrotechnic Functions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7F2C795A-4B9D-481C-A3C1-1B35EB86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191CB02-7880-4A4D-B10F-3D73C83B39FB}"/>
              </a:ext>
            </a:extLst>
          </p:cNvPr>
          <p:cNvSpPr txBox="1"/>
          <p:nvPr/>
        </p:nvSpPr>
        <p:spPr>
          <a:xfrm>
            <a:off x="180975" y="788045"/>
            <a:ext cx="561975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Pyrotechnics: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Detonations to destroy or break things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Flame generators for engine ignition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Grouped as: explosives (e.g. dynamite, nitroglycerine, TNT) and propellants (e.g. LOX, LNG)</a:t>
            </a:r>
          </a:p>
          <a:p>
            <a:endParaRPr lang="en-US" sz="1800" b="1" dirty="0"/>
          </a:p>
          <a:p>
            <a:r>
              <a:rPr lang="en-US" sz="1800" b="1" dirty="0"/>
              <a:t>How Pyrotechnic Devices Work?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Two or more major components: igniter, booster, pyrotechnic-charge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Igniter: starts the reaction with electric ignition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Booster: increases the effect of the igniter to initiate pyrotechnic-charge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Pyrotechnic-charge: detonation, gas/pressure, flame, smoke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B1E8B2-160B-494A-946C-26A9DE75F2A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609052" y="915713"/>
            <a:ext cx="3229080" cy="2237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Safety Hazards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7F2C795A-4B9D-481C-A3C1-1B35EB86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D1EC3C-5BB6-42B2-AA13-5551A9C34748}"/>
              </a:ext>
            </a:extLst>
          </p:cNvPr>
          <p:cNvSpPr txBox="1"/>
          <p:nvPr/>
        </p:nvSpPr>
        <p:spPr>
          <a:xfrm>
            <a:off x="161925" y="804658"/>
            <a:ext cx="5753100" cy="4109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Injury or death caused by: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	- intense flames causing burns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	- smoke causing lung irritation and poisoning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	- blast waves causing trauma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	- shrapnel causing penetration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Safety Precautions: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	- static discharge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	- radio frequency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	- stray current or voltage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	- mechanical: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		- impact, penetration, crush, damage, cut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613332E-2C89-4B74-A38E-76C0111A6FC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15025" y="1147558"/>
            <a:ext cx="3000816" cy="2519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91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Safety Hazards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7F2C795A-4B9D-481C-A3C1-1B35EB86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bject 94">
            <a:extLst>
              <a:ext uri="{FF2B5EF4-FFF2-40B4-BE49-F238E27FC236}">
                <a16:creationId xmlns:a16="http://schemas.microsoft.com/office/drawing/2014/main" id="{09489286-450D-4BFB-8871-853864CF1773}"/>
              </a:ext>
            </a:extLst>
          </p:cNvPr>
          <p:cNvSpPr txBox="1"/>
          <p:nvPr/>
        </p:nvSpPr>
        <p:spPr>
          <a:xfrm>
            <a:off x="244392" y="827777"/>
            <a:ext cx="7413523" cy="28700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Safety precautions (cont.):	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	- sparks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		- heat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		- fire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		- friction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		- chemical reactions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		- 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01E605-1EBD-40E9-88BC-19C829242E9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108006" y="986538"/>
            <a:ext cx="1720383" cy="25524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272C2A-7F88-4F2B-8F98-B91687BAEEDD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7072030" y="986538"/>
            <a:ext cx="1720382" cy="255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2291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Handling Precautions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7F2C795A-4B9D-481C-A3C1-1B35EB86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901EDCF-A9AF-44C3-B6DC-E918E556DE0D}"/>
              </a:ext>
            </a:extLst>
          </p:cNvPr>
          <p:cNvSpPr txBox="1"/>
          <p:nvPr/>
        </p:nvSpPr>
        <p:spPr>
          <a:xfrm>
            <a:off x="135608" y="674200"/>
            <a:ext cx="5851394" cy="4807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Prevent: cuts, dropping, crushing, or damage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Short igniter leads</a:t>
            </a:r>
          </a:p>
          <a:p>
            <a:pPr lvl="2">
              <a:lnSpc>
                <a:spcPct val="150000"/>
              </a:lnSpc>
            </a:pPr>
            <a:r>
              <a:rPr lang="en-US" sz="1600" dirty="0"/>
              <a:t>	- reduces sensitivity to static discharge or radio frequency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No smoking, sparks, or flames within 50-ft</a:t>
            </a:r>
          </a:p>
          <a:p>
            <a:pPr marL="2857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Eliminate stray current or voltage</a:t>
            </a:r>
          </a:p>
          <a:p>
            <a:pPr lvl="3">
              <a:lnSpc>
                <a:spcPct val="150000"/>
              </a:lnSpc>
            </a:pPr>
            <a:r>
              <a:rPr lang="en-US" sz="1600" dirty="0"/>
              <a:t>	- disconnect batteries before the igniter is connected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Avoid devices that show signs of corrosion, chemical separation, or discoloration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Transport in rigid containers to prevent damage and crushing</a:t>
            </a:r>
          </a:p>
          <a:p>
            <a:pPr marL="2857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Destroy all old or damaged pyrotechnic devices</a:t>
            </a:r>
          </a:p>
          <a:p>
            <a:pPr lvl="3">
              <a:lnSpc>
                <a:spcPct val="150000"/>
              </a:lnSpc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A58CD6-3C64-4A6B-823A-320760B3444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987002" y="986790"/>
            <a:ext cx="2870180" cy="1584960"/>
          </a:xfrm>
          <a:prstGeom prst="rect">
            <a:avLst/>
          </a:prstGeom>
        </p:spPr>
      </p:pic>
      <p:pic>
        <p:nvPicPr>
          <p:cNvPr id="2050" name="Picture 2" descr="Related image">
            <a:extLst>
              <a:ext uri="{FF2B5EF4-FFF2-40B4-BE49-F238E27FC236}">
                <a16:creationId xmlns:a16="http://schemas.microsoft.com/office/drawing/2014/main" id="{47DC61F2-28E0-46FF-AAB6-3CA3F26EB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7002" y="3218038"/>
            <a:ext cx="2550823" cy="1833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457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/>
        </p:nvSpPr>
        <p:spPr>
          <a:xfrm>
            <a:off x="0" y="57400"/>
            <a:ext cx="9144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Pyrotechnics Regulation</a:t>
            </a:r>
            <a:endParaRPr sz="2600" dirty="0"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14" name="Picture 2" descr="https://lh6.googleusercontent.com/IvfqUQ3O0-IVs57KNiU2xLJ1rqH_ArOQQC0tGGLvMMPbLV-HrkrVdKZyx2fhCfJmHC4tYbhWKfJDeTDRITLklRy1qU8Gzq9M_sJetgbRm1XDUDUQtbw52wLHY4v_PltxM4yp5qdx">
            <a:extLst>
              <a:ext uri="{FF2B5EF4-FFF2-40B4-BE49-F238E27FC236}">
                <a16:creationId xmlns:a16="http://schemas.microsoft.com/office/drawing/2014/main" id="{7F2C795A-4B9D-481C-A3C1-1B35EB864A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6459" y="4576799"/>
            <a:ext cx="421446" cy="47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7191F5-5CB9-473B-AF44-37843239F451}"/>
              </a:ext>
            </a:extLst>
          </p:cNvPr>
          <p:cNvSpPr txBox="1"/>
          <p:nvPr/>
        </p:nvSpPr>
        <p:spPr>
          <a:xfrm>
            <a:off x="282804" y="867266"/>
            <a:ext cx="7626284" cy="22626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Requires Low Explosives Users Permit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Requires Explosives Magazine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- permit through the fire department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	- protection from damage, fire, and theft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For more information, see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https://www.atf.gov/explosives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AB914D-E5F2-45C2-A5E8-C06C7EE6D034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5422172" y="1058224"/>
            <a:ext cx="3148872" cy="3027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69093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Rocket Team Theme</Template>
  <TotalTime>507</TotalTime>
  <Words>174</Words>
  <Application>Microsoft Office PowerPoint</Application>
  <PresentationFormat>On-screen Show (16:9)</PresentationFormat>
  <Paragraphs>61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Impact</vt:lpstr>
      <vt:lpstr>Lucida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jimmy_000</dc:creator>
  <cp:lastModifiedBy>Edward</cp:lastModifiedBy>
  <cp:revision>20</cp:revision>
  <dcterms:modified xsi:type="dcterms:W3CDTF">2018-12-12T03:45:08Z</dcterms:modified>
</cp:coreProperties>
</file>