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64" r:id="rId3"/>
    <p:sldId id="260" r:id="rId4"/>
    <p:sldId id="261" r:id="rId5"/>
    <p:sldId id="272" r:id="rId6"/>
    <p:sldId id="319" r:id="rId7"/>
    <p:sldId id="315" r:id="rId8"/>
    <p:sldId id="311" r:id="rId9"/>
    <p:sldId id="316" r:id="rId10"/>
    <p:sldId id="310" r:id="rId11"/>
    <p:sldId id="317" r:id="rId12"/>
    <p:sldId id="309" r:id="rId13"/>
    <p:sldId id="318" r:id="rId14"/>
    <p:sldId id="276" r:id="rId15"/>
    <p:sldId id="306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85D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756E0-2BE5-4D6A-A53B-BFF15244F64E}">
  <a:tblStyle styleId="{C66756E0-2BE5-4D6A-A53B-BFF15244F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32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9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7f9262ee2f_0_2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7f9262ee2f_0_2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7f9262ee2f_0_26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7f9262ee2f_0_26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8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6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1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7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64" r:id="rId7"/>
    <p:sldLayoutId id="2147483668" r:id="rId8"/>
    <p:sldLayoutId id="2147483671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blog/post/the-4-stages-of-iot-architectu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am-solutions.com/blog/top-iot-platforms/" TargetMode="External"/><Relationship Id="rId5" Type="http://schemas.openxmlformats.org/officeDocument/2006/relationships/hyperlink" Target="https://www.investopedia.com/terms/f/foot-traffic.asp" TargetMode="External"/><Relationship Id="rId4" Type="http://schemas.openxmlformats.org/officeDocument/2006/relationships/hyperlink" Target="https://blog.arduino.cc/2020/05/26/edge-impulse-makes-tinyml-available-to-millions-of-arduino-develop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Solution for Shopper Foot Traffic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EDWARD LOO</a:t>
            </a:r>
            <a:endParaRPr sz="20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"/>
                <a:ea typeface="Montserrat"/>
                <a:cs typeface="Montserrat"/>
                <a:sym typeface="Montserrat"/>
              </a:rPr>
              <a:t>Case Study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Analytics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preprocess real-time foot traffic data for simple &amp; quick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9754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br>
              <a:rPr lang="en" dirty="0"/>
            </a:br>
            <a:r>
              <a:rPr lang="en" dirty="0"/>
              <a:t>(Arduino Nano 33 BLE Sense)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Platform that enables edge computing</a:t>
            </a:r>
          </a:p>
          <a:p>
            <a:pPr marL="285750" indent="-285750"/>
            <a:r>
              <a:rPr lang="en-US" dirty="0"/>
              <a:t>Fully utilize sensor data collected</a:t>
            </a:r>
          </a:p>
          <a:p>
            <a:pPr marL="285750" indent="-285750"/>
            <a:r>
              <a:rPr lang="en-US" dirty="0"/>
              <a:t>Fully utilize computational capabilities of MCU</a:t>
            </a:r>
          </a:p>
          <a:p>
            <a:pPr marL="285750" indent="-285750"/>
            <a:r>
              <a:rPr lang="en-US" dirty="0"/>
              <a:t>Generate real-time insights for individual store:</a:t>
            </a:r>
          </a:p>
          <a:p>
            <a:pPr marL="0" indent="0">
              <a:buNone/>
            </a:pPr>
            <a:r>
              <a:rPr lang="en-US" i="1" dirty="0"/>
              <a:t>	1. Staff management</a:t>
            </a:r>
          </a:p>
          <a:p>
            <a:pPr marL="0" indent="0">
              <a:buNone/>
            </a:pPr>
            <a:r>
              <a:rPr lang="en-US" i="1" dirty="0"/>
              <a:t>	2. Staff shifts</a:t>
            </a:r>
          </a:p>
          <a:p>
            <a:pPr marL="0" indent="0">
              <a:buNone/>
            </a:pPr>
            <a:r>
              <a:rPr lang="en-US" i="1" dirty="0"/>
              <a:t>	3. Restocking</a:t>
            </a:r>
          </a:p>
          <a:p>
            <a:pPr marL="0" indent="0">
              <a:buNone/>
            </a:pPr>
            <a:r>
              <a:rPr lang="en-US" i="1" dirty="0"/>
              <a:t>	4. Store operation time</a:t>
            </a:r>
          </a:p>
          <a:p>
            <a:pPr marL="285750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542057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https://www.edgeimpulse.com/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FC20A-881A-4B69-904F-D936C2B7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944784"/>
            <a:ext cx="288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69" y="3177750"/>
            <a:ext cx="4717541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Center/Cloud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657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store, process and analyze data from various retail stores for complex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139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Cost-saving solution that is scalable</a:t>
            </a:r>
          </a:p>
          <a:p>
            <a:pPr marL="285750" indent="-285750"/>
            <a:r>
              <a:rPr lang="en-US" dirty="0"/>
              <a:t>Easy integration and connectivity</a:t>
            </a:r>
          </a:p>
          <a:p>
            <a:pPr marL="285750" indent="-285750"/>
            <a:r>
              <a:rPr lang="en-US" dirty="0"/>
              <a:t>Data security</a:t>
            </a:r>
          </a:p>
          <a:p>
            <a:pPr marL="285750" indent="-285750"/>
            <a:r>
              <a:rPr lang="en-US" dirty="0"/>
              <a:t>Store and archive collected data</a:t>
            </a:r>
          </a:p>
          <a:p>
            <a:pPr marL="285750" indent="-285750"/>
            <a:r>
              <a:rPr lang="en-US" dirty="0"/>
              <a:t>Compatible with other GCP functions</a:t>
            </a:r>
          </a:p>
          <a:p>
            <a:pPr marL="285750" indent="-285750"/>
            <a:r>
              <a:rPr lang="en-US" dirty="0"/>
              <a:t>Hard core computations (</a:t>
            </a:r>
            <a:r>
              <a:rPr lang="en-US" i="1" dirty="0">
                <a:solidFill>
                  <a:srgbClr val="85D5E6"/>
                </a:solidFill>
              </a:rPr>
              <a:t>Vertex AI/ </a:t>
            </a:r>
            <a:r>
              <a:rPr lang="en-US" i="1" dirty="0" err="1">
                <a:solidFill>
                  <a:srgbClr val="85D5E6"/>
                </a:solidFill>
              </a:rPr>
              <a:t>AutoML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Generation of complex insights &amp; predictions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https://cloud.google.com/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E020C-4C07-469C-A1F7-559EF951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439232"/>
            <a:ext cx="1371600" cy="12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04" name="Google Shape;2004;p58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Sensor</a:t>
            </a:r>
            <a:endParaRPr u="sng" dirty="0"/>
          </a:p>
        </p:txBody>
      </p:sp>
      <p:sp>
        <p:nvSpPr>
          <p:cNvPr id="2005" name="Google Shape;2005;p58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/>
          </a:p>
        </p:txBody>
      </p:sp>
      <p:sp>
        <p:nvSpPr>
          <p:cNvPr id="2006" name="Google Shape;2006;p58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828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DAQ &amp; Gateway</a:t>
            </a:r>
            <a:endParaRPr u="sng" dirty="0"/>
          </a:p>
        </p:txBody>
      </p:sp>
      <p:sp>
        <p:nvSpPr>
          <p:cNvPr id="2007" name="Google Shape;2007;p58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/>
          </a:p>
        </p:txBody>
      </p:sp>
      <p:sp>
        <p:nvSpPr>
          <p:cNvPr id="2008" name="Google Shape;2008;p58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Edge Analytics</a:t>
            </a:r>
            <a:endParaRPr u="sng" dirty="0"/>
          </a:p>
        </p:txBody>
      </p:sp>
      <p:sp>
        <p:nvSpPr>
          <p:cNvPr id="2009" name="Google Shape;2009;p58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endParaRPr dirty="0"/>
          </a:p>
        </p:txBody>
      </p:sp>
      <p:sp>
        <p:nvSpPr>
          <p:cNvPr id="2010" name="Google Shape;2010;p58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Cloud</a:t>
            </a:r>
            <a:endParaRPr u="sng" dirty="0"/>
          </a:p>
        </p:txBody>
      </p:sp>
      <p:sp>
        <p:nvSpPr>
          <p:cNvPr id="2011" name="Google Shape;2011;p58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/>
          </a:p>
        </p:txBody>
      </p:sp>
      <p:sp>
        <p:nvSpPr>
          <p:cNvPr id="2012" name="Google Shape;2012;p58"/>
          <p:cNvSpPr/>
          <p:nvPr/>
        </p:nvSpPr>
        <p:spPr>
          <a:xfrm>
            <a:off x="129797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8"/>
          <p:cNvSpPr/>
          <p:nvPr/>
        </p:nvSpPr>
        <p:spPr>
          <a:xfrm>
            <a:off x="3189850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8"/>
          <p:cNvSpPr/>
          <p:nvPr/>
        </p:nvSpPr>
        <p:spPr>
          <a:xfrm>
            <a:off x="697362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8"/>
          <p:cNvSpPr/>
          <p:nvPr/>
        </p:nvSpPr>
        <p:spPr>
          <a:xfrm>
            <a:off x="5081738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6" name="Google Shape;2016;p5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017" name="Google Shape;2017;p58"/>
          <p:cNvSpPr/>
          <p:nvPr/>
        </p:nvSpPr>
        <p:spPr>
          <a:xfrm>
            <a:off x="5304069" y="2258977"/>
            <a:ext cx="427722" cy="42730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58"/>
          <p:cNvGrpSpPr/>
          <p:nvPr/>
        </p:nvGrpSpPr>
        <p:grpSpPr>
          <a:xfrm>
            <a:off x="7204132" y="2277037"/>
            <a:ext cx="409193" cy="391194"/>
            <a:chOff x="7441465" y="2302860"/>
            <a:chExt cx="342192" cy="327140"/>
          </a:xfrm>
        </p:grpSpPr>
        <p:sp>
          <p:nvSpPr>
            <p:cNvPr id="2019" name="Google Shape;2019;p58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58"/>
          <p:cNvGrpSpPr/>
          <p:nvPr/>
        </p:nvGrpSpPr>
        <p:grpSpPr>
          <a:xfrm>
            <a:off x="1510148" y="2249004"/>
            <a:ext cx="448077" cy="447242"/>
            <a:chOff x="1421638" y="4125629"/>
            <a:chExt cx="374709" cy="374010"/>
          </a:xfrm>
        </p:grpSpPr>
        <p:sp>
          <p:nvSpPr>
            <p:cNvPr id="2022" name="Google Shape;2022;p58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8"/>
          <p:cNvGrpSpPr/>
          <p:nvPr/>
        </p:nvGrpSpPr>
        <p:grpSpPr>
          <a:xfrm>
            <a:off x="3420343" y="2252224"/>
            <a:ext cx="411433" cy="440824"/>
            <a:chOff x="4149138" y="4121151"/>
            <a:chExt cx="344065" cy="368644"/>
          </a:xfrm>
        </p:grpSpPr>
        <p:sp>
          <p:nvSpPr>
            <p:cNvPr id="2025" name="Google Shape;2025;p5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7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attention.</a:t>
            </a:r>
            <a:endParaRPr dirty="0"/>
          </a:p>
        </p:txBody>
      </p:sp>
      <p:sp>
        <p:nvSpPr>
          <p:cNvPr id="2153" name="Google Shape;2153;p67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</a:p>
        </p:txBody>
      </p:sp>
      <p:cxnSp>
        <p:nvCxnSpPr>
          <p:cNvPr id="2154" name="Google Shape;2154;p67"/>
          <p:cNvCxnSpPr/>
          <p:nvPr/>
        </p:nvCxnSpPr>
        <p:spPr>
          <a:xfrm>
            <a:off x="3190500" y="32032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193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158240"/>
            <a:ext cx="4946400" cy="3261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Jahnke, A. (2020). </a:t>
            </a:r>
            <a:r>
              <a:rPr lang="en-US" i="1" dirty="0"/>
              <a:t>The 4 Stages of IoT Architecture</a:t>
            </a:r>
            <a:r>
              <a:rPr lang="en-US" dirty="0"/>
              <a:t>. Digi. </a:t>
            </a:r>
            <a:r>
              <a:rPr lang="en-US" dirty="0">
                <a:hlinkClick r:id="rId3"/>
              </a:rPr>
              <a:t>https://www.digi.com/blog/post/the-4-stages-of-iot-architecture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Jongboom</a:t>
            </a:r>
            <a:r>
              <a:rPr lang="en-US" dirty="0"/>
              <a:t>, J &amp; </a:t>
            </a:r>
            <a:r>
              <a:rPr lang="en-US" dirty="0" err="1"/>
              <a:t>Pajak</a:t>
            </a:r>
            <a:r>
              <a:rPr lang="en-US" dirty="0"/>
              <a:t>, D. (2020). </a:t>
            </a:r>
            <a:r>
              <a:rPr lang="en-US" i="1" dirty="0"/>
              <a:t>Edge Impulse makes </a:t>
            </a:r>
            <a:r>
              <a:rPr lang="en-US" i="1" dirty="0" err="1"/>
              <a:t>TinyML</a:t>
            </a:r>
            <a:r>
              <a:rPr lang="en-US" i="1" dirty="0"/>
              <a:t> available to millions of Arduino developers</a:t>
            </a:r>
            <a:r>
              <a:rPr lang="en-US" dirty="0"/>
              <a:t>. Arduino. </a:t>
            </a:r>
            <a:r>
              <a:rPr lang="en-US" dirty="0">
                <a:hlinkClick r:id="rId4"/>
              </a:rPr>
              <a:t>https://blog.arduino.cc/2020/05/26/edge-impulse-makes-tinyml-available-to-millions-of-arduino-developers/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Kenton, W. (2021). </a:t>
            </a:r>
            <a:r>
              <a:rPr lang="en-US" i="1" dirty="0"/>
              <a:t>Foot Traffic</a:t>
            </a:r>
            <a:r>
              <a:rPr lang="en-US" dirty="0"/>
              <a:t>. Investopedia. </a:t>
            </a:r>
            <a:r>
              <a:rPr lang="en-US" dirty="0">
                <a:hlinkClick r:id="rId5"/>
              </a:rPr>
              <a:t>https://www.investopedia.com/terms/f/foot-traffic.asp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Sakovich</a:t>
            </a:r>
            <a:r>
              <a:rPr lang="en-US" dirty="0"/>
              <a:t>, N. (2021). </a:t>
            </a:r>
            <a:r>
              <a:rPr lang="en-US" i="1" dirty="0"/>
              <a:t>10 Best IoT Platforms for 2021</a:t>
            </a:r>
            <a:r>
              <a:rPr lang="en-US" dirty="0"/>
              <a:t>. Sam Solutions. </a:t>
            </a:r>
            <a:r>
              <a:rPr lang="en-US" dirty="0">
                <a:hlinkClick r:id="rId6"/>
              </a:rPr>
              <a:t>https://www.sam-solutions.com/blog/top-iot-platforms/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 Traffic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capture or measure foot traffic?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foot traffic data flows?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Client’s Demand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understand foot traffic of shoppers in their stores across the nation using IoT.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C031A9-3294-4A5D-8CA1-40FCED3C7B13}"/>
              </a:ext>
            </a:extLst>
          </p:cNvPr>
          <p:cNvGrpSpPr/>
          <p:nvPr/>
        </p:nvGrpSpPr>
        <p:grpSpPr>
          <a:xfrm>
            <a:off x="6719750" y="1887150"/>
            <a:ext cx="684600" cy="684600"/>
            <a:chOff x="6719750" y="1887150"/>
            <a:chExt cx="684600" cy="684600"/>
          </a:xfrm>
        </p:grpSpPr>
        <p:sp>
          <p:nvSpPr>
            <p:cNvPr id="246" name="Google Shape;246;p46"/>
            <p:cNvSpPr/>
            <p:nvPr/>
          </p:nvSpPr>
          <p:spPr>
            <a:xfrm>
              <a:off x="67197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14095;p85">
              <a:extLst>
                <a:ext uri="{FF2B5EF4-FFF2-40B4-BE49-F238E27FC236}">
                  <a16:creationId xmlns:a16="http://schemas.microsoft.com/office/drawing/2014/main" id="{E58DEBA0-4603-42B5-B57E-46EA0ADA259A}"/>
                </a:ext>
              </a:extLst>
            </p:cNvPr>
            <p:cNvGrpSpPr/>
            <p:nvPr/>
          </p:nvGrpSpPr>
          <p:grpSpPr>
            <a:xfrm>
              <a:off x="6887366" y="2066078"/>
              <a:ext cx="365760" cy="365760"/>
              <a:chOff x="6111881" y="2490983"/>
              <a:chExt cx="337684" cy="314194"/>
            </a:xfrm>
          </p:grpSpPr>
          <p:sp>
            <p:nvSpPr>
              <p:cNvPr id="25" name="Google Shape;14096;p85">
                <a:extLst>
                  <a:ext uri="{FF2B5EF4-FFF2-40B4-BE49-F238E27FC236}">
                    <a16:creationId xmlns:a16="http://schemas.microsoft.com/office/drawing/2014/main" id="{3257A9A9-60E5-4E2B-9A09-D686F6932CB0}"/>
                  </a:ext>
                </a:extLst>
              </p:cNvPr>
              <p:cNvSpPr/>
              <p:nvPr/>
            </p:nvSpPr>
            <p:spPr>
              <a:xfrm>
                <a:off x="6111881" y="2490983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4097;p85">
                <a:extLst>
                  <a:ext uri="{FF2B5EF4-FFF2-40B4-BE49-F238E27FC236}">
                    <a16:creationId xmlns:a16="http://schemas.microsoft.com/office/drawing/2014/main" id="{F4B6585A-F484-47A3-A336-DD9A14E2B932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BAFF9-50E7-448C-95DD-61400991F8EE}"/>
              </a:ext>
            </a:extLst>
          </p:cNvPr>
          <p:cNvGrpSpPr/>
          <p:nvPr/>
        </p:nvGrpSpPr>
        <p:grpSpPr>
          <a:xfrm>
            <a:off x="1739650" y="1887150"/>
            <a:ext cx="684600" cy="684600"/>
            <a:chOff x="1739650" y="1887150"/>
            <a:chExt cx="684600" cy="684600"/>
          </a:xfrm>
        </p:grpSpPr>
        <p:sp>
          <p:nvSpPr>
            <p:cNvPr id="244" name="Google Shape;244;p46"/>
            <p:cNvSpPr/>
            <p:nvPr/>
          </p:nvSpPr>
          <p:spPr>
            <a:xfrm>
              <a:off x="17396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0657;p79">
              <a:extLst>
                <a:ext uri="{FF2B5EF4-FFF2-40B4-BE49-F238E27FC236}">
                  <a16:creationId xmlns:a16="http://schemas.microsoft.com/office/drawing/2014/main" id="{95D5C24A-FFEF-4C04-8E7C-719EDE86A6EC}"/>
                </a:ext>
              </a:extLst>
            </p:cNvPr>
            <p:cNvGrpSpPr/>
            <p:nvPr/>
          </p:nvGrpSpPr>
          <p:grpSpPr>
            <a:xfrm>
              <a:off x="1904420" y="2084301"/>
              <a:ext cx="355053" cy="248038"/>
              <a:chOff x="6849393" y="3733994"/>
              <a:chExt cx="355053" cy="248038"/>
            </a:xfrm>
          </p:grpSpPr>
          <p:sp>
            <p:nvSpPr>
              <p:cNvPr id="28" name="Google Shape;10658;p79">
                <a:extLst>
                  <a:ext uri="{FF2B5EF4-FFF2-40B4-BE49-F238E27FC236}">
                    <a16:creationId xmlns:a16="http://schemas.microsoft.com/office/drawing/2014/main" id="{65FAFB95-1D67-42EC-8613-7D33F9256DE7}"/>
                  </a:ext>
                </a:extLst>
              </p:cNvPr>
              <p:cNvSpPr/>
              <p:nvPr/>
            </p:nvSpPr>
            <p:spPr>
              <a:xfrm>
                <a:off x="6849393" y="3733994"/>
                <a:ext cx="355053" cy="248038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7811" extrusionOk="0">
                    <a:moveTo>
                      <a:pt x="10800" y="357"/>
                    </a:moveTo>
                    <a:cubicBezTo>
                      <a:pt x="10800" y="357"/>
                      <a:pt x="10823" y="357"/>
                      <a:pt x="10823" y="369"/>
                    </a:cubicBezTo>
                    <a:lnTo>
                      <a:pt x="10823" y="5227"/>
                    </a:lnTo>
                    <a:lnTo>
                      <a:pt x="346" y="5239"/>
                    </a:lnTo>
                    <a:cubicBezTo>
                      <a:pt x="346" y="5239"/>
                      <a:pt x="334" y="5239"/>
                      <a:pt x="334" y="5227"/>
                    </a:cubicBezTo>
                    <a:lnTo>
                      <a:pt x="334" y="369"/>
                    </a:lnTo>
                    <a:cubicBezTo>
                      <a:pt x="334" y="369"/>
                      <a:pt x="334" y="357"/>
                      <a:pt x="346" y="357"/>
                    </a:cubicBezTo>
                    <a:close/>
                    <a:moveTo>
                      <a:pt x="10835" y="5572"/>
                    </a:moveTo>
                    <a:lnTo>
                      <a:pt x="10823" y="5977"/>
                    </a:lnTo>
                    <a:lnTo>
                      <a:pt x="10252" y="5977"/>
                    </a:lnTo>
                    <a:cubicBezTo>
                      <a:pt x="10169" y="5977"/>
                      <a:pt x="10073" y="6060"/>
                      <a:pt x="10073" y="6156"/>
                    </a:cubicBezTo>
                    <a:cubicBezTo>
                      <a:pt x="10073" y="6263"/>
                      <a:pt x="10157" y="6334"/>
                      <a:pt x="10252" y="6334"/>
                    </a:cubicBezTo>
                    <a:lnTo>
                      <a:pt x="10823" y="6334"/>
                    </a:lnTo>
                    <a:lnTo>
                      <a:pt x="10823" y="6739"/>
                    </a:lnTo>
                    <a:lnTo>
                      <a:pt x="8014" y="6739"/>
                    </a:lnTo>
                    <a:cubicBezTo>
                      <a:pt x="7918" y="6739"/>
                      <a:pt x="7823" y="6811"/>
                      <a:pt x="7823" y="6918"/>
                    </a:cubicBezTo>
                    <a:cubicBezTo>
                      <a:pt x="7823" y="7013"/>
                      <a:pt x="7906" y="7096"/>
                      <a:pt x="8014" y="7096"/>
                    </a:cubicBezTo>
                    <a:lnTo>
                      <a:pt x="10823" y="7096"/>
                    </a:lnTo>
                    <a:lnTo>
                      <a:pt x="10823" y="7489"/>
                    </a:lnTo>
                    <a:cubicBezTo>
                      <a:pt x="10823" y="7489"/>
                      <a:pt x="10823" y="7501"/>
                      <a:pt x="10812" y="7501"/>
                    </a:cubicBezTo>
                    <a:lnTo>
                      <a:pt x="358" y="7501"/>
                    </a:lnTo>
                    <a:cubicBezTo>
                      <a:pt x="358" y="7501"/>
                      <a:pt x="346" y="7501"/>
                      <a:pt x="346" y="7489"/>
                    </a:cubicBezTo>
                    <a:lnTo>
                      <a:pt x="346" y="7096"/>
                    </a:lnTo>
                    <a:lnTo>
                      <a:pt x="7263" y="7096"/>
                    </a:lnTo>
                    <a:cubicBezTo>
                      <a:pt x="7359" y="7096"/>
                      <a:pt x="7442" y="7025"/>
                      <a:pt x="7442" y="6918"/>
                    </a:cubicBezTo>
                    <a:cubicBezTo>
                      <a:pt x="7442" y="6834"/>
                      <a:pt x="7371" y="6739"/>
                      <a:pt x="7263" y="6739"/>
                    </a:cubicBezTo>
                    <a:lnTo>
                      <a:pt x="346" y="6739"/>
                    </a:lnTo>
                    <a:lnTo>
                      <a:pt x="346" y="6334"/>
                    </a:lnTo>
                    <a:lnTo>
                      <a:pt x="9514" y="6334"/>
                    </a:lnTo>
                    <a:cubicBezTo>
                      <a:pt x="9597" y="6334"/>
                      <a:pt x="9692" y="6263"/>
                      <a:pt x="9692" y="6156"/>
                    </a:cubicBezTo>
                    <a:cubicBezTo>
                      <a:pt x="9692" y="6072"/>
                      <a:pt x="9621" y="5977"/>
                      <a:pt x="9514" y="5977"/>
                    </a:cubicBezTo>
                    <a:lnTo>
                      <a:pt x="346" y="5977"/>
                    </a:lnTo>
                    <a:lnTo>
                      <a:pt x="346" y="5572"/>
                    </a:lnTo>
                    <a:close/>
                    <a:moveTo>
                      <a:pt x="358" y="0"/>
                    </a:moveTo>
                    <a:cubicBezTo>
                      <a:pt x="167" y="0"/>
                      <a:pt x="1" y="167"/>
                      <a:pt x="1" y="357"/>
                    </a:cubicBezTo>
                    <a:lnTo>
                      <a:pt x="1" y="7453"/>
                    </a:lnTo>
                    <a:cubicBezTo>
                      <a:pt x="1" y="7644"/>
                      <a:pt x="167" y="7811"/>
                      <a:pt x="358" y="7811"/>
                    </a:cubicBezTo>
                    <a:lnTo>
                      <a:pt x="10823" y="7811"/>
                    </a:lnTo>
                    <a:cubicBezTo>
                      <a:pt x="11014" y="7811"/>
                      <a:pt x="11181" y="7644"/>
                      <a:pt x="11181" y="7453"/>
                    </a:cubicBezTo>
                    <a:lnTo>
                      <a:pt x="11181" y="357"/>
                    </a:lnTo>
                    <a:cubicBezTo>
                      <a:pt x="11181" y="167"/>
                      <a:pt x="11014" y="0"/>
                      <a:pt x="1082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59;p79">
                <a:extLst>
                  <a:ext uri="{FF2B5EF4-FFF2-40B4-BE49-F238E27FC236}">
                    <a16:creationId xmlns:a16="http://schemas.microsoft.com/office/drawing/2014/main" id="{4E048441-A045-4671-AA42-A08A0F23AB79}"/>
                  </a:ext>
                </a:extLst>
              </p:cNvPr>
              <p:cNvSpPr/>
              <p:nvPr/>
            </p:nvSpPr>
            <p:spPr>
              <a:xfrm>
                <a:off x="7080411" y="3758192"/>
                <a:ext cx="100219" cy="12968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84" extrusionOk="0">
                    <a:moveTo>
                      <a:pt x="179" y="0"/>
                    </a:moveTo>
                    <a:cubicBezTo>
                      <a:pt x="96" y="0"/>
                      <a:pt x="0" y="72"/>
                      <a:pt x="0" y="179"/>
                    </a:cubicBezTo>
                    <a:cubicBezTo>
                      <a:pt x="0" y="274"/>
                      <a:pt x="84" y="357"/>
                      <a:pt x="179" y="357"/>
                    </a:cubicBezTo>
                    <a:lnTo>
                      <a:pt x="2072" y="357"/>
                    </a:lnTo>
                    <a:cubicBezTo>
                      <a:pt x="2144" y="726"/>
                      <a:pt x="2429" y="1012"/>
                      <a:pt x="2798" y="1084"/>
                    </a:cubicBezTo>
                    <a:lnTo>
                      <a:pt x="2798" y="3001"/>
                    </a:lnTo>
                    <a:cubicBezTo>
                      <a:pt x="2429" y="3072"/>
                      <a:pt x="2144" y="3358"/>
                      <a:pt x="2072" y="3727"/>
                    </a:cubicBezTo>
                    <a:lnTo>
                      <a:pt x="179" y="3727"/>
                    </a:lnTo>
                    <a:cubicBezTo>
                      <a:pt x="96" y="3727"/>
                      <a:pt x="0" y="3810"/>
                      <a:pt x="0" y="3905"/>
                    </a:cubicBezTo>
                    <a:cubicBezTo>
                      <a:pt x="0" y="4013"/>
                      <a:pt x="84" y="4084"/>
                      <a:pt x="179" y="4084"/>
                    </a:cubicBezTo>
                    <a:lnTo>
                      <a:pt x="2239" y="4084"/>
                    </a:lnTo>
                    <a:cubicBezTo>
                      <a:pt x="2322" y="4084"/>
                      <a:pt x="2417" y="4013"/>
                      <a:pt x="2417" y="3905"/>
                    </a:cubicBezTo>
                    <a:cubicBezTo>
                      <a:pt x="2417" y="3596"/>
                      <a:pt x="2667" y="3346"/>
                      <a:pt x="2977" y="3346"/>
                    </a:cubicBezTo>
                    <a:cubicBezTo>
                      <a:pt x="3072" y="3346"/>
                      <a:pt x="3156" y="3274"/>
                      <a:pt x="3156" y="3167"/>
                    </a:cubicBezTo>
                    <a:lnTo>
                      <a:pt x="3156" y="917"/>
                    </a:lnTo>
                    <a:cubicBezTo>
                      <a:pt x="3156" y="810"/>
                      <a:pt x="3072" y="738"/>
                      <a:pt x="2977" y="738"/>
                    </a:cubicBezTo>
                    <a:cubicBezTo>
                      <a:pt x="2667" y="738"/>
                      <a:pt x="2417" y="488"/>
                      <a:pt x="2417" y="179"/>
                    </a:cubicBezTo>
                    <a:cubicBezTo>
                      <a:pt x="2417" y="83"/>
                      <a:pt x="2346" y="0"/>
                      <a:pt x="223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60;p79">
                <a:extLst>
                  <a:ext uri="{FF2B5EF4-FFF2-40B4-BE49-F238E27FC236}">
                    <a16:creationId xmlns:a16="http://schemas.microsoft.com/office/drawing/2014/main" id="{F0B45747-364D-42E8-BADD-C87DBC2F6EF7}"/>
                  </a:ext>
                </a:extLst>
              </p:cNvPr>
              <p:cNvSpPr/>
              <p:nvPr/>
            </p:nvSpPr>
            <p:spPr>
              <a:xfrm>
                <a:off x="6873209" y="3757811"/>
                <a:ext cx="100219" cy="13006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96" extrusionOk="0">
                    <a:moveTo>
                      <a:pt x="918" y="0"/>
                    </a:moveTo>
                    <a:cubicBezTo>
                      <a:pt x="834" y="0"/>
                      <a:pt x="739" y="84"/>
                      <a:pt x="739" y="191"/>
                    </a:cubicBezTo>
                    <a:cubicBezTo>
                      <a:pt x="739" y="500"/>
                      <a:pt x="489" y="750"/>
                      <a:pt x="179" y="750"/>
                    </a:cubicBezTo>
                    <a:cubicBezTo>
                      <a:pt x="84" y="750"/>
                      <a:pt x="1" y="822"/>
                      <a:pt x="1" y="929"/>
                    </a:cubicBezTo>
                    <a:lnTo>
                      <a:pt x="1" y="3179"/>
                    </a:lnTo>
                    <a:cubicBezTo>
                      <a:pt x="1" y="3263"/>
                      <a:pt x="72" y="3358"/>
                      <a:pt x="179" y="3358"/>
                    </a:cubicBezTo>
                    <a:cubicBezTo>
                      <a:pt x="489" y="3358"/>
                      <a:pt x="739" y="3608"/>
                      <a:pt x="739" y="3917"/>
                    </a:cubicBezTo>
                    <a:cubicBezTo>
                      <a:pt x="739" y="4013"/>
                      <a:pt x="810" y="4096"/>
                      <a:pt x="918" y="4096"/>
                    </a:cubicBezTo>
                    <a:lnTo>
                      <a:pt x="2977" y="4096"/>
                    </a:lnTo>
                    <a:cubicBezTo>
                      <a:pt x="3061" y="4096"/>
                      <a:pt x="3156" y="4025"/>
                      <a:pt x="3156" y="3917"/>
                    </a:cubicBezTo>
                    <a:cubicBezTo>
                      <a:pt x="3132" y="3822"/>
                      <a:pt x="3061" y="3739"/>
                      <a:pt x="2977" y="3739"/>
                    </a:cubicBezTo>
                    <a:lnTo>
                      <a:pt x="1084" y="3739"/>
                    </a:lnTo>
                    <a:cubicBezTo>
                      <a:pt x="1013" y="3370"/>
                      <a:pt x="727" y="3084"/>
                      <a:pt x="346" y="3013"/>
                    </a:cubicBezTo>
                    <a:lnTo>
                      <a:pt x="346" y="1096"/>
                    </a:lnTo>
                    <a:cubicBezTo>
                      <a:pt x="727" y="1024"/>
                      <a:pt x="1013" y="738"/>
                      <a:pt x="1084" y="369"/>
                    </a:cubicBezTo>
                    <a:lnTo>
                      <a:pt x="2977" y="369"/>
                    </a:lnTo>
                    <a:cubicBezTo>
                      <a:pt x="3061" y="369"/>
                      <a:pt x="3156" y="286"/>
                      <a:pt x="3156" y="191"/>
                    </a:cubicBezTo>
                    <a:cubicBezTo>
                      <a:pt x="3156" y="95"/>
                      <a:pt x="3073" y="0"/>
                      <a:pt x="29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61;p79">
                <a:extLst>
                  <a:ext uri="{FF2B5EF4-FFF2-40B4-BE49-F238E27FC236}">
                    <a16:creationId xmlns:a16="http://schemas.microsoft.com/office/drawing/2014/main" id="{A310CE60-E67F-43B3-B90A-1C7B5C4C8C49}"/>
                  </a:ext>
                </a:extLst>
              </p:cNvPr>
              <p:cNvSpPr/>
              <p:nvPr/>
            </p:nvSpPr>
            <p:spPr>
              <a:xfrm>
                <a:off x="6962060" y="3758192"/>
                <a:ext cx="129338" cy="12933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4073" extrusionOk="0">
                    <a:moveTo>
                      <a:pt x="2037" y="334"/>
                    </a:moveTo>
                    <a:cubicBezTo>
                      <a:pt x="2977" y="334"/>
                      <a:pt x="3727" y="1096"/>
                      <a:pt x="3727" y="2036"/>
                    </a:cubicBezTo>
                    <a:cubicBezTo>
                      <a:pt x="3727" y="2977"/>
                      <a:pt x="2977" y="3727"/>
                      <a:pt x="2037" y="3727"/>
                    </a:cubicBezTo>
                    <a:cubicBezTo>
                      <a:pt x="1096" y="3727"/>
                      <a:pt x="334" y="2977"/>
                      <a:pt x="334" y="2036"/>
                    </a:cubicBezTo>
                    <a:cubicBezTo>
                      <a:pt x="334" y="1096"/>
                      <a:pt x="1096" y="334"/>
                      <a:pt x="2037" y="334"/>
                    </a:cubicBezTo>
                    <a:close/>
                    <a:moveTo>
                      <a:pt x="2037" y="0"/>
                    </a:moveTo>
                    <a:cubicBezTo>
                      <a:pt x="906" y="0"/>
                      <a:pt x="1" y="917"/>
                      <a:pt x="1" y="2036"/>
                    </a:cubicBezTo>
                    <a:cubicBezTo>
                      <a:pt x="1" y="3155"/>
                      <a:pt x="918" y="4072"/>
                      <a:pt x="2037" y="4072"/>
                    </a:cubicBezTo>
                    <a:cubicBezTo>
                      <a:pt x="3156" y="4072"/>
                      <a:pt x="4073" y="3155"/>
                      <a:pt x="4073" y="2036"/>
                    </a:cubicBezTo>
                    <a:cubicBezTo>
                      <a:pt x="4073" y="905"/>
                      <a:pt x="3168" y="0"/>
                      <a:pt x="20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662;p79">
                <a:extLst>
                  <a:ext uri="{FF2B5EF4-FFF2-40B4-BE49-F238E27FC236}">
                    <a16:creationId xmlns:a16="http://schemas.microsoft.com/office/drawing/2014/main" id="{FCA380ED-1BBB-483C-B1CD-ADDECEC8ADAA}"/>
                  </a:ext>
                </a:extLst>
              </p:cNvPr>
              <p:cNvSpPr/>
              <p:nvPr/>
            </p:nvSpPr>
            <p:spPr>
              <a:xfrm>
                <a:off x="6997244" y="3781627"/>
                <a:ext cx="59382" cy="8243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596" extrusionOk="0">
                    <a:moveTo>
                      <a:pt x="750" y="536"/>
                    </a:moveTo>
                    <a:lnTo>
                      <a:pt x="750" y="1060"/>
                    </a:lnTo>
                    <a:cubicBezTo>
                      <a:pt x="452" y="965"/>
                      <a:pt x="345" y="881"/>
                      <a:pt x="345" y="762"/>
                    </a:cubicBezTo>
                    <a:cubicBezTo>
                      <a:pt x="345" y="691"/>
                      <a:pt x="500" y="584"/>
                      <a:pt x="750" y="536"/>
                    </a:cubicBezTo>
                    <a:close/>
                    <a:moveTo>
                      <a:pt x="1107" y="1524"/>
                    </a:moveTo>
                    <a:cubicBezTo>
                      <a:pt x="1405" y="1608"/>
                      <a:pt x="1512" y="1703"/>
                      <a:pt x="1512" y="1822"/>
                    </a:cubicBezTo>
                    <a:cubicBezTo>
                      <a:pt x="1512" y="1893"/>
                      <a:pt x="1357" y="2001"/>
                      <a:pt x="1107" y="2036"/>
                    </a:cubicBezTo>
                    <a:lnTo>
                      <a:pt x="1107" y="1524"/>
                    </a:lnTo>
                    <a:close/>
                    <a:moveTo>
                      <a:pt x="941" y="0"/>
                    </a:moveTo>
                    <a:cubicBezTo>
                      <a:pt x="857" y="0"/>
                      <a:pt x="762" y="72"/>
                      <a:pt x="762" y="179"/>
                    </a:cubicBezTo>
                    <a:lnTo>
                      <a:pt x="762" y="191"/>
                    </a:lnTo>
                    <a:cubicBezTo>
                      <a:pt x="333" y="238"/>
                      <a:pt x="24" y="477"/>
                      <a:pt x="24" y="774"/>
                    </a:cubicBezTo>
                    <a:cubicBezTo>
                      <a:pt x="24" y="1191"/>
                      <a:pt x="441" y="1346"/>
                      <a:pt x="762" y="1429"/>
                    </a:cubicBezTo>
                    <a:lnTo>
                      <a:pt x="762" y="2036"/>
                    </a:lnTo>
                    <a:cubicBezTo>
                      <a:pt x="512" y="2001"/>
                      <a:pt x="357" y="1893"/>
                      <a:pt x="357" y="1822"/>
                    </a:cubicBezTo>
                    <a:cubicBezTo>
                      <a:pt x="357" y="1727"/>
                      <a:pt x="286" y="1643"/>
                      <a:pt x="179" y="1643"/>
                    </a:cubicBezTo>
                    <a:cubicBezTo>
                      <a:pt x="83" y="1643"/>
                      <a:pt x="0" y="1715"/>
                      <a:pt x="0" y="1822"/>
                    </a:cubicBezTo>
                    <a:cubicBezTo>
                      <a:pt x="0" y="2120"/>
                      <a:pt x="310" y="2334"/>
                      <a:pt x="750" y="2393"/>
                    </a:cubicBezTo>
                    <a:lnTo>
                      <a:pt x="750" y="2417"/>
                    </a:lnTo>
                    <a:cubicBezTo>
                      <a:pt x="750" y="2501"/>
                      <a:pt x="822" y="2596"/>
                      <a:pt x="929" y="2596"/>
                    </a:cubicBezTo>
                    <a:cubicBezTo>
                      <a:pt x="1036" y="2596"/>
                      <a:pt x="1107" y="2513"/>
                      <a:pt x="1107" y="2417"/>
                    </a:cubicBezTo>
                    <a:lnTo>
                      <a:pt x="1107" y="2393"/>
                    </a:lnTo>
                    <a:cubicBezTo>
                      <a:pt x="1536" y="2358"/>
                      <a:pt x="1845" y="2120"/>
                      <a:pt x="1845" y="1822"/>
                    </a:cubicBezTo>
                    <a:cubicBezTo>
                      <a:pt x="1845" y="1417"/>
                      <a:pt x="1453" y="1250"/>
                      <a:pt x="1107" y="1167"/>
                    </a:cubicBezTo>
                    <a:lnTo>
                      <a:pt x="1107" y="548"/>
                    </a:lnTo>
                    <a:cubicBezTo>
                      <a:pt x="1357" y="596"/>
                      <a:pt x="1512" y="703"/>
                      <a:pt x="1512" y="774"/>
                    </a:cubicBezTo>
                    <a:cubicBezTo>
                      <a:pt x="1512" y="869"/>
                      <a:pt x="1584" y="953"/>
                      <a:pt x="1691" y="953"/>
                    </a:cubicBezTo>
                    <a:cubicBezTo>
                      <a:pt x="1774" y="953"/>
                      <a:pt x="1869" y="881"/>
                      <a:pt x="1869" y="774"/>
                    </a:cubicBezTo>
                    <a:cubicBezTo>
                      <a:pt x="1869" y="477"/>
                      <a:pt x="1548" y="250"/>
                      <a:pt x="1119" y="191"/>
                    </a:cubicBezTo>
                    <a:lnTo>
                      <a:pt x="1119" y="179"/>
                    </a:lnTo>
                    <a:cubicBezTo>
                      <a:pt x="1119" y="84"/>
                      <a:pt x="1048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2DB8F-3423-4FE7-AC5A-24FE00F463A6}"/>
              </a:ext>
            </a:extLst>
          </p:cNvPr>
          <p:cNvGrpSpPr/>
          <p:nvPr/>
        </p:nvGrpSpPr>
        <p:grpSpPr>
          <a:xfrm>
            <a:off x="4229697" y="1887150"/>
            <a:ext cx="684600" cy="684600"/>
            <a:chOff x="4229697" y="1887150"/>
            <a:chExt cx="684600" cy="684600"/>
          </a:xfrm>
        </p:grpSpPr>
        <p:sp>
          <p:nvSpPr>
            <p:cNvPr id="245" name="Google Shape;245;p46"/>
            <p:cNvSpPr/>
            <p:nvPr/>
          </p:nvSpPr>
          <p:spPr>
            <a:xfrm>
              <a:off x="4229697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12547;p82">
              <a:extLst>
                <a:ext uri="{FF2B5EF4-FFF2-40B4-BE49-F238E27FC236}">
                  <a16:creationId xmlns:a16="http://schemas.microsoft.com/office/drawing/2014/main" id="{1B85A614-FE3B-4948-B83B-D85AC5B3E233}"/>
                </a:ext>
              </a:extLst>
            </p:cNvPr>
            <p:cNvGrpSpPr/>
            <p:nvPr/>
          </p:nvGrpSpPr>
          <p:grpSpPr>
            <a:xfrm>
              <a:off x="4381573" y="2101349"/>
              <a:ext cx="380604" cy="313854"/>
              <a:chOff x="3074027" y="1983777"/>
              <a:chExt cx="380604" cy="313854"/>
            </a:xfrm>
          </p:grpSpPr>
          <p:sp>
            <p:nvSpPr>
              <p:cNvPr id="34" name="Google Shape;12548;p82">
                <a:extLst>
                  <a:ext uri="{FF2B5EF4-FFF2-40B4-BE49-F238E27FC236}">
                    <a16:creationId xmlns:a16="http://schemas.microsoft.com/office/drawing/2014/main" id="{87B877C9-2237-4E32-9B0C-DD24FDE4897E}"/>
                  </a:ext>
                </a:extLst>
              </p:cNvPr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9872" extrusionOk="0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549;p82">
                <a:extLst>
                  <a:ext uri="{FF2B5EF4-FFF2-40B4-BE49-F238E27FC236}">
                    <a16:creationId xmlns:a16="http://schemas.microsoft.com/office/drawing/2014/main" id="{08D854BB-FDFD-445F-9650-8CE19BCA86BA}"/>
                  </a:ext>
                </a:extLst>
              </p:cNvPr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5358" extrusionOk="0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550;p82">
                <a:extLst>
                  <a:ext uri="{FF2B5EF4-FFF2-40B4-BE49-F238E27FC236}">
                    <a16:creationId xmlns:a16="http://schemas.microsoft.com/office/drawing/2014/main" id="{C651FAE3-C57C-4735-BBDB-E53B30691360}"/>
                  </a:ext>
                </a:extLst>
              </p:cNvPr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156" extrusionOk="0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551;p82">
                <a:extLst>
                  <a:ext uri="{FF2B5EF4-FFF2-40B4-BE49-F238E27FC236}">
                    <a16:creationId xmlns:a16="http://schemas.microsoft.com/office/drawing/2014/main" id="{CEFBBBC7-17D4-415F-8EDF-94FB68D29B83}"/>
                  </a:ext>
                </a:extLst>
              </p:cNvPr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16" extrusionOk="0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552;p82">
                <a:extLst>
                  <a:ext uri="{FF2B5EF4-FFF2-40B4-BE49-F238E27FC236}">
                    <a16:creationId xmlns:a16="http://schemas.microsoft.com/office/drawing/2014/main" id="{E8D24FE8-122B-42A0-972A-7A0F1E3F7C96}"/>
                  </a:ext>
                </a:extLst>
              </p:cNvPr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Investopedia (2021)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i="1" u="sng" dirty="0"/>
              <a:t>Foot traffic </a:t>
            </a:r>
            <a:r>
              <a:rPr lang="en-US" dirty="0"/>
              <a:t>is a term used in business to describe the number of customers that enter a store, mall, or location.”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76215" y="3453847"/>
            <a:ext cx="4575301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959361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Sensor/Device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10193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Detect or sense interested information.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4679254" y="1198416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Edge Analytics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0" name="Google Shape;1960;p54"/>
          <p:cNvSpPr txBox="1">
            <a:spLocks noGrp="1"/>
          </p:cNvSpPr>
          <p:nvPr>
            <p:ph type="subTitle" idx="4294967295"/>
          </p:nvPr>
        </p:nvSpPr>
        <p:spPr>
          <a:xfrm>
            <a:off x="47385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lt1"/>
                </a:solidFill>
              </a:rPr>
              <a:t>Real-time preprocessing of data and generation of simple insights.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1" name="Google Shape;1961;p54"/>
          <p:cNvSpPr txBox="1">
            <a:spLocks noGrp="1"/>
          </p:cNvSpPr>
          <p:nvPr>
            <p:ph type="subTitle" idx="4294967295"/>
          </p:nvPr>
        </p:nvSpPr>
        <p:spPr>
          <a:xfrm>
            <a:off x="2820464" y="1200481"/>
            <a:ext cx="1751535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Acquisition (DAQ) &amp; Gateway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2879786" y="2202138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</a:t>
            </a:r>
            <a:r>
              <a:rPr lang="en" sz="1400" dirty="0">
                <a:solidFill>
                  <a:schemeClr val="lt1"/>
                </a:solidFill>
              </a:rPr>
              <a:t>cquire, filter and convert sensor data before sending data to cloud platforms.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3" name="Google Shape;1963;p54"/>
          <p:cNvSpPr txBox="1">
            <a:spLocks noGrp="1"/>
          </p:cNvSpPr>
          <p:nvPr>
            <p:ph type="subTitle" idx="4294967295"/>
          </p:nvPr>
        </p:nvSpPr>
        <p:spPr>
          <a:xfrm>
            <a:off x="6538043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Center/Cloud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4" name="Google Shape;1964;p54"/>
          <p:cNvSpPr txBox="1">
            <a:spLocks noGrp="1"/>
          </p:cNvSpPr>
          <p:nvPr>
            <p:ph type="title" idx="4294967295"/>
          </p:nvPr>
        </p:nvSpPr>
        <p:spPr>
          <a:xfrm>
            <a:off x="6597336" y="2190225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Store, process and analyze massive data volume to for complex insights.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8EF67-F3A9-4831-8A85-D76ADDFE34D4}"/>
              </a:ext>
            </a:extLst>
          </p:cNvPr>
          <p:cNvGrpSpPr/>
          <p:nvPr/>
        </p:nvGrpSpPr>
        <p:grpSpPr>
          <a:xfrm>
            <a:off x="1674250" y="1814712"/>
            <a:ext cx="5798775" cy="217500"/>
            <a:chOff x="1674250" y="2750550"/>
            <a:chExt cx="5798775" cy="217500"/>
          </a:xfrm>
        </p:grpSpPr>
        <p:cxnSp>
          <p:nvCxnSpPr>
            <p:cNvPr id="1956" name="Google Shape;1956;p54"/>
            <p:cNvCxnSpPr>
              <a:cxnSpLocks/>
              <a:stCxn id="1965" idx="2"/>
              <a:endCxn id="1968" idx="6"/>
            </p:cNvCxnSpPr>
            <p:nvPr/>
          </p:nvCxnSpPr>
          <p:spPr>
            <a:xfrm>
              <a:off x="1674250" y="2859300"/>
              <a:ext cx="5798775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5" name="Google Shape;1965;p54"/>
            <p:cNvSpPr/>
            <p:nvPr/>
          </p:nvSpPr>
          <p:spPr>
            <a:xfrm>
              <a:off x="167425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353467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539510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725552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F5822-C722-4D28-AED6-D93994DEEE4E}"/>
              </a:ext>
            </a:extLst>
          </p:cNvPr>
          <p:cNvSpPr txBox="1"/>
          <p:nvPr/>
        </p:nvSpPr>
        <p:spPr>
          <a:xfrm>
            <a:off x="1634891" y="1769573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8F2AB-74B7-4C57-A6DA-3AD3978411EE}"/>
              </a:ext>
            </a:extLst>
          </p:cNvPr>
          <p:cNvSpPr txBox="1"/>
          <p:nvPr/>
        </p:nvSpPr>
        <p:spPr>
          <a:xfrm>
            <a:off x="3504309" y="1762799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EB40-9525-4DE4-B7A1-144796929B90}"/>
              </a:ext>
            </a:extLst>
          </p:cNvPr>
          <p:cNvSpPr txBox="1"/>
          <p:nvPr/>
        </p:nvSpPr>
        <p:spPr>
          <a:xfrm>
            <a:off x="5367982" y="1762798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0CD24-E5FE-4680-87E0-20CE699BD884}"/>
              </a:ext>
            </a:extLst>
          </p:cNvPr>
          <p:cNvSpPr txBox="1"/>
          <p:nvPr/>
        </p:nvSpPr>
        <p:spPr>
          <a:xfrm>
            <a:off x="7220877" y="1767455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57285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Sensor/Device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measure foot traffic of stores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0587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Light detection and ranging sensor</a:t>
            </a:r>
          </a:p>
          <a:p>
            <a:pPr marL="285750" indent="-285750" algn="just"/>
            <a:r>
              <a:rPr lang="en-US" dirty="0"/>
              <a:t>Relatively affordable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Better reliability (</a:t>
            </a:r>
            <a:r>
              <a:rPr lang="en-US" i="1" dirty="0">
                <a:solidFill>
                  <a:srgbClr val="85D5E6"/>
                </a:solidFill>
              </a:rPr>
              <a:t>than device connected to Wi-Fi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Simpler implementation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Lower power consumption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Smaller size providing versatility</a:t>
            </a:r>
          </a:p>
          <a:p>
            <a:pPr marL="285750" indent="-285750" algn="just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A560AD-0553-4814-BCDA-AB1AF0C6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613452"/>
            <a:ext cx="1828800" cy="126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2855000" y="4244713"/>
            <a:ext cx="297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https://my.cytron.io/p-tf-luna-tof-lidar-module-8-meters-distance-sensor?r=1&amp;gclid=EAIaIQobChMIlcu8pI308QIVUgwrCh0PSwzoEAQYAiABEgK66fD_BwE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69" y="3177750"/>
            <a:ext cx="3925063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DAQ &amp; Gateway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collect foot traffic data and transfer data to cloud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03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Google Shape;215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/>
                <a:r>
                  <a:rPr lang="en-US" dirty="0"/>
                  <a:t>Microcontroller (</a:t>
                </a:r>
                <a:r>
                  <a:rPr lang="en-US" i="1" dirty="0">
                    <a:solidFill>
                      <a:srgbClr val="85D5E6"/>
                    </a:solidFill>
                  </a:rPr>
                  <a:t>MCU</a:t>
                </a:r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45 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 18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Lighter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power requirement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3.3 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Numerous embedded sensors (</a:t>
                </a:r>
                <a:r>
                  <a:rPr lang="en-US" i="1" dirty="0">
                    <a:solidFill>
                      <a:srgbClr val="85D5E6"/>
                    </a:solidFill>
                  </a:rPr>
                  <a:t>IMU, Humidity, Temperature, Barometric, Microphone, Gesture, Proximity and Light Sensor</a:t>
                </a:r>
                <a:r>
                  <a:rPr lang="en-US" i="1" dirty="0"/>
                  <a:t>)</a:t>
                </a:r>
              </a:p>
              <a:p>
                <a:pPr marL="285750" indent="-285750" algn="just"/>
                <a:r>
                  <a:rPr lang="en-US" dirty="0"/>
                  <a:t>Embedded AI capabilities (</a:t>
                </a:r>
                <a:r>
                  <a:rPr lang="en-US" i="1" dirty="0" err="1">
                    <a:solidFill>
                      <a:srgbClr val="85D5E6"/>
                    </a:solidFill>
                  </a:rPr>
                  <a:t>TinyML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5" name="Google Shape;215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  <a:blipFill>
                <a:blip r:embed="rId3"/>
                <a:stretch>
                  <a:fillRect l="-4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https://store.arduino.cc/usa/nano-33-ble-sense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D10C3-0A50-4678-BD47-25736BF2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00" y="3562639"/>
            <a:ext cx="2743200" cy="12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596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Montserrat</vt:lpstr>
      <vt:lpstr>Futuristic Background by Slidesgo</vt:lpstr>
      <vt:lpstr>IoT Solution for Shopper Foot Traffic</vt:lpstr>
      <vt:lpstr>PROBLEM STATEMENT</vt:lpstr>
      <vt:lpstr>“Foot traffic is a term used in business to describe the number of customers that enter a store, mall, or location.” </vt:lpstr>
      <vt:lpstr>Proposed Solution</vt:lpstr>
      <vt:lpstr>IoT Architecture</vt:lpstr>
      <vt:lpstr>Sensor/Device</vt:lpstr>
      <vt:lpstr>LIDAR Sensor</vt:lpstr>
      <vt:lpstr>DAQ &amp; Gateway</vt:lpstr>
      <vt:lpstr>Arduino Nano 33 BLE Sense</vt:lpstr>
      <vt:lpstr>Edge Analytics</vt:lpstr>
      <vt:lpstr>Edge Impulse (Arduino Nano 33 BLE Sense)</vt:lpstr>
      <vt:lpstr>Data Center/Cloud</vt:lpstr>
      <vt:lpstr>Google Cloud IoT</vt:lpstr>
      <vt:lpstr>CONCLUSION</vt:lpstr>
      <vt:lpstr>Thank you for your attention.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Solution for Shopper Foot Traffic</dc:title>
  <cp:revision>108</cp:revision>
  <dcterms:modified xsi:type="dcterms:W3CDTF">2022-04-15T04:27:21Z</dcterms:modified>
</cp:coreProperties>
</file>