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64" r:id="rId3"/>
    <p:sldId id="260" r:id="rId4"/>
    <p:sldId id="261" r:id="rId5"/>
    <p:sldId id="272" r:id="rId6"/>
    <p:sldId id="319" r:id="rId7"/>
    <p:sldId id="315" r:id="rId8"/>
    <p:sldId id="311" r:id="rId9"/>
    <p:sldId id="316" r:id="rId10"/>
    <p:sldId id="310" r:id="rId11"/>
    <p:sldId id="317" r:id="rId12"/>
    <p:sldId id="309" r:id="rId13"/>
    <p:sldId id="318" r:id="rId14"/>
    <p:sldId id="276" r:id="rId15"/>
    <p:sldId id="306" r:id="rId16"/>
    <p:sldId id="26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3"/>
    <a:srgbClr val="85D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6756E0-2BE5-4D6A-A53B-BFF15244F64E}">
  <a:tblStyle styleId="{C66756E0-2BE5-4D6A-A53B-BFF15244F6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082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328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996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0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7f9262ee2f_0_26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7f9262ee2f_0_26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7f9262ee2f_0_26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7f9262ee2f_0_26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586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f9262ee2f_0_2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f9262ee2f_0_2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16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052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71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78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SECTION_HEADER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2062800" y="2442050"/>
            <a:ext cx="50184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2896500" y="3391325"/>
            <a:ext cx="33510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title" idx="2"/>
          </p:nvPr>
        </p:nvSpPr>
        <p:spPr>
          <a:xfrm>
            <a:off x="89838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ubTitle" idx="1"/>
          </p:nvPr>
        </p:nvSpPr>
        <p:spPr>
          <a:xfrm>
            <a:off x="89838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 idx="3"/>
          </p:nvPr>
        </p:nvSpPr>
        <p:spPr>
          <a:xfrm>
            <a:off x="279026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ubTitle" idx="4"/>
          </p:nvPr>
        </p:nvSpPr>
        <p:spPr>
          <a:xfrm>
            <a:off x="279026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title" idx="5"/>
          </p:nvPr>
        </p:nvSpPr>
        <p:spPr>
          <a:xfrm>
            <a:off x="468213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6"/>
          </p:nvPr>
        </p:nvSpPr>
        <p:spPr>
          <a:xfrm>
            <a:off x="468213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 idx="7"/>
          </p:nvPr>
        </p:nvSpPr>
        <p:spPr>
          <a:xfrm>
            <a:off x="657401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8"/>
          </p:nvPr>
        </p:nvSpPr>
        <p:spPr>
          <a:xfrm>
            <a:off x="657401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2" r:id="rId6"/>
    <p:sldLayoutId id="2147483664" r:id="rId7"/>
    <p:sldLayoutId id="2147483668" r:id="rId8"/>
    <p:sldLayoutId id="2147483671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.com/blog/post/the-4-stages-of-iot-architectur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am-solutions.com/blog/top-iot-platforms/" TargetMode="External"/><Relationship Id="rId5" Type="http://schemas.openxmlformats.org/officeDocument/2006/relationships/hyperlink" Target="https://www.investopedia.com/terms/f/foot-traffic.asp" TargetMode="External"/><Relationship Id="rId4" Type="http://schemas.openxmlformats.org/officeDocument/2006/relationships/hyperlink" Target="https://blog.arduino.cc/2020/05/26/edge-impulse-makes-tinyml-available-to-millions-of-arduino-developer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 Solution for Shopper Foot Traffic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LOO HAN PIN</a:t>
            </a:r>
            <a:endParaRPr sz="2000"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"/>
                <a:ea typeface="Montserrat"/>
                <a:cs typeface="Montserrat"/>
                <a:sym typeface="Montserrat"/>
              </a:rPr>
              <a:t>Case Study</a:t>
            </a:r>
            <a:endParaRPr sz="2200" b="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6576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Analytics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preprocess real-time foot traffic data for simple &amp; quick insights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97545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Impulse</a:t>
            </a:r>
            <a:br>
              <a:rPr lang="en" dirty="0"/>
            </a:br>
            <a:r>
              <a:rPr lang="en" dirty="0"/>
              <a:t>(Arduino Nano 33 BLE Sense)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Platform that enables edge computing</a:t>
            </a:r>
          </a:p>
          <a:p>
            <a:pPr marL="285750" indent="-285750"/>
            <a:r>
              <a:rPr lang="en-US" dirty="0"/>
              <a:t>Fully utilize sensor data collected</a:t>
            </a:r>
          </a:p>
          <a:p>
            <a:pPr marL="285750" indent="-285750"/>
            <a:r>
              <a:rPr lang="en-US" dirty="0"/>
              <a:t>Fully utilize computational capabilities of MCU</a:t>
            </a:r>
          </a:p>
          <a:p>
            <a:pPr marL="285750" indent="-285750"/>
            <a:r>
              <a:rPr lang="en-US" dirty="0"/>
              <a:t>Generate real-time insights for individual store:</a:t>
            </a:r>
          </a:p>
          <a:p>
            <a:pPr marL="0" indent="0">
              <a:buNone/>
            </a:pPr>
            <a:r>
              <a:rPr lang="en-US" i="1" dirty="0"/>
              <a:t>	1. Staff management</a:t>
            </a:r>
          </a:p>
          <a:p>
            <a:pPr marL="0" indent="0">
              <a:buNone/>
            </a:pPr>
            <a:r>
              <a:rPr lang="en-US" i="1" dirty="0"/>
              <a:t>	2. Staff shifts</a:t>
            </a:r>
          </a:p>
          <a:p>
            <a:pPr marL="0" indent="0">
              <a:buNone/>
            </a:pPr>
            <a:r>
              <a:rPr lang="en-US" i="1" dirty="0"/>
              <a:t>	3. Restocking</a:t>
            </a:r>
          </a:p>
          <a:p>
            <a:pPr marL="0" indent="0">
              <a:buNone/>
            </a:pPr>
            <a:r>
              <a:rPr lang="en-US" i="1" dirty="0"/>
              <a:t>	4. Store operation time</a:t>
            </a:r>
          </a:p>
          <a:p>
            <a:pPr marL="285750" indent="-285750"/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1026200" y="4542057"/>
            <a:ext cx="297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https://www.edgeimpulse.com/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FC20A-881A-4B69-904F-D936C2B70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3944784"/>
            <a:ext cx="28860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7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6576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Center/Cloud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657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store, process and analyze data from various retail stores for complex insights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1396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Cloud IoT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Cost-saving solution that is scalable</a:t>
            </a:r>
          </a:p>
          <a:p>
            <a:pPr marL="285750" indent="-285750"/>
            <a:r>
              <a:rPr lang="en-US" dirty="0"/>
              <a:t>Easy integration and connectivity</a:t>
            </a:r>
          </a:p>
          <a:p>
            <a:pPr marL="285750" indent="-285750"/>
            <a:r>
              <a:rPr lang="en-US" dirty="0"/>
              <a:t>Data security</a:t>
            </a:r>
          </a:p>
          <a:p>
            <a:pPr marL="285750" indent="-285750"/>
            <a:r>
              <a:rPr lang="en-US" dirty="0"/>
              <a:t>Store and archive collected data</a:t>
            </a:r>
          </a:p>
          <a:p>
            <a:pPr marL="285750" indent="-285750"/>
            <a:r>
              <a:rPr lang="en-US" dirty="0"/>
              <a:t>Compatible with other GCP functions</a:t>
            </a:r>
          </a:p>
          <a:p>
            <a:pPr marL="285750" indent="-285750"/>
            <a:r>
              <a:rPr lang="en-US" dirty="0"/>
              <a:t>Hard core computations (</a:t>
            </a:r>
            <a:r>
              <a:rPr lang="en-US" i="1" dirty="0">
                <a:solidFill>
                  <a:srgbClr val="85D5E6"/>
                </a:solidFill>
              </a:rPr>
              <a:t>Vertex AI/ </a:t>
            </a:r>
            <a:r>
              <a:rPr lang="en-US" i="1" dirty="0" err="1">
                <a:solidFill>
                  <a:srgbClr val="85D5E6"/>
                </a:solidFill>
              </a:rPr>
              <a:t>AutoML</a:t>
            </a:r>
            <a:r>
              <a:rPr lang="en-US" dirty="0"/>
              <a:t>)</a:t>
            </a:r>
          </a:p>
          <a:p>
            <a:pPr marL="285750" indent="-285750"/>
            <a:r>
              <a:rPr lang="en-US" dirty="0"/>
              <a:t>Generation of complex insights &amp; predictions</a:t>
            </a:r>
          </a:p>
          <a:p>
            <a:pPr marL="0" indent="0">
              <a:buNone/>
            </a:pP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1026200" y="4785894"/>
            <a:ext cx="297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https://cloud.google.com/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E020C-4C07-469C-A1F7-559EF9511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3439232"/>
            <a:ext cx="1371600" cy="125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3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58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004" name="Google Shape;2004;p58"/>
          <p:cNvSpPr txBox="1">
            <a:spLocks noGrp="1"/>
          </p:cNvSpPr>
          <p:nvPr>
            <p:ph type="title" idx="2"/>
          </p:nvPr>
        </p:nvSpPr>
        <p:spPr>
          <a:xfrm>
            <a:off x="89838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SENSOR</a:t>
            </a:r>
            <a:endParaRPr u="sng" dirty="0"/>
          </a:p>
        </p:txBody>
      </p:sp>
      <p:sp>
        <p:nvSpPr>
          <p:cNvPr id="2005" name="Google Shape;2005;p58"/>
          <p:cNvSpPr txBox="1">
            <a:spLocks noGrp="1"/>
          </p:cNvSpPr>
          <p:nvPr>
            <p:ph type="subTitle" idx="1"/>
          </p:nvPr>
        </p:nvSpPr>
        <p:spPr>
          <a:xfrm>
            <a:off x="89838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LIDAR Sensor</a:t>
            </a:r>
            <a:endParaRPr dirty="0"/>
          </a:p>
        </p:txBody>
      </p:sp>
      <p:sp>
        <p:nvSpPr>
          <p:cNvPr id="2006" name="Google Shape;2006;p58"/>
          <p:cNvSpPr txBox="1">
            <a:spLocks noGrp="1"/>
          </p:cNvSpPr>
          <p:nvPr>
            <p:ph type="title" idx="3"/>
          </p:nvPr>
        </p:nvSpPr>
        <p:spPr>
          <a:xfrm>
            <a:off x="2790261" y="3052625"/>
            <a:ext cx="1828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DAQ &amp; Gateway</a:t>
            </a:r>
            <a:endParaRPr u="sng" dirty="0"/>
          </a:p>
        </p:txBody>
      </p:sp>
      <p:sp>
        <p:nvSpPr>
          <p:cNvPr id="2007" name="Google Shape;2007;p58"/>
          <p:cNvSpPr txBox="1">
            <a:spLocks noGrp="1"/>
          </p:cNvSpPr>
          <p:nvPr>
            <p:ph type="subTitle" idx="4"/>
          </p:nvPr>
        </p:nvSpPr>
        <p:spPr>
          <a:xfrm>
            <a:off x="279026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Nano 33 BLE Sense</a:t>
            </a:r>
            <a:endParaRPr dirty="0"/>
          </a:p>
        </p:txBody>
      </p:sp>
      <p:sp>
        <p:nvSpPr>
          <p:cNvPr id="2008" name="Google Shape;2008;p58"/>
          <p:cNvSpPr txBox="1">
            <a:spLocks noGrp="1"/>
          </p:cNvSpPr>
          <p:nvPr>
            <p:ph type="title" idx="5"/>
          </p:nvPr>
        </p:nvSpPr>
        <p:spPr>
          <a:xfrm>
            <a:off x="468213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Edge Analytics</a:t>
            </a:r>
            <a:endParaRPr u="sng" dirty="0"/>
          </a:p>
        </p:txBody>
      </p:sp>
      <p:sp>
        <p:nvSpPr>
          <p:cNvPr id="2009" name="Google Shape;2009;p58"/>
          <p:cNvSpPr txBox="1">
            <a:spLocks noGrp="1"/>
          </p:cNvSpPr>
          <p:nvPr>
            <p:ph type="subTitle" idx="6"/>
          </p:nvPr>
        </p:nvSpPr>
        <p:spPr>
          <a:xfrm>
            <a:off x="468213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Impulse</a:t>
            </a:r>
            <a:endParaRPr dirty="0"/>
          </a:p>
        </p:txBody>
      </p:sp>
      <p:sp>
        <p:nvSpPr>
          <p:cNvPr id="2010" name="Google Shape;2010;p58"/>
          <p:cNvSpPr txBox="1">
            <a:spLocks noGrp="1"/>
          </p:cNvSpPr>
          <p:nvPr>
            <p:ph type="title" idx="7"/>
          </p:nvPr>
        </p:nvSpPr>
        <p:spPr>
          <a:xfrm>
            <a:off x="657401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Cloud</a:t>
            </a:r>
            <a:endParaRPr u="sng" dirty="0"/>
          </a:p>
        </p:txBody>
      </p:sp>
      <p:sp>
        <p:nvSpPr>
          <p:cNvPr id="2011" name="Google Shape;2011;p58"/>
          <p:cNvSpPr txBox="1">
            <a:spLocks noGrp="1"/>
          </p:cNvSpPr>
          <p:nvPr>
            <p:ph type="subTitle" idx="8"/>
          </p:nvPr>
        </p:nvSpPr>
        <p:spPr>
          <a:xfrm>
            <a:off x="657401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Cloud IoT</a:t>
            </a:r>
            <a:endParaRPr dirty="0"/>
          </a:p>
        </p:txBody>
      </p:sp>
      <p:sp>
        <p:nvSpPr>
          <p:cNvPr id="2012" name="Google Shape;2012;p58"/>
          <p:cNvSpPr/>
          <p:nvPr/>
        </p:nvSpPr>
        <p:spPr>
          <a:xfrm>
            <a:off x="1297975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58"/>
          <p:cNvSpPr/>
          <p:nvPr/>
        </p:nvSpPr>
        <p:spPr>
          <a:xfrm>
            <a:off x="3189850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58"/>
          <p:cNvSpPr/>
          <p:nvPr/>
        </p:nvSpPr>
        <p:spPr>
          <a:xfrm>
            <a:off x="6973625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58"/>
          <p:cNvSpPr/>
          <p:nvPr/>
        </p:nvSpPr>
        <p:spPr>
          <a:xfrm>
            <a:off x="5081738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6" name="Google Shape;2016;p58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017" name="Google Shape;2017;p58"/>
          <p:cNvSpPr/>
          <p:nvPr/>
        </p:nvSpPr>
        <p:spPr>
          <a:xfrm>
            <a:off x="5304069" y="2258977"/>
            <a:ext cx="427722" cy="427305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8" name="Google Shape;2018;p58"/>
          <p:cNvGrpSpPr/>
          <p:nvPr/>
        </p:nvGrpSpPr>
        <p:grpSpPr>
          <a:xfrm>
            <a:off x="7204132" y="2277037"/>
            <a:ext cx="409193" cy="391194"/>
            <a:chOff x="7441465" y="2302860"/>
            <a:chExt cx="342192" cy="327140"/>
          </a:xfrm>
        </p:grpSpPr>
        <p:sp>
          <p:nvSpPr>
            <p:cNvPr id="2019" name="Google Shape;2019;p58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8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1" name="Google Shape;2021;p58"/>
          <p:cNvGrpSpPr/>
          <p:nvPr/>
        </p:nvGrpSpPr>
        <p:grpSpPr>
          <a:xfrm>
            <a:off x="1510148" y="2249004"/>
            <a:ext cx="448077" cy="447242"/>
            <a:chOff x="1421638" y="4125629"/>
            <a:chExt cx="374709" cy="374010"/>
          </a:xfrm>
        </p:grpSpPr>
        <p:sp>
          <p:nvSpPr>
            <p:cNvPr id="2022" name="Google Shape;2022;p58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8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58"/>
          <p:cNvGrpSpPr/>
          <p:nvPr/>
        </p:nvGrpSpPr>
        <p:grpSpPr>
          <a:xfrm>
            <a:off x="3420343" y="2252224"/>
            <a:ext cx="411433" cy="440824"/>
            <a:chOff x="4149138" y="4121151"/>
            <a:chExt cx="344065" cy="368644"/>
          </a:xfrm>
        </p:grpSpPr>
        <p:sp>
          <p:nvSpPr>
            <p:cNvPr id="2025" name="Google Shape;2025;p58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8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8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8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8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8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8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8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8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8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8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8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67"/>
          <p:cNvSpPr txBox="1">
            <a:spLocks noGrp="1"/>
          </p:cNvSpPr>
          <p:nvPr>
            <p:ph type="title"/>
          </p:nvPr>
        </p:nvSpPr>
        <p:spPr>
          <a:xfrm>
            <a:off x="2062800" y="2442050"/>
            <a:ext cx="50184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attention.</a:t>
            </a:r>
            <a:endParaRPr dirty="0"/>
          </a:p>
        </p:txBody>
      </p:sp>
      <p:sp>
        <p:nvSpPr>
          <p:cNvPr id="2153" name="Google Shape;2153;p67"/>
          <p:cNvSpPr txBox="1">
            <a:spLocks noGrp="1"/>
          </p:cNvSpPr>
          <p:nvPr>
            <p:ph type="subTitle" idx="1"/>
          </p:nvPr>
        </p:nvSpPr>
        <p:spPr>
          <a:xfrm>
            <a:off x="2896500" y="3391325"/>
            <a:ext cx="33510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</a:p>
        </p:txBody>
      </p:sp>
      <p:cxnSp>
        <p:nvCxnSpPr>
          <p:cNvPr id="2154" name="Google Shape;2154;p67"/>
          <p:cNvCxnSpPr/>
          <p:nvPr/>
        </p:nvCxnSpPr>
        <p:spPr>
          <a:xfrm>
            <a:off x="3190500" y="3203297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51938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Jahnke, A. (2020). </a:t>
            </a:r>
            <a:r>
              <a:rPr lang="en-US" i="1" dirty="0"/>
              <a:t>The 4 Stages of IoT Architecture</a:t>
            </a:r>
            <a:r>
              <a:rPr lang="en-US" dirty="0"/>
              <a:t>. Digi. </a:t>
            </a:r>
            <a:r>
              <a:rPr lang="en-US" dirty="0">
                <a:hlinkClick r:id="rId3"/>
              </a:rPr>
              <a:t>https://www.digi.com/blog/post/the-4-stages-of-iot-architecture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Jongboom</a:t>
            </a:r>
            <a:r>
              <a:rPr lang="en-US" dirty="0"/>
              <a:t>, J &amp; </a:t>
            </a:r>
            <a:r>
              <a:rPr lang="en-US" dirty="0" err="1"/>
              <a:t>Pajak</a:t>
            </a:r>
            <a:r>
              <a:rPr lang="en-US" dirty="0"/>
              <a:t>, D. (2020). </a:t>
            </a:r>
            <a:r>
              <a:rPr lang="en-US" i="1" dirty="0"/>
              <a:t>Edge Impulse makes </a:t>
            </a:r>
            <a:r>
              <a:rPr lang="en-US" i="1" dirty="0" err="1"/>
              <a:t>TinyML</a:t>
            </a:r>
            <a:r>
              <a:rPr lang="en-US" i="1" dirty="0"/>
              <a:t> available to millions of Arduino developers</a:t>
            </a:r>
            <a:r>
              <a:rPr lang="en-US" dirty="0"/>
              <a:t>. Arduino. </a:t>
            </a:r>
            <a:r>
              <a:rPr lang="en-US" dirty="0">
                <a:hlinkClick r:id="rId4"/>
              </a:rPr>
              <a:t>https://blog.arduino.cc/2020/05/26/edge-impulse-makes-tinyml-available-to-millions-of-arduino-developers/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Kenton, W. (2021). </a:t>
            </a:r>
            <a:r>
              <a:rPr lang="en-US" i="1" dirty="0"/>
              <a:t>Foot Traffic</a:t>
            </a:r>
            <a:r>
              <a:rPr lang="en-US" dirty="0"/>
              <a:t>. Investopedia. </a:t>
            </a:r>
            <a:r>
              <a:rPr lang="en-US" dirty="0">
                <a:hlinkClick r:id="rId5"/>
              </a:rPr>
              <a:t>https://www.investopedia.com/terms/f/foot-traffic.asp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Sakovich</a:t>
            </a:r>
            <a:r>
              <a:rPr lang="en-US" dirty="0"/>
              <a:t>, N. (2021). </a:t>
            </a:r>
            <a:r>
              <a:rPr lang="en-US" i="1" dirty="0"/>
              <a:t>10 Best IoT Platforms for 2021</a:t>
            </a:r>
            <a:r>
              <a:rPr lang="en-US" dirty="0"/>
              <a:t>. Sam Solutions. </a:t>
            </a:r>
            <a:r>
              <a:rPr lang="en-US" dirty="0">
                <a:hlinkClick r:id="rId6"/>
              </a:rPr>
              <a:t>https://www.sam-solutions.com/blog/top-iot-platforms/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Foot Traffic</a:t>
            </a:r>
            <a:endParaRPr dirty="0"/>
          </a:p>
        </p:txBody>
      </p:sp>
      <p:sp>
        <p:nvSpPr>
          <p:cNvPr id="236" name="Google Shape;236;p46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capture or measure foot traffic?</a:t>
            </a:r>
            <a:endParaRPr dirty="0"/>
          </a:p>
        </p:txBody>
      </p:sp>
      <p:sp>
        <p:nvSpPr>
          <p:cNvPr id="237" name="Google Shape;237;p46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 Architecture</a:t>
            </a:r>
            <a:endParaRPr dirty="0"/>
          </a:p>
        </p:txBody>
      </p:sp>
      <p:sp>
        <p:nvSpPr>
          <p:cNvPr id="238" name="Google Shape;238;p46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the foot traffic data flows?</a:t>
            </a:r>
            <a:endParaRPr dirty="0"/>
          </a:p>
        </p:txBody>
      </p: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Client’s Demand</a:t>
            </a:r>
            <a:endParaRPr dirty="0"/>
          </a:p>
        </p:txBody>
      </p:sp>
      <p:sp>
        <p:nvSpPr>
          <p:cNvPr id="240" name="Google Shape;240;p46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understand foot traffic of shoppers in their stores across the nation using IoT.</a:t>
            </a:r>
            <a:endParaRPr dirty="0"/>
          </a:p>
        </p:txBody>
      </p:sp>
      <p:cxnSp>
        <p:nvCxnSpPr>
          <p:cNvPr id="241" name="Google Shape;241;p46"/>
          <p:cNvCxnSpPr/>
          <p:nvPr/>
        </p:nvCxnSpPr>
        <p:spPr>
          <a:xfrm>
            <a:off x="4436097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2" name="Google Shape;242;p46"/>
          <p:cNvCxnSpPr/>
          <p:nvPr/>
        </p:nvCxnSpPr>
        <p:spPr>
          <a:xfrm>
            <a:off x="69261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3" name="Google Shape;243;p46"/>
          <p:cNvCxnSpPr/>
          <p:nvPr/>
        </p:nvCxnSpPr>
        <p:spPr>
          <a:xfrm>
            <a:off x="19460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FC031A9-3294-4A5D-8CA1-40FCED3C7B13}"/>
              </a:ext>
            </a:extLst>
          </p:cNvPr>
          <p:cNvGrpSpPr/>
          <p:nvPr/>
        </p:nvGrpSpPr>
        <p:grpSpPr>
          <a:xfrm>
            <a:off x="6719750" y="1887150"/>
            <a:ext cx="684600" cy="684600"/>
            <a:chOff x="6719750" y="1887150"/>
            <a:chExt cx="684600" cy="684600"/>
          </a:xfrm>
        </p:grpSpPr>
        <p:sp>
          <p:nvSpPr>
            <p:cNvPr id="246" name="Google Shape;246;p46"/>
            <p:cNvSpPr/>
            <p:nvPr/>
          </p:nvSpPr>
          <p:spPr>
            <a:xfrm>
              <a:off x="6719750" y="1887150"/>
              <a:ext cx="684600" cy="68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" name="Google Shape;14095;p85">
              <a:extLst>
                <a:ext uri="{FF2B5EF4-FFF2-40B4-BE49-F238E27FC236}">
                  <a16:creationId xmlns:a16="http://schemas.microsoft.com/office/drawing/2014/main" id="{E58DEBA0-4603-42B5-B57E-46EA0ADA259A}"/>
                </a:ext>
              </a:extLst>
            </p:cNvPr>
            <p:cNvGrpSpPr/>
            <p:nvPr/>
          </p:nvGrpSpPr>
          <p:grpSpPr>
            <a:xfrm>
              <a:off x="6887366" y="2066078"/>
              <a:ext cx="365760" cy="365760"/>
              <a:chOff x="6111881" y="2490983"/>
              <a:chExt cx="337684" cy="314194"/>
            </a:xfrm>
          </p:grpSpPr>
          <p:sp>
            <p:nvSpPr>
              <p:cNvPr id="25" name="Google Shape;14096;p85">
                <a:extLst>
                  <a:ext uri="{FF2B5EF4-FFF2-40B4-BE49-F238E27FC236}">
                    <a16:creationId xmlns:a16="http://schemas.microsoft.com/office/drawing/2014/main" id="{3257A9A9-60E5-4E2B-9A09-D686F6932CB0}"/>
                  </a:ext>
                </a:extLst>
              </p:cNvPr>
              <p:cNvSpPr/>
              <p:nvPr/>
            </p:nvSpPr>
            <p:spPr>
              <a:xfrm>
                <a:off x="6111881" y="2490983"/>
                <a:ext cx="337684" cy="314194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9871" extrusionOk="0">
                    <a:moveTo>
                      <a:pt x="322" y="5025"/>
                    </a:moveTo>
                    <a:cubicBezTo>
                      <a:pt x="536" y="5227"/>
                      <a:pt x="857" y="5418"/>
                      <a:pt x="1274" y="5585"/>
                    </a:cubicBezTo>
                    <a:cubicBezTo>
                      <a:pt x="2048" y="5882"/>
                      <a:pt x="3060" y="6049"/>
                      <a:pt x="4143" y="6049"/>
                    </a:cubicBezTo>
                    <a:lnTo>
                      <a:pt x="4417" y="6049"/>
                    </a:lnTo>
                    <a:cubicBezTo>
                      <a:pt x="4429" y="6061"/>
                      <a:pt x="4465" y="6073"/>
                      <a:pt x="4477" y="6097"/>
                    </a:cubicBezTo>
                    <a:lnTo>
                      <a:pt x="4905" y="6347"/>
                    </a:lnTo>
                    <a:cubicBezTo>
                      <a:pt x="4894" y="6466"/>
                      <a:pt x="4882" y="6585"/>
                      <a:pt x="4882" y="6692"/>
                    </a:cubicBezTo>
                    <a:cubicBezTo>
                      <a:pt x="4882" y="6811"/>
                      <a:pt x="4894" y="6930"/>
                      <a:pt x="4905" y="7025"/>
                    </a:cubicBezTo>
                    <a:lnTo>
                      <a:pt x="4477" y="7287"/>
                    </a:lnTo>
                    <a:cubicBezTo>
                      <a:pt x="4405" y="7323"/>
                      <a:pt x="4358" y="7382"/>
                      <a:pt x="4346" y="7466"/>
                    </a:cubicBezTo>
                    <a:cubicBezTo>
                      <a:pt x="4322" y="7537"/>
                      <a:pt x="4322" y="7609"/>
                      <a:pt x="4370" y="7680"/>
                    </a:cubicBezTo>
                    <a:lnTo>
                      <a:pt x="4608" y="8085"/>
                    </a:lnTo>
                    <a:cubicBezTo>
                      <a:pt x="4564" y="8081"/>
                      <a:pt x="4517" y="8080"/>
                      <a:pt x="4467" y="8080"/>
                    </a:cubicBezTo>
                    <a:cubicBezTo>
                      <a:pt x="4368" y="8080"/>
                      <a:pt x="4263" y="8085"/>
                      <a:pt x="4167" y="8085"/>
                    </a:cubicBezTo>
                    <a:cubicBezTo>
                      <a:pt x="3120" y="8085"/>
                      <a:pt x="2143" y="7942"/>
                      <a:pt x="1393" y="7656"/>
                    </a:cubicBezTo>
                    <a:cubicBezTo>
                      <a:pt x="714" y="7406"/>
                      <a:pt x="322" y="7061"/>
                      <a:pt x="322" y="6728"/>
                    </a:cubicBezTo>
                    <a:lnTo>
                      <a:pt x="322" y="5025"/>
                    </a:lnTo>
                    <a:close/>
                    <a:moveTo>
                      <a:pt x="4132" y="1"/>
                    </a:moveTo>
                    <a:cubicBezTo>
                      <a:pt x="3048" y="1"/>
                      <a:pt x="2036" y="167"/>
                      <a:pt x="1262" y="465"/>
                    </a:cubicBezTo>
                    <a:cubicBezTo>
                      <a:pt x="441" y="774"/>
                      <a:pt x="0" y="1215"/>
                      <a:pt x="0" y="1691"/>
                    </a:cubicBezTo>
                    <a:lnTo>
                      <a:pt x="0" y="6751"/>
                    </a:lnTo>
                    <a:cubicBezTo>
                      <a:pt x="0" y="7228"/>
                      <a:pt x="441" y="7656"/>
                      <a:pt x="1262" y="7966"/>
                    </a:cubicBezTo>
                    <a:cubicBezTo>
                      <a:pt x="2036" y="8264"/>
                      <a:pt x="3048" y="8430"/>
                      <a:pt x="4132" y="8430"/>
                    </a:cubicBezTo>
                    <a:cubicBezTo>
                      <a:pt x="4346" y="8430"/>
                      <a:pt x="4548" y="8430"/>
                      <a:pt x="4763" y="8418"/>
                    </a:cubicBezTo>
                    <a:lnTo>
                      <a:pt x="5025" y="8871"/>
                    </a:lnTo>
                    <a:cubicBezTo>
                      <a:pt x="5072" y="8954"/>
                      <a:pt x="5132" y="8990"/>
                      <a:pt x="5203" y="9014"/>
                    </a:cubicBezTo>
                    <a:cubicBezTo>
                      <a:pt x="5227" y="9018"/>
                      <a:pt x="5252" y="9020"/>
                      <a:pt x="5278" y="9020"/>
                    </a:cubicBezTo>
                    <a:cubicBezTo>
                      <a:pt x="5329" y="9020"/>
                      <a:pt x="5382" y="9010"/>
                      <a:pt x="5429" y="8978"/>
                    </a:cubicBezTo>
                    <a:lnTo>
                      <a:pt x="5858" y="8728"/>
                    </a:lnTo>
                    <a:cubicBezTo>
                      <a:pt x="6037" y="8871"/>
                      <a:pt x="6251" y="8990"/>
                      <a:pt x="6465" y="9085"/>
                    </a:cubicBezTo>
                    <a:lnTo>
                      <a:pt x="6465" y="9573"/>
                    </a:lnTo>
                    <a:cubicBezTo>
                      <a:pt x="6465" y="9740"/>
                      <a:pt x="6608" y="9871"/>
                      <a:pt x="6763" y="9871"/>
                    </a:cubicBezTo>
                    <a:lnTo>
                      <a:pt x="8108" y="9871"/>
                    </a:lnTo>
                    <a:cubicBezTo>
                      <a:pt x="8275" y="9871"/>
                      <a:pt x="8406" y="9740"/>
                      <a:pt x="8406" y="9573"/>
                    </a:cubicBezTo>
                    <a:lnTo>
                      <a:pt x="8406" y="9085"/>
                    </a:lnTo>
                    <a:cubicBezTo>
                      <a:pt x="8632" y="8990"/>
                      <a:pt x="8823" y="8871"/>
                      <a:pt x="9013" y="8728"/>
                    </a:cubicBezTo>
                    <a:lnTo>
                      <a:pt x="9442" y="8978"/>
                    </a:lnTo>
                    <a:cubicBezTo>
                      <a:pt x="9497" y="9010"/>
                      <a:pt x="9548" y="9020"/>
                      <a:pt x="9596" y="9020"/>
                    </a:cubicBezTo>
                    <a:cubicBezTo>
                      <a:pt x="9620" y="9020"/>
                      <a:pt x="9644" y="9018"/>
                      <a:pt x="9668" y="9014"/>
                    </a:cubicBezTo>
                    <a:cubicBezTo>
                      <a:pt x="9739" y="8990"/>
                      <a:pt x="9799" y="8930"/>
                      <a:pt x="9847" y="8871"/>
                    </a:cubicBezTo>
                    <a:lnTo>
                      <a:pt x="10513" y="7716"/>
                    </a:lnTo>
                    <a:cubicBezTo>
                      <a:pt x="10561" y="7597"/>
                      <a:pt x="10561" y="7525"/>
                      <a:pt x="10549" y="7442"/>
                    </a:cubicBezTo>
                    <a:cubicBezTo>
                      <a:pt x="10537" y="7371"/>
                      <a:pt x="10478" y="7311"/>
                      <a:pt x="10406" y="7263"/>
                    </a:cubicBezTo>
                    <a:lnTo>
                      <a:pt x="9978" y="7013"/>
                    </a:lnTo>
                    <a:cubicBezTo>
                      <a:pt x="9989" y="6894"/>
                      <a:pt x="10013" y="6775"/>
                      <a:pt x="10013" y="6668"/>
                    </a:cubicBezTo>
                    <a:cubicBezTo>
                      <a:pt x="10013" y="6549"/>
                      <a:pt x="10001" y="6430"/>
                      <a:pt x="9978" y="6335"/>
                    </a:cubicBezTo>
                    <a:lnTo>
                      <a:pt x="10406" y="6073"/>
                    </a:lnTo>
                    <a:cubicBezTo>
                      <a:pt x="10549" y="6001"/>
                      <a:pt x="10609" y="5823"/>
                      <a:pt x="10513" y="5680"/>
                    </a:cubicBezTo>
                    <a:lnTo>
                      <a:pt x="10311" y="5323"/>
                    </a:lnTo>
                    <a:cubicBezTo>
                      <a:pt x="10280" y="5268"/>
                      <a:pt x="10228" y="5239"/>
                      <a:pt x="10176" y="5239"/>
                    </a:cubicBezTo>
                    <a:cubicBezTo>
                      <a:pt x="10148" y="5239"/>
                      <a:pt x="10121" y="5247"/>
                      <a:pt x="10097" y="5263"/>
                    </a:cubicBezTo>
                    <a:cubicBezTo>
                      <a:pt x="10025" y="5299"/>
                      <a:pt x="9989" y="5394"/>
                      <a:pt x="10037" y="5466"/>
                    </a:cubicBezTo>
                    <a:lnTo>
                      <a:pt x="10228" y="5811"/>
                    </a:lnTo>
                    <a:lnTo>
                      <a:pt x="9727" y="6108"/>
                    </a:lnTo>
                    <a:cubicBezTo>
                      <a:pt x="9668" y="6132"/>
                      <a:pt x="9632" y="6216"/>
                      <a:pt x="9656" y="6275"/>
                    </a:cubicBezTo>
                    <a:cubicBezTo>
                      <a:pt x="9680" y="6406"/>
                      <a:pt x="9680" y="6537"/>
                      <a:pt x="9680" y="6668"/>
                    </a:cubicBezTo>
                    <a:cubicBezTo>
                      <a:pt x="9680" y="6811"/>
                      <a:pt x="9668" y="6942"/>
                      <a:pt x="9656" y="7073"/>
                    </a:cubicBezTo>
                    <a:cubicBezTo>
                      <a:pt x="9632" y="7132"/>
                      <a:pt x="9668" y="7204"/>
                      <a:pt x="9727" y="7240"/>
                    </a:cubicBezTo>
                    <a:lnTo>
                      <a:pt x="10228" y="7537"/>
                    </a:lnTo>
                    <a:lnTo>
                      <a:pt x="9573" y="8668"/>
                    </a:lnTo>
                    <a:lnTo>
                      <a:pt x="9073" y="8371"/>
                    </a:lnTo>
                    <a:cubicBezTo>
                      <a:pt x="9045" y="8354"/>
                      <a:pt x="9015" y="8345"/>
                      <a:pt x="8986" y="8345"/>
                    </a:cubicBezTo>
                    <a:cubicBezTo>
                      <a:pt x="8952" y="8345"/>
                      <a:pt x="8920" y="8357"/>
                      <a:pt x="8894" y="8383"/>
                    </a:cubicBezTo>
                    <a:cubicBezTo>
                      <a:pt x="8680" y="8561"/>
                      <a:pt x="8442" y="8692"/>
                      <a:pt x="8192" y="8787"/>
                    </a:cubicBezTo>
                    <a:cubicBezTo>
                      <a:pt x="8132" y="8799"/>
                      <a:pt x="8084" y="8859"/>
                      <a:pt x="8084" y="8930"/>
                    </a:cubicBezTo>
                    <a:lnTo>
                      <a:pt x="8084" y="9514"/>
                    </a:lnTo>
                    <a:lnTo>
                      <a:pt x="6775" y="9514"/>
                    </a:lnTo>
                    <a:lnTo>
                      <a:pt x="6775" y="8930"/>
                    </a:lnTo>
                    <a:cubicBezTo>
                      <a:pt x="6775" y="8871"/>
                      <a:pt x="6739" y="8811"/>
                      <a:pt x="6679" y="8787"/>
                    </a:cubicBezTo>
                    <a:cubicBezTo>
                      <a:pt x="6418" y="8692"/>
                      <a:pt x="6179" y="8561"/>
                      <a:pt x="5977" y="8383"/>
                    </a:cubicBezTo>
                    <a:cubicBezTo>
                      <a:pt x="5951" y="8357"/>
                      <a:pt x="5919" y="8345"/>
                      <a:pt x="5885" y="8345"/>
                    </a:cubicBezTo>
                    <a:cubicBezTo>
                      <a:pt x="5856" y="8345"/>
                      <a:pt x="5826" y="8354"/>
                      <a:pt x="5798" y="8371"/>
                    </a:cubicBezTo>
                    <a:lnTo>
                      <a:pt x="5286" y="8668"/>
                    </a:lnTo>
                    <a:lnTo>
                      <a:pt x="4632" y="7537"/>
                    </a:lnTo>
                    <a:lnTo>
                      <a:pt x="5144" y="7240"/>
                    </a:lnTo>
                    <a:cubicBezTo>
                      <a:pt x="5203" y="7204"/>
                      <a:pt x="5227" y="7132"/>
                      <a:pt x="5215" y="7073"/>
                    </a:cubicBezTo>
                    <a:cubicBezTo>
                      <a:pt x="5191" y="6942"/>
                      <a:pt x="5191" y="6811"/>
                      <a:pt x="5191" y="6668"/>
                    </a:cubicBezTo>
                    <a:cubicBezTo>
                      <a:pt x="5191" y="6537"/>
                      <a:pt x="5203" y="6406"/>
                      <a:pt x="5215" y="6275"/>
                    </a:cubicBezTo>
                    <a:cubicBezTo>
                      <a:pt x="5227" y="6216"/>
                      <a:pt x="5203" y="6132"/>
                      <a:pt x="5144" y="6108"/>
                    </a:cubicBezTo>
                    <a:lnTo>
                      <a:pt x="4632" y="5811"/>
                    </a:lnTo>
                    <a:lnTo>
                      <a:pt x="5286" y="4680"/>
                    </a:lnTo>
                    <a:lnTo>
                      <a:pt x="5798" y="4977"/>
                    </a:lnTo>
                    <a:cubicBezTo>
                      <a:pt x="5825" y="4988"/>
                      <a:pt x="5854" y="4994"/>
                      <a:pt x="5883" y="4994"/>
                    </a:cubicBezTo>
                    <a:cubicBezTo>
                      <a:pt x="5917" y="4994"/>
                      <a:pt x="5951" y="4985"/>
                      <a:pt x="5977" y="4965"/>
                    </a:cubicBezTo>
                    <a:cubicBezTo>
                      <a:pt x="6179" y="4787"/>
                      <a:pt x="6418" y="4644"/>
                      <a:pt x="6679" y="4561"/>
                    </a:cubicBezTo>
                    <a:cubicBezTo>
                      <a:pt x="6739" y="4549"/>
                      <a:pt x="6775" y="4489"/>
                      <a:pt x="6775" y="4406"/>
                    </a:cubicBezTo>
                    <a:lnTo>
                      <a:pt x="6775" y="3834"/>
                    </a:lnTo>
                    <a:lnTo>
                      <a:pt x="8084" y="3834"/>
                    </a:lnTo>
                    <a:lnTo>
                      <a:pt x="8084" y="4406"/>
                    </a:lnTo>
                    <a:cubicBezTo>
                      <a:pt x="8084" y="4465"/>
                      <a:pt x="8132" y="4525"/>
                      <a:pt x="8192" y="4561"/>
                    </a:cubicBezTo>
                    <a:cubicBezTo>
                      <a:pt x="8442" y="4644"/>
                      <a:pt x="8680" y="4787"/>
                      <a:pt x="8894" y="4965"/>
                    </a:cubicBezTo>
                    <a:cubicBezTo>
                      <a:pt x="8920" y="4985"/>
                      <a:pt x="8954" y="4994"/>
                      <a:pt x="8988" y="4994"/>
                    </a:cubicBezTo>
                    <a:cubicBezTo>
                      <a:pt x="9017" y="4994"/>
                      <a:pt x="9046" y="4988"/>
                      <a:pt x="9073" y="4977"/>
                    </a:cubicBezTo>
                    <a:lnTo>
                      <a:pt x="9573" y="4680"/>
                    </a:lnTo>
                    <a:lnTo>
                      <a:pt x="9716" y="4906"/>
                    </a:lnTo>
                    <a:cubicBezTo>
                      <a:pt x="9740" y="4955"/>
                      <a:pt x="9793" y="4982"/>
                      <a:pt x="9847" y="4982"/>
                    </a:cubicBezTo>
                    <a:cubicBezTo>
                      <a:pt x="9871" y="4982"/>
                      <a:pt x="9896" y="4977"/>
                      <a:pt x="9918" y="4965"/>
                    </a:cubicBezTo>
                    <a:cubicBezTo>
                      <a:pt x="9989" y="4918"/>
                      <a:pt x="10025" y="4823"/>
                      <a:pt x="9978" y="4751"/>
                    </a:cubicBezTo>
                    <a:lnTo>
                      <a:pt x="9847" y="4513"/>
                    </a:lnTo>
                    <a:cubicBezTo>
                      <a:pt x="9798" y="4424"/>
                      <a:pt x="9699" y="4367"/>
                      <a:pt x="9592" y="4367"/>
                    </a:cubicBezTo>
                    <a:cubicBezTo>
                      <a:pt x="9542" y="4367"/>
                      <a:pt x="9491" y="4379"/>
                      <a:pt x="9442" y="4406"/>
                    </a:cubicBezTo>
                    <a:lnTo>
                      <a:pt x="9013" y="4668"/>
                    </a:lnTo>
                    <a:cubicBezTo>
                      <a:pt x="8835" y="4513"/>
                      <a:pt x="8620" y="4394"/>
                      <a:pt x="8406" y="4311"/>
                    </a:cubicBezTo>
                    <a:lnTo>
                      <a:pt x="8406" y="3811"/>
                    </a:lnTo>
                    <a:cubicBezTo>
                      <a:pt x="8406" y="3727"/>
                      <a:pt x="8358" y="3632"/>
                      <a:pt x="8299" y="3596"/>
                    </a:cubicBezTo>
                    <a:lnTo>
                      <a:pt x="8299" y="1656"/>
                    </a:lnTo>
                    <a:cubicBezTo>
                      <a:pt x="8299" y="1060"/>
                      <a:pt x="7596" y="536"/>
                      <a:pt x="6394" y="239"/>
                    </a:cubicBezTo>
                    <a:cubicBezTo>
                      <a:pt x="6384" y="237"/>
                      <a:pt x="6375" y="237"/>
                      <a:pt x="6365" y="237"/>
                    </a:cubicBezTo>
                    <a:cubicBezTo>
                      <a:pt x="6284" y="237"/>
                      <a:pt x="6225" y="283"/>
                      <a:pt x="6203" y="358"/>
                    </a:cubicBezTo>
                    <a:cubicBezTo>
                      <a:pt x="6179" y="453"/>
                      <a:pt x="6227" y="524"/>
                      <a:pt x="6322" y="560"/>
                    </a:cubicBezTo>
                    <a:cubicBezTo>
                      <a:pt x="7346" y="810"/>
                      <a:pt x="7989" y="1239"/>
                      <a:pt x="7989" y="1667"/>
                    </a:cubicBezTo>
                    <a:cubicBezTo>
                      <a:pt x="7989" y="2001"/>
                      <a:pt x="7596" y="2346"/>
                      <a:pt x="6918" y="2596"/>
                    </a:cubicBezTo>
                    <a:cubicBezTo>
                      <a:pt x="6179" y="2882"/>
                      <a:pt x="5203" y="3025"/>
                      <a:pt x="4143" y="3025"/>
                    </a:cubicBezTo>
                    <a:cubicBezTo>
                      <a:pt x="3703" y="3025"/>
                      <a:pt x="3262" y="3001"/>
                      <a:pt x="2846" y="2941"/>
                    </a:cubicBezTo>
                    <a:cubicBezTo>
                      <a:pt x="2833" y="2938"/>
                      <a:pt x="2821" y="2936"/>
                      <a:pt x="2809" y="2936"/>
                    </a:cubicBezTo>
                    <a:cubicBezTo>
                      <a:pt x="2742" y="2936"/>
                      <a:pt x="2687" y="2991"/>
                      <a:pt x="2667" y="3072"/>
                    </a:cubicBezTo>
                    <a:cubicBezTo>
                      <a:pt x="2655" y="3156"/>
                      <a:pt x="2715" y="3239"/>
                      <a:pt x="2810" y="3251"/>
                    </a:cubicBezTo>
                    <a:cubicBezTo>
                      <a:pt x="3239" y="3311"/>
                      <a:pt x="3679" y="3334"/>
                      <a:pt x="4143" y="3334"/>
                    </a:cubicBezTo>
                    <a:cubicBezTo>
                      <a:pt x="5227" y="3334"/>
                      <a:pt x="6239" y="3168"/>
                      <a:pt x="7013" y="2870"/>
                    </a:cubicBezTo>
                    <a:cubicBezTo>
                      <a:pt x="7430" y="2715"/>
                      <a:pt x="7763" y="2525"/>
                      <a:pt x="7965" y="2310"/>
                    </a:cubicBezTo>
                    <a:lnTo>
                      <a:pt x="7965" y="3525"/>
                    </a:lnTo>
                    <a:lnTo>
                      <a:pt x="6751" y="3525"/>
                    </a:lnTo>
                    <a:cubicBezTo>
                      <a:pt x="6584" y="3525"/>
                      <a:pt x="6453" y="3668"/>
                      <a:pt x="6453" y="3822"/>
                    </a:cubicBezTo>
                    <a:lnTo>
                      <a:pt x="6453" y="4323"/>
                    </a:lnTo>
                    <a:cubicBezTo>
                      <a:pt x="6227" y="4406"/>
                      <a:pt x="6037" y="4525"/>
                      <a:pt x="5846" y="4680"/>
                    </a:cubicBezTo>
                    <a:lnTo>
                      <a:pt x="5406" y="4418"/>
                    </a:lnTo>
                    <a:cubicBezTo>
                      <a:pt x="5360" y="4395"/>
                      <a:pt x="5315" y="4387"/>
                      <a:pt x="5270" y="4387"/>
                    </a:cubicBezTo>
                    <a:cubicBezTo>
                      <a:pt x="5243" y="4387"/>
                      <a:pt x="5217" y="4390"/>
                      <a:pt x="5191" y="4394"/>
                    </a:cubicBezTo>
                    <a:cubicBezTo>
                      <a:pt x="5108" y="4406"/>
                      <a:pt x="5048" y="4465"/>
                      <a:pt x="5013" y="4525"/>
                    </a:cubicBezTo>
                    <a:lnTo>
                      <a:pt x="4334" y="5692"/>
                    </a:lnTo>
                    <a:cubicBezTo>
                      <a:pt x="4322" y="5704"/>
                      <a:pt x="4322" y="5716"/>
                      <a:pt x="4322" y="5727"/>
                    </a:cubicBezTo>
                    <a:lnTo>
                      <a:pt x="4132" y="5727"/>
                    </a:lnTo>
                    <a:cubicBezTo>
                      <a:pt x="3084" y="5727"/>
                      <a:pt x="2107" y="5585"/>
                      <a:pt x="1357" y="5299"/>
                    </a:cubicBezTo>
                    <a:cubicBezTo>
                      <a:pt x="679" y="5049"/>
                      <a:pt x="286" y="4704"/>
                      <a:pt x="286" y="4382"/>
                    </a:cubicBezTo>
                    <a:lnTo>
                      <a:pt x="286" y="2322"/>
                    </a:lnTo>
                    <a:cubicBezTo>
                      <a:pt x="643" y="2668"/>
                      <a:pt x="1274" y="2965"/>
                      <a:pt x="2131" y="3144"/>
                    </a:cubicBezTo>
                    <a:lnTo>
                      <a:pt x="2167" y="3144"/>
                    </a:lnTo>
                    <a:cubicBezTo>
                      <a:pt x="2238" y="3144"/>
                      <a:pt x="2298" y="3096"/>
                      <a:pt x="2322" y="3025"/>
                    </a:cubicBezTo>
                    <a:cubicBezTo>
                      <a:pt x="2334" y="2930"/>
                      <a:pt x="2286" y="2858"/>
                      <a:pt x="2203" y="2846"/>
                    </a:cubicBezTo>
                    <a:cubicBezTo>
                      <a:pt x="1036" y="2596"/>
                      <a:pt x="298" y="2132"/>
                      <a:pt x="298" y="1667"/>
                    </a:cubicBezTo>
                    <a:cubicBezTo>
                      <a:pt x="298" y="1346"/>
                      <a:pt x="679" y="1001"/>
                      <a:pt x="1369" y="751"/>
                    </a:cubicBezTo>
                    <a:cubicBezTo>
                      <a:pt x="2096" y="465"/>
                      <a:pt x="3072" y="322"/>
                      <a:pt x="4132" y="322"/>
                    </a:cubicBezTo>
                    <a:cubicBezTo>
                      <a:pt x="4667" y="322"/>
                      <a:pt x="5191" y="358"/>
                      <a:pt x="5679" y="441"/>
                    </a:cubicBezTo>
                    <a:cubicBezTo>
                      <a:pt x="5687" y="442"/>
                      <a:pt x="5695" y="443"/>
                      <a:pt x="5703" y="443"/>
                    </a:cubicBezTo>
                    <a:cubicBezTo>
                      <a:pt x="5786" y="443"/>
                      <a:pt x="5847" y="385"/>
                      <a:pt x="5858" y="298"/>
                    </a:cubicBezTo>
                    <a:cubicBezTo>
                      <a:pt x="5870" y="215"/>
                      <a:pt x="5810" y="143"/>
                      <a:pt x="5727" y="120"/>
                    </a:cubicBezTo>
                    <a:cubicBezTo>
                      <a:pt x="5215" y="36"/>
                      <a:pt x="4679" y="1"/>
                      <a:pt x="41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14097;p85">
                <a:extLst>
                  <a:ext uri="{FF2B5EF4-FFF2-40B4-BE49-F238E27FC236}">
                    <a16:creationId xmlns:a16="http://schemas.microsoft.com/office/drawing/2014/main" id="{F4B6585A-F484-47A3-A336-DD9A14E2B932}"/>
                  </a:ext>
                </a:extLst>
              </p:cNvPr>
              <p:cNvSpPr/>
              <p:nvPr/>
            </p:nvSpPr>
            <p:spPr>
              <a:xfrm>
                <a:off x="6306652" y="2638748"/>
                <a:ext cx="59904" cy="59522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70" extrusionOk="0">
                    <a:moveTo>
                      <a:pt x="941" y="310"/>
                    </a:moveTo>
                    <a:cubicBezTo>
                      <a:pt x="1287" y="310"/>
                      <a:pt x="1561" y="596"/>
                      <a:pt x="1561" y="929"/>
                    </a:cubicBezTo>
                    <a:cubicBezTo>
                      <a:pt x="1561" y="1274"/>
                      <a:pt x="1287" y="1560"/>
                      <a:pt x="941" y="1560"/>
                    </a:cubicBezTo>
                    <a:cubicBezTo>
                      <a:pt x="596" y="1560"/>
                      <a:pt x="310" y="1274"/>
                      <a:pt x="310" y="929"/>
                    </a:cubicBezTo>
                    <a:cubicBezTo>
                      <a:pt x="310" y="596"/>
                      <a:pt x="596" y="310"/>
                      <a:pt x="941" y="310"/>
                    </a:cubicBezTo>
                    <a:close/>
                    <a:moveTo>
                      <a:pt x="941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41" y="1870"/>
                    </a:cubicBezTo>
                    <a:cubicBezTo>
                      <a:pt x="1465" y="1870"/>
                      <a:pt x="1882" y="1453"/>
                      <a:pt x="1882" y="929"/>
                    </a:cubicBezTo>
                    <a:cubicBezTo>
                      <a:pt x="1882" y="417"/>
                      <a:pt x="1465" y="0"/>
                      <a:pt x="94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7BAFF9-50E7-448C-95DD-61400991F8EE}"/>
              </a:ext>
            </a:extLst>
          </p:cNvPr>
          <p:cNvGrpSpPr/>
          <p:nvPr/>
        </p:nvGrpSpPr>
        <p:grpSpPr>
          <a:xfrm>
            <a:off x="1739650" y="1887150"/>
            <a:ext cx="684600" cy="684600"/>
            <a:chOff x="1739650" y="1887150"/>
            <a:chExt cx="684600" cy="684600"/>
          </a:xfrm>
        </p:grpSpPr>
        <p:sp>
          <p:nvSpPr>
            <p:cNvPr id="244" name="Google Shape;244;p46"/>
            <p:cNvSpPr/>
            <p:nvPr/>
          </p:nvSpPr>
          <p:spPr>
            <a:xfrm>
              <a:off x="1739650" y="1887150"/>
              <a:ext cx="684600" cy="68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0657;p79">
              <a:extLst>
                <a:ext uri="{FF2B5EF4-FFF2-40B4-BE49-F238E27FC236}">
                  <a16:creationId xmlns:a16="http://schemas.microsoft.com/office/drawing/2014/main" id="{95D5C24A-FFEF-4C04-8E7C-719EDE86A6EC}"/>
                </a:ext>
              </a:extLst>
            </p:cNvPr>
            <p:cNvGrpSpPr/>
            <p:nvPr/>
          </p:nvGrpSpPr>
          <p:grpSpPr>
            <a:xfrm>
              <a:off x="1904420" y="2084301"/>
              <a:ext cx="355053" cy="248038"/>
              <a:chOff x="6849393" y="3733994"/>
              <a:chExt cx="355053" cy="248038"/>
            </a:xfrm>
          </p:grpSpPr>
          <p:sp>
            <p:nvSpPr>
              <p:cNvPr id="28" name="Google Shape;10658;p79">
                <a:extLst>
                  <a:ext uri="{FF2B5EF4-FFF2-40B4-BE49-F238E27FC236}">
                    <a16:creationId xmlns:a16="http://schemas.microsoft.com/office/drawing/2014/main" id="{65FAFB95-1D67-42EC-8613-7D33F9256DE7}"/>
                  </a:ext>
                </a:extLst>
              </p:cNvPr>
              <p:cNvSpPr/>
              <p:nvPr/>
            </p:nvSpPr>
            <p:spPr>
              <a:xfrm>
                <a:off x="6849393" y="3733994"/>
                <a:ext cx="355053" cy="248038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7811" extrusionOk="0">
                    <a:moveTo>
                      <a:pt x="10800" y="357"/>
                    </a:moveTo>
                    <a:cubicBezTo>
                      <a:pt x="10800" y="357"/>
                      <a:pt x="10823" y="357"/>
                      <a:pt x="10823" y="369"/>
                    </a:cubicBezTo>
                    <a:lnTo>
                      <a:pt x="10823" y="5227"/>
                    </a:lnTo>
                    <a:lnTo>
                      <a:pt x="346" y="5239"/>
                    </a:lnTo>
                    <a:cubicBezTo>
                      <a:pt x="346" y="5239"/>
                      <a:pt x="334" y="5239"/>
                      <a:pt x="334" y="5227"/>
                    </a:cubicBezTo>
                    <a:lnTo>
                      <a:pt x="334" y="369"/>
                    </a:lnTo>
                    <a:cubicBezTo>
                      <a:pt x="334" y="369"/>
                      <a:pt x="334" y="357"/>
                      <a:pt x="346" y="357"/>
                    </a:cubicBezTo>
                    <a:close/>
                    <a:moveTo>
                      <a:pt x="10835" y="5572"/>
                    </a:moveTo>
                    <a:lnTo>
                      <a:pt x="10823" y="5977"/>
                    </a:lnTo>
                    <a:lnTo>
                      <a:pt x="10252" y="5977"/>
                    </a:lnTo>
                    <a:cubicBezTo>
                      <a:pt x="10169" y="5977"/>
                      <a:pt x="10073" y="6060"/>
                      <a:pt x="10073" y="6156"/>
                    </a:cubicBezTo>
                    <a:cubicBezTo>
                      <a:pt x="10073" y="6263"/>
                      <a:pt x="10157" y="6334"/>
                      <a:pt x="10252" y="6334"/>
                    </a:cubicBezTo>
                    <a:lnTo>
                      <a:pt x="10823" y="6334"/>
                    </a:lnTo>
                    <a:lnTo>
                      <a:pt x="10823" y="6739"/>
                    </a:lnTo>
                    <a:lnTo>
                      <a:pt x="8014" y="6739"/>
                    </a:lnTo>
                    <a:cubicBezTo>
                      <a:pt x="7918" y="6739"/>
                      <a:pt x="7823" y="6811"/>
                      <a:pt x="7823" y="6918"/>
                    </a:cubicBezTo>
                    <a:cubicBezTo>
                      <a:pt x="7823" y="7013"/>
                      <a:pt x="7906" y="7096"/>
                      <a:pt x="8014" y="7096"/>
                    </a:cubicBezTo>
                    <a:lnTo>
                      <a:pt x="10823" y="7096"/>
                    </a:lnTo>
                    <a:lnTo>
                      <a:pt x="10823" y="7489"/>
                    </a:lnTo>
                    <a:cubicBezTo>
                      <a:pt x="10823" y="7489"/>
                      <a:pt x="10823" y="7501"/>
                      <a:pt x="10812" y="7501"/>
                    </a:cubicBezTo>
                    <a:lnTo>
                      <a:pt x="358" y="7501"/>
                    </a:lnTo>
                    <a:cubicBezTo>
                      <a:pt x="358" y="7501"/>
                      <a:pt x="346" y="7501"/>
                      <a:pt x="346" y="7489"/>
                    </a:cubicBezTo>
                    <a:lnTo>
                      <a:pt x="346" y="7096"/>
                    </a:lnTo>
                    <a:lnTo>
                      <a:pt x="7263" y="7096"/>
                    </a:lnTo>
                    <a:cubicBezTo>
                      <a:pt x="7359" y="7096"/>
                      <a:pt x="7442" y="7025"/>
                      <a:pt x="7442" y="6918"/>
                    </a:cubicBezTo>
                    <a:cubicBezTo>
                      <a:pt x="7442" y="6834"/>
                      <a:pt x="7371" y="6739"/>
                      <a:pt x="7263" y="6739"/>
                    </a:cubicBezTo>
                    <a:lnTo>
                      <a:pt x="346" y="6739"/>
                    </a:lnTo>
                    <a:lnTo>
                      <a:pt x="346" y="6334"/>
                    </a:lnTo>
                    <a:lnTo>
                      <a:pt x="9514" y="6334"/>
                    </a:lnTo>
                    <a:cubicBezTo>
                      <a:pt x="9597" y="6334"/>
                      <a:pt x="9692" y="6263"/>
                      <a:pt x="9692" y="6156"/>
                    </a:cubicBezTo>
                    <a:cubicBezTo>
                      <a:pt x="9692" y="6072"/>
                      <a:pt x="9621" y="5977"/>
                      <a:pt x="9514" y="5977"/>
                    </a:cubicBezTo>
                    <a:lnTo>
                      <a:pt x="346" y="5977"/>
                    </a:lnTo>
                    <a:lnTo>
                      <a:pt x="346" y="5572"/>
                    </a:lnTo>
                    <a:close/>
                    <a:moveTo>
                      <a:pt x="358" y="0"/>
                    </a:moveTo>
                    <a:cubicBezTo>
                      <a:pt x="167" y="0"/>
                      <a:pt x="1" y="167"/>
                      <a:pt x="1" y="357"/>
                    </a:cubicBezTo>
                    <a:lnTo>
                      <a:pt x="1" y="7453"/>
                    </a:lnTo>
                    <a:cubicBezTo>
                      <a:pt x="1" y="7644"/>
                      <a:pt x="167" y="7811"/>
                      <a:pt x="358" y="7811"/>
                    </a:cubicBezTo>
                    <a:lnTo>
                      <a:pt x="10823" y="7811"/>
                    </a:lnTo>
                    <a:cubicBezTo>
                      <a:pt x="11014" y="7811"/>
                      <a:pt x="11181" y="7644"/>
                      <a:pt x="11181" y="7453"/>
                    </a:cubicBezTo>
                    <a:lnTo>
                      <a:pt x="11181" y="357"/>
                    </a:lnTo>
                    <a:cubicBezTo>
                      <a:pt x="11181" y="167"/>
                      <a:pt x="11014" y="0"/>
                      <a:pt x="1082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659;p79">
                <a:extLst>
                  <a:ext uri="{FF2B5EF4-FFF2-40B4-BE49-F238E27FC236}">
                    <a16:creationId xmlns:a16="http://schemas.microsoft.com/office/drawing/2014/main" id="{4E048441-A045-4671-AA42-A08A0F23AB79}"/>
                  </a:ext>
                </a:extLst>
              </p:cNvPr>
              <p:cNvSpPr/>
              <p:nvPr/>
            </p:nvSpPr>
            <p:spPr>
              <a:xfrm>
                <a:off x="7080411" y="3758192"/>
                <a:ext cx="100219" cy="129687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4084" extrusionOk="0">
                    <a:moveTo>
                      <a:pt x="179" y="0"/>
                    </a:moveTo>
                    <a:cubicBezTo>
                      <a:pt x="96" y="0"/>
                      <a:pt x="0" y="72"/>
                      <a:pt x="0" y="179"/>
                    </a:cubicBezTo>
                    <a:cubicBezTo>
                      <a:pt x="0" y="274"/>
                      <a:pt x="84" y="357"/>
                      <a:pt x="179" y="357"/>
                    </a:cubicBezTo>
                    <a:lnTo>
                      <a:pt x="2072" y="357"/>
                    </a:lnTo>
                    <a:cubicBezTo>
                      <a:pt x="2144" y="726"/>
                      <a:pt x="2429" y="1012"/>
                      <a:pt x="2798" y="1084"/>
                    </a:cubicBezTo>
                    <a:lnTo>
                      <a:pt x="2798" y="3001"/>
                    </a:lnTo>
                    <a:cubicBezTo>
                      <a:pt x="2429" y="3072"/>
                      <a:pt x="2144" y="3358"/>
                      <a:pt x="2072" y="3727"/>
                    </a:cubicBezTo>
                    <a:lnTo>
                      <a:pt x="179" y="3727"/>
                    </a:lnTo>
                    <a:cubicBezTo>
                      <a:pt x="96" y="3727"/>
                      <a:pt x="0" y="3810"/>
                      <a:pt x="0" y="3905"/>
                    </a:cubicBezTo>
                    <a:cubicBezTo>
                      <a:pt x="0" y="4013"/>
                      <a:pt x="84" y="4084"/>
                      <a:pt x="179" y="4084"/>
                    </a:cubicBezTo>
                    <a:lnTo>
                      <a:pt x="2239" y="4084"/>
                    </a:lnTo>
                    <a:cubicBezTo>
                      <a:pt x="2322" y="4084"/>
                      <a:pt x="2417" y="4013"/>
                      <a:pt x="2417" y="3905"/>
                    </a:cubicBezTo>
                    <a:cubicBezTo>
                      <a:pt x="2417" y="3596"/>
                      <a:pt x="2667" y="3346"/>
                      <a:pt x="2977" y="3346"/>
                    </a:cubicBezTo>
                    <a:cubicBezTo>
                      <a:pt x="3072" y="3346"/>
                      <a:pt x="3156" y="3274"/>
                      <a:pt x="3156" y="3167"/>
                    </a:cubicBezTo>
                    <a:lnTo>
                      <a:pt x="3156" y="917"/>
                    </a:lnTo>
                    <a:cubicBezTo>
                      <a:pt x="3156" y="810"/>
                      <a:pt x="3072" y="738"/>
                      <a:pt x="2977" y="738"/>
                    </a:cubicBezTo>
                    <a:cubicBezTo>
                      <a:pt x="2667" y="738"/>
                      <a:pt x="2417" y="488"/>
                      <a:pt x="2417" y="179"/>
                    </a:cubicBezTo>
                    <a:cubicBezTo>
                      <a:pt x="2417" y="83"/>
                      <a:pt x="2346" y="0"/>
                      <a:pt x="223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660;p79">
                <a:extLst>
                  <a:ext uri="{FF2B5EF4-FFF2-40B4-BE49-F238E27FC236}">
                    <a16:creationId xmlns:a16="http://schemas.microsoft.com/office/drawing/2014/main" id="{F0B45747-364D-42E8-BADD-C87DBC2F6EF7}"/>
                  </a:ext>
                </a:extLst>
              </p:cNvPr>
              <p:cNvSpPr/>
              <p:nvPr/>
            </p:nvSpPr>
            <p:spPr>
              <a:xfrm>
                <a:off x="6873209" y="3757811"/>
                <a:ext cx="100219" cy="130068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4096" extrusionOk="0">
                    <a:moveTo>
                      <a:pt x="918" y="0"/>
                    </a:moveTo>
                    <a:cubicBezTo>
                      <a:pt x="834" y="0"/>
                      <a:pt x="739" y="84"/>
                      <a:pt x="739" y="191"/>
                    </a:cubicBezTo>
                    <a:cubicBezTo>
                      <a:pt x="739" y="500"/>
                      <a:pt x="489" y="750"/>
                      <a:pt x="179" y="750"/>
                    </a:cubicBezTo>
                    <a:cubicBezTo>
                      <a:pt x="84" y="750"/>
                      <a:pt x="1" y="822"/>
                      <a:pt x="1" y="929"/>
                    </a:cubicBezTo>
                    <a:lnTo>
                      <a:pt x="1" y="3179"/>
                    </a:lnTo>
                    <a:cubicBezTo>
                      <a:pt x="1" y="3263"/>
                      <a:pt x="72" y="3358"/>
                      <a:pt x="179" y="3358"/>
                    </a:cubicBezTo>
                    <a:cubicBezTo>
                      <a:pt x="489" y="3358"/>
                      <a:pt x="739" y="3608"/>
                      <a:pt x="739" y="3917"/>
                    </a:cubicBezTo>
                    <a:cubicBezTo>
                      <a:pt x="739" y="4013"/>
                      <a:pt x="810" y="4096"/>
                      <a:pt x="918" y="4096"/>
                    </a:cubicBezTo>
                    <a:lnTo>
                      <a:pt x="2977" y="4096"/>
                    </a:lnTo>
                    <a:cubicBezTo>
                      <a:pt x="3061" y="4096"/>
                      <a:pt x="3156" y="4025"/>
                      <a:pt x="3156" y="3917"/>
                    </a:cubicBezTo>
                    <a:cubicBezTo>
                      <a:pt x="3132" y="3822"/>
                      <a:pt x="3061" y="3739"/>
                      <a:pt x="2977" y="3739"/>
                    </a:cubicBezTo>
                    <a:lnTo>
                      <a:pt x="1084" y="3739"/>
                    </a:lnTo>
                    <a:cubicBezTo>
                      <a:pt x="1013" y="3370"/>
                      <a:pt x="727" y="3084"/>
                      <a:pt x="346" y="3013"/>
                    </a:cubicBezTo>
                    <a:lnTo>
                      <a:pt x="346" y="1096"/>
                    </a:lnTo>
                    <a:cubicBezTo>
                      <a:pt x="727" y="1024"/>
                      <a:pt x="1013" y="738"/>
                      <a:pt x="1084" y="369"/>
                    </a:cubicBezTo>
                    <a:lnTo>
                      <a:pt x="2977" y="369"/>
                    </a:lnTo>
                    <a:cubicBezTo>
                      <a:pt x="3061" y="369"/>
                      <a:pt x="3156" y="286"/>
                      <a:pt x="3156" y="191"/>
                    </a:cubicBezTo>
                    <a:cubicBezTo>
                      <a:pt x="3156" y="95"/>
                      <a:pt x="3073" y="0"/>
                      <a:pt x="297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661;p79">
                <a:extLst>
                  <a:ext uri="{FF2B5EF4-FFF2-40B4-BE49-F238E27FC236}">
                    <a16:creationId xmlns:a16="http://schemas.microsoft.com/office/drawing/2014/main" id="{A310CE60-E67F-43B3-B90A-1C7B5C4C8C49}"/>
                  </a:ext>
                </a:extLst>
              </p:cNvPr>
              <p:cNvSpPr/>
              <p:nvPr/>
            </p:nvSpPr>
            <p:spPr>
              <a:xfrm>
                <a:off x="6962060" y="3758192"/>
                <a:ext cx="129338" cy="129338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4073" extrusionOk="0">
                    <a:moveTo>
                      <a:pt x="2037" y="334"/>
                    </a:moveTo>
                    <a:cubicBezTo>
                      <a:pt x="2977" y="334"/>
                      <a:pt x="3727" y="1096"/>
                      <a:pt x="3727" y="2036"/>
                    </a:cubicBezTo>
                    <a:cubicBezTo>
                      <a:pt x="3727" y="2977"/>
                      <a:pt x="2977" y="3727"/>
                      <a:pt x="2037" y="3727"/>
                    </a:cubicBezTo>
                    <a:cubicBezTo>
                      <a:pt x="1096" y="3727"/>
                      <a:pt x="334" y="2977"/>
                      <a:pt x="334" y="2036"/>
                    </a:cubicBezTo>
                    <a:cubicBezTo>
                      <a:pt x="334" y="1096"/>
                      <a:pt x="1096" y="334"/>
                      <a:pt x="2037" y="334"/>
                    </a:cubicBezTo>
                    <a:close/>
                    <a:moveTo>
                      <a:pt x="2037" y="0"/>
                    </a:moveTo>
                    <a:cubicBezTo>
                      <a:pt x="906" y="0"/>
                      <a:pt x="1" y="917"/>
                      <a:pt x="1" y="2036"/>
                    </a:cubicBezTo>
                    <a:cubicBezTo>
                      <a:pt x="1" y="3155"/>
                      <a:pt x="918" y="4072"/>
                      <a:pt x="2037" y="4072"/>
                    </a:cubicBezTo>
                    <a:cubicBezTo>
                      <a:pt x="3156" y="4072"/>
                      <a:pt x="4073" y="3155"/>
                      <a:pt x="4073" y="2036"/>
                    </a:cubicBezTo>
                    <a:cubicBezTo>
                      <a:pt x="4073" y="905"/>
                      <a:pt x="3168" y="0"/>
                      <a:pt x="203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662;p79">
                <a:extLst>
                  <a:ext uri="{FF2B5EF4-FFF2-40B4-BE49-F238E27FC236}">
                    <a16:creationId xmlns:a16="http://schemas.microsoft.com/office/drawing/2014/main" id="{FCA380ED-1BBB-483C-B1CD-ADDECEC8ADAA}"/>
                  </a:ext>
                </a:extLst>
              </p:cNvPr>
              <p:cNvSpPr/>
              <p:nvPr/>
            </p:nvSpPr>
            <p:spPr>
              <a:xfrm>
                <a:off x="6997244" y="3781627"/>
                <a:ext cx="59382" cy="82436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596" extrusionOk="0">
                    <a:moveTo>
                      <a:pt x="750" y="536"/>
                    </a:moveTo>
                    <a:lnTo>
                      <a:pt x="750" y="1060"/>
                    </a:lnTo>
                    <a:cubicBezTo>
                      <a:pt x="452" y="965"/>
                      <a:pt x="345" y="881"/>
                      <a:pt x="345" y="762"/>
                    </a:cubicBezTo>
                    <a:cubicBezTo>
                      <a:pt x="345" y="691"/>
                      <a:pt x="500" y="584"/>
                      <a:pt x="750" y="536"/>
                    </a:cubicBezTo>
                    <a:close/>
                    <a:moveTo>
                      <a:pt x="1107" y="1524"/>
                    </a:moveTo>
                    <a:cubicBezTo>
                      <a:pt x="1405" y="1608"/>
                      <a:pt x="1512" y="1703"/>
                      <a:pt x="1512" y="1822"/>
                    </a:cubicBezTo>
                    <a:cubicBezTo>
                      <a:pt x="1512" y="1893"/>
                      <a:pt x="1357" y="2001"/>
                      <a:pt x="1107" y="2036"/>
                    </a:cubicBezTo>
                    <a:lnTo>
                      <a:pt x="1107" y="1524"/>
                    </a:lnTo>
                    <a:close/>
                    <a:moveTo>
                      <a:pt x="941" y="0"/>
                    </a:moveTo>
                    <a:cubicBezTo>
                      <a:pt x="857" y="0"/>
                      <a:pt x="762" y="72"/>
                      <a:pt x="762" y="179"/>
                    </a:cubicBezTo>
                    <a:lnTo>
                      <a:pt x="762" y="191"/>
                    </a:lnTo>
                    <a:cubicBezTo>
                      <a:pt x="333" y="238"/>
                      <a:pt x="24" y="477"/>
                      <a:pt x="24" y="774"/>
                    </a:cubicBezTo>
                    <a:cubicBezTo>
                      <a:pt x="24" y="1191"/>
                      <a:pt x="441" y="1346"/>
                      <a:pt x="762" y="1429"/>
                    </a:cubicBezTo>
                    <a:lnTo>
                      <a:pt x="762" y="2036"/>
                    </a:lnTo>
                    <a:cubicBezTo>
                      <a:pt x="512" y="2001"/>
                      <a:pt x="357" y="1893"/>
                      <a:pt x="357" y="1822"/>
                    </a:cubicBezTo>
                    <a:cubicBezTo>
                      <a:pt x="357" y="1727"/>
                      <a:pt x="286" y="1643"/>
                      <a:pt x="179" y="1643"/>
                    </a:cubicBezTo>
                    <a:cubicBezTo>
                      <a:pt x="83" y="1643"/>
                      <a:pt x="0" y="1715"/>
                      <a:pt x="0" y="1822"/>
                    </a:cubicBezTo>
                    <a:cubicBezTo>
                      <a:pt x="0" y="2120"/>
                      <a:pt x="310" y="2334"/>
                      <a:pt x="750" y="2393"/>
                    </a:cubicBezTo>
                    <a:lnTo>
                      <a:pt x="750" y="2417"/>
                    </a:lnTo>
                    <a:cubicBezTo>
                      <a:pt x="750" y="2501"/>
                      <a:pt x="822" y="2596"/>
                      <a:pt x="929" y="2596"/>
                    </a:cubicBezTo>
                    <a:cubicBezTo>
                      <a:pt x="1036" y="2596"/>
                      <a:pt x="1107" y="2513"/>
                      <a:pt x="1107" y="2417"/>
                    </a:cubicBezTo>
                    <a:lnTo>
                      <a:pt x="1107" y="2393"/>
                    </a:lnTo>
                    <a:cubicBezTo>
                      <a:pt x="1536" y="2358"/>
                      <a:pt x="1845" y="2120"/>
                      <a:pt x="1845" y="1822"/>
                    </a:cubicBezTo>
                    <a:cubicBezTo>
                      <a:pt x="1845" y="1417"/>
                      <a:pt x="1453" y="1250"/>
                      <a:pt x="1107" y="1167"/>
                    </a:cubicBezTo>
                    <a:lnTo>
                      <a:pt x="1107" y="548"/>
                    </a:lnTo>
                    <a:cubicBezTo>
                      <a:pt x="1357" y="596"/>
                      <a:pt x="1512" y="703"/>
                      <a:pt x="1512" y="774"/>
                    </a:cubicBezTo>
                    <a:cubicBezTo>
                      <a:pt x="1512" y="869"/>
                      <a:pt x="1584" y="953"/>
                      <a:pt x="1691" y="953"/>
                    </a:cubicBezTo>
                    <a:cubicBezTo>
                      <a:pt x="1774" y="953"/>
                      <a:pt x="1869" y="881"/>
                      <a:pt x="1869" y="774"/>
                    </a:cubicBezTo>
                    <a:cubicBezTo>
                      <a:pt x="1869" y="477"/>
                      <a:pt x="1548" y="250"/>
                      <a:pt x="1119" y="191"/>
                    </a:cubicBezTo>
                    <a:lnTo>
                      <a:pt x="1119" y="179"/>
                    </a:lnTo>
                    <a:cubicBezTo>
                      <a:pt x="1119" y="84"/>
                      <a:pt x="1048" y="0"/>
                      <a:pt x="94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2DB8F-3423-4FE7-AC5A-24FE00F463A6}"/>
              </a:ext>
            </a:extLst>
          </p:cNvPr>
          <p:cNvGrpSpPr/>
          <p:nvPr/>
        </p:nvGrpSpPr>
        <p:grpSpPr>
          <a:xfrm>
            <a:off x="4229697" y="1887150"/>
            <a:ext cx="684600" cy="684600"/>
            <a:chOff x="4229697" y="1887150"/>
            <a:chExt cx="684600" cy="684600"/>
          </a:xfrm>
        </p:grpSpPr>
        <p:sp>
          <p:nvSpPr>
            <p:cNvPr id="245" name="Google Shape;245;p46"/>
            <p:cNvSpPr/>
            <p:nvPr/>
          </p:nvSpPr>
          <p:spPr>
            <a:xfrm>
              <a:off x="4229697" y="1887150"/>
              <a:ext cx="684600" cy="68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" name="Google Shape;12547;p82">
              <a:extLst>
                <a:ext uri="{FF2B5EF4-FFF2-40B4-BE49-F238E27FC236}">
                  <a16:creationId xmlns:a16="http://schemas.microsoft.com/office/drawing/2014/main" id="{1B85A614-FE3B-4948-B83B-D85AC5B3E233}"/>
                </a:ext>
              </a:extLst>
            </p:cNvPr>
            <p:cNvGrpSpPr/>
            <p:nvPr/>
          </p:nvGrpSpPr>
          <p:grpSpPr>
            <a:xfrm>
              <a:off x="4381573" y="2101349"/>
              <a:ext cx="380604" cy="313854"/>
              <a:chOff x="3074027" y="1983777"/>
              <a:chExt cx="380604" cy="313854"/>
            </a:xfrm>
          </p:grpSpPr>
          <p:sp>
            <p:nvSpPr>
              <p:cNvPr id="34" name="Google Shape;12548;p82">
                <a:extLst>
                  <a:ext uri="{FF2B5EF4-FFF2-40B4-BE49-F238E27FC236}">
                    <a16:creationId xmlns:a16="http://schemas.microsoft.com/office/drawing/2014/main" id="{87B877C9-2237-4E32-9B0C-DD24FDE4897E}"/>
                  </a:ext>
                </a:extLst>
              </p:cNvPr>
              <p:cNvSpPr/>
              <p:nvPr/>
            </p:nvSpPr>
            <p:spPr>
              <a:xfrm>
                <a:off x="3130608" y="1984886"/>
                <a:ext cx="324023" cy="312745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9872" extrusionOk="0">
                    <a:moveTo>
                      <a:pt x="3918" y="5704"/>
                    </a:moveTo>
                    <a:cubicBezTo>
                      <a:pt x="3941" y="5752"/>
                      <a:pt x="3989" y="5811"/>
                      <a:pt x="4049" y="5847"/>
                    </a:cubicBezTo>
                    <a:cubicBezTo>
                      <a:pt x="4096" y="5895"/>
                      <a:pt x="4156" y="5942"/>
                      <a:pt x="4203" y="5990"/>
                    </a:cubicBezTo>
                    <a:lnTo>
                      <a:pt x="3430" y="6764"/>
                    </a:lnTo>
                    <a:lnTo>
                      <a:pt x="3144" y="6478"/>
                    </a:lnTo>
                    <a:lnTo>
                      <a:pt x="3918" y="5704"/>
                    </a:lnTo>
                    <a:close/>
                    <a:moveTo>
                      <a:pt x="6466" y="1"/>
                    </a:moveTo>
                    <a:cubicBezTo>
                      <a:pt x="5537" y="1"/>
                      <a:pt x="4692" y="358"/>
                      <a:pt x="4037" y="1001"/>
                    </a:cubicBezTo>
                    <a:cubicBezTo>
                      <a:pt x="3394" y="1644"/>
                      <a:pt x="3037" y="2501"/>
                      <a:pt x="3037" y="3430"/>
                    </a:cubicBezTo>
                    <a:cubicBezTo>
                      <a:pt x="3037" y="4156"/>
                      <a:pt x="3263" y="4859"/>
                      <a:pt x="3691" y="5430"/>
                    </a:cubicBezTo>
                    <a:lnTo>
                      <a:pt x="2894" y="6240"/>
                    </a:lnTo>
                    <a:lnTo>
                      <a:pt x="2846" y="6192"/>
                    </a:lnTo>
                    <a:cubicBezTo>
                      <a:pt x="2816" y="6162"/>
                      <a:pt x="2772" y="6148"/>
                      <a:pt x="2727" y="6148"/>
                    </a:cubicBezTo>
                    <a:cubicBezTo>
                      <a:pt x="2682" y="6148"/>
                      <a:pt x="2638" y="6162"/>
                      <a:pt x="2608" y="6192"/>
                    </a:cubicBezTo>
                    <a:lnTo>
                      <a:pt x="1501" y="7288"/>
                    </a:lnTo>
                    <a:cubicBezTo>
                      <a:pt x="1441" y="7347"/>
                      <a:pt x="1441" y="7466"/>
                      <a:pt x="1501" y="7538"/>
                    </a:cubicBezTo>
                    <a:cubicBezTo>
                      <a:pt x="1530" y="7561"/>
                      <a:pt x="1575" y="7573"/>
                      <a:pt x="1620" y="7573"/>
                    </a:cubicBezTo>
                    <a:cubicBezTo>
                      <a:pt x="1664" y="7573"/>
                      <a:pt x="1709" y="7561"/>
                      <a:pt x="1739" y="7538"/>
                    </a:cubicBezTo>
                    <a:lnTo>
                      <a:pt x="2727" y="6549"/>
                    </a:lnTo>
                    <a:lnTo>
                      <a:pt x="2775" y="6597"/>
                    </a:lnTo>
                    <a:lnTo>
                      <a:pt x="3287" y="7121"/>
                    </a:lnTo>
                    <a:lnTo>
                      <a:pt x="3334" y="7157"/>
                    </a:lnTo>
                    <a:lnTo>
                      <a:pt x="1048" y="9455"/>
                    </a:lnTo>
                    <a:lnTo>
                      <a:pt x="417" y="8824"/>
                    </a:lnTo>
                    <a:lnTo>
                      <a:pt x="1251" y="7990"/>
                    </a:lnTo>
                    <a:cubicBezTo>
                      <a:pt x="1310" y="7931"/>
                      <a:pt x="1310" y="7811"/>
                      <a:pt x="1251" y="7752"/>
                    </a:cubicBezTo>
                    <a:cubicBezTo>
                      <a:pt x="1221" y="7722"/>
                      <a:pt x="1176" y="7707"/>
                      <a:pt x="1132" y="7707"/>
                    </a:cubicBezTo>
                    <a:cubicBezTo>
                      <a:pt x="1087" y="7707"/>
                      <a:pt x="1042" y="7722"/>
                      <a:pt x="1013" y="7752"/>
                    </a:cubicBezTo>
                    <a:lnTo>
                      <a:pt x="48" y="8716"/>
                    </a:lnTo>
                    <a:cubicBezTo>
                      <a:pt x="12" y="8752"/>
                      <a:pt x="1" y="8800"/>
                      <a:pt x="1" y="8835"/>
                    </a:cubicBezTo>
                    <a:cubicBezTo>
                      <a:pt x="1" y="8883"/>
                      <a:pt x="12" y="8931"/>
                      <a:pt x="48" y="8954"/>
                    </a:cubicBezTo>
                    <a:lnTo>
                      <a:pt x="905" y="9824"/>
                    </a:lnTo>
                    <a:cubicBezTo>
                      <a:pt x="941" y="9847"/>
                      <a:pt x="989" y="9871"/>
                      <a:pt x="1024" y="9871"/>
                    </a:cubicBezTo>
                    <a:cubicBezTo>
                      <a:pt x="1072" y="9871"/>
                      <a:pt x="1120" y="9847"/>
                      <a:pt x="1144" y="9824"/>
                    </a:cubicBezTo>
                    <a:lnTo>
                      <a:pt x="3691" y="7276"/>
                    </a:lnTo>
                    <a:cubicBezTo>
                      <a:pt x="3727" y="7252"/>
                      <a:pt x="3739" y="7204"/>
                      <a:pt x="3739" y="7157"/>
                    </a:cubicBezTo>
                    <a:cubicBezTo>
                      <a:pt x="3739" y="7109"/>
                      <a:pt x="3715" y="7073"/>
                      <a:pt x="3691" y="7038"/>
                    </a:cubicBezTo>
                    <a:lnTo>
                      <a:pt x="3644" y="6990"/>
                    </a:lnTo>
                    <a:lnTo>
                      <a:pt x="4453" y="6192"/>
                    </a:lnTo>
                    <a:cubicBezTo>
                      <a:pt x="4942" y="6549"/>
                      <a:pt x="5537" y="6776"/>
                      <a:pt x="6144" y="6835"/>
                    </a:cubicBezTo>
                    <a:lnTo>
                      <a:pt x="6168" y="6835"/>
                    </a:lnTo>
                    <a:cubicBezTo>
                      <a:pt x="6251" y="6835"/>
                      <a:pt x="6323" y="6776"/>
                      <a:pt x="6323" y="6680"/>
                    </a:cubicBezTo>
                    <a:cubicBezTo>
                      <a:pt x="6347" y="6597"/>
                      <a:pt x="6263" y="6502"/>
                      <a:pt x="6180" y="6502"/>
                    </a:cubicBezTo>
                    <a:cubicBezTo>
                      <a:pt x="5465" y="6442"/>
                      <a:pt x="4799" y="6121"/>
                      <a:pt x="4287" y="5609"/>
                    </a:cubicBezTo>
                    <a:cubicBezTo>
                      <a:pt x="4192" y="5525"/>
                      <a:pt x="4120" y="5430"/>
                      <a:pt x="4049" y="5347"/>
                    </a:cubicBezTo>
                    <a:cubicBezTo>
                      <a:pt x="3620" y="4787"/>
                      <a:pt x="3382" y="4132"/>
                      <a:pt x="3382" y="3418"/>
                    </a:cubicBezTo>
                    <a:cubicBezTo>
                      <a:pt x="3382" y="2608"/>
                      <a:pt x="3703" y="1835"/>
                      <a:pt x="4287" y="1239"/>
                    </a:cubicBezTo>
                    <a:cubicBezTo>
                      <a:pt x="4870" y="656"/>
                      <a:pt x="5644" y="322"/>
                      <a:pt x="6478" y="322"/>
                    </a:cubicBezTo>
                    <a:cubicBezTo>
                      <a:pt x="7299" y="322"/>
                      <a:pt x="8073" y="656"/>
                      <a:pt x="8668" y="1239"/>
                    </a:cubicBezTo>
                    <a:cubicBezTo>
                      <a:pt x="9871" y="2442"/>
                      <a:pt x="9871" y="4394"/>
                      <a:pt x="8668" y="5597"/>
                    </a:cubicBezTo>
                    <a:cubicBezTo>
                      <a:pt x="8156" y="6097"/>
                      <a:pt x="7537" y="6395"/>
                      <a:pt x="6835" y="6478"/>
                    </a:cubicBezTo>
                    <a:cubicBezTo>
                      <a:pt x="6739" y="6490"/>
                      <a:pt x="6668" y="6561"/>
                      <a:pt x="6680" y="6668"/>
                    </a:cubicBezTo>
                    <a:cubicBezTo>
                      <a:pt x="6702" y="6757"/>
                      <a:pt x="6765" y="6825"/>
                      <a:pt x="6859" y="6825"/>
                    </a:cubicBezTo>
                    <a:cubicBezTo>
                      <a:pt x="6867" y="6825"/>
                      <a:pt x="6874" y="6824"/>
                      <a:pt x="6882" y="6823"/>
                    </a:cubicBezTo>
                    <a:cubicBezTo>
                      <a:pt x="7656" y="6728"/>
                      <a:pt x="8371" y="6383"/>
                      <a:pt x="8918" y="5835"/>
                    </a:cubicBezTo>
                    <a:cubicBezTo>
                      <a:pt x="10228" y="4513"/>
                      <a:pt x="10228" y="2335"/>
                      <a:pt x="8883" y="1001"/>
                    </a:cubicBezTo>
                    <a:cubicBezTo>
                      <a:pt x="8252" y="358"/>
                      <a:pt x="7382" y="1"/>
                      <a:pt x="6466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549;p82">
                <a:extLst>
                  <a:ext uri="{FF2B5EF4-FFF2-40B4-BE49-F238E27FC236}">
                    <a16:creationId xmlns:a16="http://schemas.microsoft.com/office/drawing/2014/main" id="{08D854BB-FDFD-445F-9650-8CE19BCA86BA}"/>
                  </a:ext>
                </a:extLst>
              </p:cNvPr>
              <p:cNvSpPr/>
              <p:nvPr/>
            </p:nvSpPr>
            <p:spPr>
              <a:xfrm>
                <a:off x="3243008" y="2008678"/>
                <a:ext cx="185613" cy="169741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5358" extrusionOk="0">
                    <a:moveTo>
                      <a:pt x="2918" y="333"/>
                    </a:moveTo>
                    <a:cubicBezTo>
                      <a:pt x="3513" y="333"/>
                      <a:pt x="4108" y="560"/>
                      <a:pt x="4561" y="1024"/>
                    </a:cubicBezTo>
                    <a:cubicBezTo>
                      <a:pt x="5489" y="1929"/>
                      <a:pt x="5489" y="3417"/>
                      <a:pt x="4561" y="4322"/>
                    </a:cubicBezTo>
                    <a:cubicBezTo>
                      <a:pt x="4108" y="4780"/>
                      <a:pt x="3510" y="5010"/>
                      <a:pt x="2912" y="5010"/>
                    </a:cubicBezTo>
                    <a:cubicBezTo>
                      <a:pt x="2313" y="5010"/>
                      <a:pt x="1715" y="4780"/>
                      <a:pt x="1263" y="4322"/>
                    </a:cubicBezTo>
                    <a:cubicBezTo>
                      <a:pt x="346" y="3417"/>
                      <a:pt x="346" y="1929"/>
                      <a:pt x="1263" y="1024"/>
                    </a:cubicBezTo>
                    <a:cubicBezTo>
                      <a:pt x="1727" y="560"/>
                      <a:pt x="2322" y="333"/>
                      <a:pt x="2918" y="333"/>
                    </a:cubicBezTo>
                    <a:close/>
                    <a:moveTo>
                      <a:pt x="2930" y="0"/>
                    </a:moveTo>
                    <a:cubicBezTo>
                      <a:pt x="2245" y="0"/>
                      <a:pt x="1560" y="262"/>
                      <a:pt x="1036" y="786"/>
                    </a:cubicBezTo>
                    <a:cubicBezTo>
                      <a:pt x="1" y="1822"/>
                      <a:pt x="1" y="3524"/>
                      <a:pt x="1036" y="4560"/>
                    </a:cubicBezTo>
                    <a:cubicBezTo>
                      <a:pt x="1560" y="5084"/>
                      <a:pt x="2239" y="5358"/>
                      <a:pt x="2930" y="5358"/>
                    </a:cubicBezTo>
                    <a:cubicBezTo>
                      <a:pt x="3608" y="5358"/>
                      <a:pt x="4299" y="5084"/>
                      <a:pt x="4823" y="4560"/>
                    </a:cubicBezTo>
                    <a:cubicBezTo>
                      <a:pt x="5858" y="3524"/>
                      <a:pt x="5858" y="1822"/>
                      <a:pt x="4823" y="786"/>
                    </a:cubicBezTo>
                    <a:cubicBezTo>
                      <a:pt x="4299" y="262"/>
                      <a:pt x="3614" y="0"/>
                      <a:pt x="293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550;p82">
                <a:extLst>
                  <a:ext uri="{FF2B5EF4-FFF2-40B4-BE49-F238E27FC236}">
                    <a16:creationId xmlns:a16="http://schemas.microsoft.com/office/drawing/2014/main" id="{C651FAE3-C57C-4735-BBDB-E53B30691360}"/>
                  </a:ext>
                </a:extLst>
              </p:cNvPr>
              <p:cNvSpPr/>
              <p:nvPr/>
            </p:nvSpPr>
            <p:spPr>
              <a:xfrm>
                <a:off x="3074027" y="1983777"/>
                <a:ext cx="155802" cy="163342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5156" extrusionOk="0">
                    <a:moveTo>
                      <a:pt x="2370" y="0"/>
                    </a:moveTo>
                    <a:cubicBezTo>
                      <a:pt x="1917" y="24"/>
                      <a:pt x="1489" y="155"/>
                      <a:pt x="1120" y="405"/>
                    </a:cubicBezTo>
                    <a:cubicBezTo>
                      <a:pt x="596" y="750"/>
                      <a:pt x="239" y="1286"/>
                      <a:pt x="120" y="1893"/>
                    </a:cubicBezTo>
                    <a:cubicBezTo>
                      <a:pt x="1" y="2501"/>
                      <a:pt x="120" y="3132"/>
                      <a:pt x="477" y="3655"/>
                    </a:cubicBezTo>
                    <a:cubicBezTo>
                      <a:pt x="913" y="4319"/>
                      <a:pt x="1643" y="4696"/>
                      <a:pt x="2409" y="4696"/>
                    </a:cubicBezTo>
                    <a:cubicBezTo>
                      <a:pt x="2605" y="4696"/>
                      <a:pt x="2804" y="4671"/>
                      <a:pt x="3001" y="4620"/>
                    </a:cubicBezTo>
                    <a:lnTo>
                      <a:pt x="4108" y="5144"/>
                    </a:lnTo>
                    <a:cubicBezTo>
                      <a:pt x="4132" y="5156"/>
                      <a:pt x="4156" y="5156"/>
                      <a:pt x="4180" y="5156"/>
                    </a:cubicBezTo>
                    <a:cubicBezTo>
                      <a:pt x="4215" y="5156"/>
                      <a:pt x="4239" y="5144"/>
                      <a:pt x="4275" y="5120"/>
                    </a:cubicBezTo>
                    <a:cubicBezTo>
                      <a:pt x="4311" y="5096"/>
                      <a:pt x="4346" y="5037"/>
                      <a:pt x="4346" y="4977"/>
                    </a:cubicBezTo>
                    <a:lnTo>
                      <a:pt x="4287" y="3751"/>
                    </a:lnTo>
                    <a:cubicBezTo>
                      <a:pt x="4882" y="2989"/>
                      <a:pt x="4918" y="1893"/>
                      <a:pt x="4358" y="1084"/>
                    </a:cubicBezTo>
                    <a:cubicBezTo>
                      <a:pt x="4061" y="631"/>
                      <a:pt x="3608" y="286"/>
                      <a:pt x="3084" y="143"/>
                    </a:cubicBezTo>
                    <a:cubicBezTo>
                      <a:pt x="3065" y="136"/>
                      <a:pt x="3047" y="133"/>
                      <a:pt x="3029" y="133"/>
                    </a:cubicBezTo>
                    <a:cubicBezTo>
                      <a:pt x="2958" y="133"/>
                      <a:pt x="2899" y="186"/>
                      <a:pt x="2870" y="262"/>
                    </a:cubicBezTo>
                    <a:cubicBezTo>
                      <a:pt x="2846" y="346"/>
                      <a:pt x="2906" y="441"/>
                      <a:pt x="2989" y="465"/>
                    </a:cubicBezTo>
                    <a:cubicBezTo>
                      <a:pt x="3441" y="607"/>
                      <a:pt x="3822" y="881"/>
                      <a:pt x="4096" y="1274"/>
                    </a:cubicBezTo>
                    <a:cubicBezTo>
                      <a:pt x="4584" y="2001"/>
                      <a:pt x="4537" y="2941"/>
                      <a:pt x="4001" y="3620"/>
                    </a:cubicBezTo>
                    <a:cubicBezTo>
                      <a:pt x="3977" y="3655"/>
                      <a:pt x="3965" y="3703"/>
                      <a:pt x="3977" y="3739"/>
                    </a:cubicBezTo>
                    <a:lnTo>
                      <a:pt x="4013" y="4739"/>
                    </a:lnTo>
                    <a:lnTo>
                      <a:pt x="3108" y="4310"/>
                    </a:lnTo>
                    <a:cubicBezTo>
                      <a:pt x="3084" y="4298"/>
                      <a:pt x="3037" y="4298"/>
                      <a:pt x="2989" y="4298"/>
                    </a:cubicBezTo>
                    <a:cubicBezTo>
                      <a:pt x="2810" y="4346"/>
                      <a:pt x="2620" y="4370"/>
                      <a:pt x="2441" y="4370"/>
                    </a:cubicBezTo>
                    <a:cubicBezTo>
                      <a:pt x="1787" y="4370"/>
                      <a:pt x="1155" y="4036"/>
                      <a:pt x="774" y="3477"/>
                    </a:cubicBezTo>
                    <a:cubicBezTo>
                      <a:pt x="477" y="3024"/>
                      <a:pt x="370" y="2489"/>
                      <a:pt x="477" y="1965"/>
                    </a:cubicBezTo>
                    <a:cubicBezTo>
                      <a:pt x="584" y="1453"/>
                      <a:pt x="882" y="988"/>
                      <a:pt x="1322" y="691"/>
                    </a:cubicBezTo>
                    <a:cubicBezTo>
                      <a:pt x="1632" y="477"/>
                      <a:pt x="2013" y="357"/>
                      <a:pt x="2382" y="346"/>
                    </a:cubicBezTo>
                    <a:cubicBezTo>
                      <a:pt x="2465" y="346"/>
                      <a:pt x="2549" y="274"/>
                      <a:pt x="2549" y="167"/>
                    </a:cubicBezTo>
                    <a:cubicBezTo>
                      <a:pt x="2549" y="84"/>
                      <a:pt x="2465" y="0"/>
                      <a:pt x="237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551;p82">
                <a:extLst>
                  <a:ext uri="{FF2B5EF4-FFF2-40B4-BE49-F238E27FC236}">
                    <a16:creationId xmlns:a16="http://schemas.microsoft.com/office/drawing/2014/main" id="{CEFBBBC7-17D4-415F-8EDF-94FB68D29B83}"/>
                  </a:ext>
                </a:extLst>
              </p:cNvPr>
              <p:cNvSpPr/>
              <p:nvPr/>
            </p:nvSpPr>
            <p:spPr>
              <a:xfrm>
                <a:off x="3135518" y="2038077"/>
                <a:ext cx="28322" cy="54363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716" extrusionOk="0">
                    <a:moveTo>
                      <a:pt x="179" y="1"/>
                    </a:moveTo>
                    <a:cubicBezTo>
                      <a:pt x="84" y="1"/>
                      <a:pt x="12" y="84"/>
                      <a:pt x="12" y="167"/>
                    </a:cubicBezTo>
                    <a:cubicBezTo>
                      <a:pt x="12" y="263"/>
                      <a:pt x="84" y="334"/>
                      <a:pt x="179" y="334"/>
                    </a:cubicBezTo>
                    <a:lnTo>
                      <a:pt x="262" y="334"/>
                    </a:lnTo>
                    <a:lnTo>
                      <a:pt x="262" y="1394"/>
                    </a:lnTo>
                    <a:lnTo>
                      <a:pt x="155" y="1394"/>
                    </a:lnTo>
                    <a:cubicBezTo>
                      <a:pt x="72" y="1394"/>
                      <a:pt x="0" y="1465"/>
                      <a:pt x="0" y="1549"/>
                    </a:cubicBezTo>
                    <a:cubicBezTo>
                      <a:pt x="0" y="1644"/>
                      <a:pt x="72" y="1715"/>
                      <a:pt x="155" y="1715"/>
                    </a:cubicBezTo>
                    <a:lnTo>
                      <a:pt x="727" y="1715"/>
                    </a:lnTo>
                    <a:cubicBezTo>
                      <a:pt x="810" y="1715"/>
                      <a:pt x="893" y="1644"/>
                      <a:pt x="893" y="1549"/>
                    </a:cubicBezTo>
                    <a:cubicBezTo>
                      <a:pt x="893" y="1465"/>
                      <a:pt x="834" y="1394"/>
                      <a:pt x="727" y="1394"/>
                    </a:cubicBezTo>
                    <a:lnTo>
                      <a:pt x="608" y="1394"/>
                    </a:lnTo>
                    <a:lnTo>
                      <a:pt x="608" y="167"/>
                    </a:lnTo>
                    <a:cubicBezTo>
                      <a:pt x="608" y="84"/>
                      <a:pt x="536" y="1"/>
                      <a:pt x="441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552;p82">
                <a:extLst>
                  <a:ext uri="{FF2B5EF4-FFF2-40B4-BE49-F238E27FC236}">
                    <a16:creationId xmlns:a16="http://schemas.microsoft.com/office/drawing/2014/main" id="{E8D24FE8-122B-42A0-972A-7A0F1E3F7C96}"/>
                  </a:ext>
                </a:extLst>
              </p:cNvPr>
              <p:cNvSpPr/>
              <p:nvPr/>
            </p:nvSpPr>
            <p:spPr>
              <a:xfrm>
                <a:off x="3138908" y="2021096"/>
                <a:ext cx="16252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31" y="1"/>
                      <a:pt x="0" y="120"/>
                      <a:pt x="0" y="263"/>
                    </a:cubicBezTo>
                    <a:cubicBezTo>
                      <a:pt x="0" y="394"/>
                      <a:pt x="120" y="513"/>
                      <a:pt x="262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Investopedia (2021)</a:t>
            </a:r>
            <a:endParaRPr dirty="0"/>
          </a:p>
        </p:txBody>
      </p:sp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i="1" u="sng" dirty="0"/>
              <a:t>Foot traffic </a:t>
            </a:r>
            <a:r>
              <a:rPr lang="en-US" dirty="0"/>
              <a:t>is a term used in business to describe the number of customers that enter a store, mall, or location.”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76216" y="3453847"/>
            <a:ext cx="36576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 Architecture</a:t>
            </a:r>
            <a:endParaRPr dirty="0"/>
          </a:p>
        </p:txBody>
      </p:sp>
      <p:sp>
        <p:nvSpPr>
          <p:cNvPr id="1957" name="Google Shape;1957;p54"/>
          <p:cNvSpPr txBox="1">
            <a:spLocks noGrp="1"/>
          </p:cNvSpPr>
          <p:nvPr>
            <p:ph type="title" idx="4294967295"/>
          </p:nvPr>
        </p:nvSpPr>
        <p:spPr>
          <a:xfrm>
            <a:off x="851290" y="1228942"/>
            <a:ext cx="164592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Sensor/Device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58" name="Google Shape;1958;p54"/>
          <p:cNvSpPr txBox="1">
            <a:spLocks noGrp="1"/>
          </p:cNvSpPr>
          <p:nvPr>
            <p:ph type="subTitle" idx="4294967295"/>
          </p:nvPr>
        </p:nvSpPr>
        <p:spPr>
          <a:xfrm>
            <a:off x="1019364" y="2154331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Detect or sense interested information.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59" name="Google Shape;1959;p54"/>
          <p:cNvSpPr txBox="1">
            <a:spLocks noGrp="1"/>
          </p:cNvSpPr>
          <p:nvPr>
            <p:ph type="title" idx="4294967295"/>
          </p:nvPr>
        </p:nvSpPr>
        <p:spPr>
          <a:xfrm>
            <a:off x="4679254" y="1198416"/>
            <a:ext cx="164592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Edge Analytics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0" name="Google Shape;1960;p54"/>
          <p:cNvSpPr txBox="1">
            <a:spLocks noGrp="1"/>
          </p:cNvSpPr>
          <p:nvPr>
            <p:ph type="subTitle" idx="4294967295"/>
          </p:nvPr>
        </p:nvSpPr>
        <p:spPr>
          <a:xfrm>
            <a:off x="4738564" y="2154331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lt1"/>
                </a:solidFill>
              </a:rPr>
              <a:t>Real-time preprocessing of data and generation of simple insights.</a:t>
            </a:r>
            <a:endParaRPr sz="14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1" name="Google Shape;1961;p54"/>
          <p:cNvSpPr txBox="1">
            <a:spLocks noGrp="1"/>
          </p:cNvSpPr>
          <p:nvPr>
            <p:ph type="subTitle" idx="4294967295"/>
          </p:nvPr>
        </p:nvSpPr>
        <p:spPr>
          <a:xfrm>
            <a:off x="2820465" y="1200481"/>
            <a:ext cx="164592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Data Acquisition (DAQ) &amp; Gateway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2" name="Google Shape;1962;p54"/>
          <p:cNvSpPr txBox="1">
            <a:spLocks noGrp="1"/>
          </p:cNvSpPr>
          <p:nvPr>
            <p:ph type="title" idx="4294967295"/>
          </p:nvPr>
        </p:nvSpPr>
        <p:spPr>
          <a:xfrm>
            <a:off x="2879786" y="2202138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</a:t>
            </a:r>
            <a:r>
              <a:rPr lang="en" sz="1400" dirty="0">
                <a:solidFill>
                  <a:schemeClr val="lt1"/>
                </a:solidFill>
              </a:rPr>
              <a:t>cquire, filter and convert sensor data before sending data to cloud platforms.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3" name="Google Shape;1963;p54"/>
          <p:cNvSpPr txBox="1">
            <a:spLocks noGrp="1"/>
          </p:cNvSpPr>
          <p:nvPr>
            <p:ph type="subTitle" idx="4294967295"/>
          </p:nvPr>
        </p:nvSpPr>
        <p:spPr>
          <a:xfrm>
            <a:off x="6538043" y="1228942"/>
            <a:ext cx="164592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Data Center/Cloud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4" name="Google Shape;1964;p54"/>
          <p:cNvSpPr txBox="1">
            <a:spLocks noGrp="1"/>
          </p:cNvSpPr>
          <p:nvPr>
            <p:ph type="title" idx="4294967295"/>
          </p:nvPr>
        </p:nvSpPr>
        <p:spPr>
          <a:xfrm>
            <a:off x="6597336" y="2190225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Store, process and analyze massive data volume to for complex insights.</a:t>
            </a:r>
            <a:endParaRPr sz="1400" dirty="0">
              <a:solidFill>
                <a:schemeClr val="l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68EF67-F3A9-4831-8A85-D76ADDFE34D4}"/>
              </a:ext>
            </a:extLst>
          </p:cNvPr>
          <p:cNvGrpSpPr/>
          <p:nvPr/>
        </p:nvGrpSpPr>
        <p:grpSpPr>
          <a:xfrm>
            <a:off x="1674250" y="1814712"/>
            <a:ext cx="5798775" cy="217500"/>
            <a:chOff x="1674250" y="2750550"/>
            <a:chExt cx="5798775" cy="217500"/>
          </a:xfrm>
        </p:grpSpPr>
        <p:cxnSp>
          <p:nvCxnSpPr>
            <p:cNvPr id="1956" name="Google Shape;1956;p54"/>
            <p:cNvCxnSpPr>
              <a:cxnSpLocks/>
              <a:stCxn id="1965" idx="2"/>
              <a:endCxn id="1968" idx="6"/>
            </p:cNvCxnSpPr>
            <p:nvPr/>
          </p:nvCxnSpPr>
          <p:spPr>
            <a:xfrm>
              <a:off x="1674250" y="2859300"/>
              <a:ext cx="5798775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65" name="Google Shape;1965;p54"/>
            <p:cNvSpPr/>
            <p:nvPr/>
          </p:nvSpPr>
          <p:spPr>
            <a:xfrm>
              <a:off x="1674250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4"/>
            <p:cNvSpPr/>
            <p:nvPr/>
          </p:nvSpPr>
          <p:spPr>
            <a:xfrm>
              <a:off x="3534675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4"/>
            <p:cNvSpPr/>
            <p:nvPr/>
          </p:nvSpPr>
          <p:spPr>
            <a:xfrm>
              <a:off x="5395100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4"/>
            <p:cNvSpPr/>
            <p:nvPr/>
          </p:nvSpPr>
          <p:spPr>
            <a:xfrm>
              <a:off x="7255525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69" name="Google Shape;1969;p5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EF5822-C722-4D28-AED6-D93994DEEE4E}"/>
              </a:ext>
            </a:extLst>
          </p:cNvPr>
          <p:cNvSpPr txBox="1"/>
          <p:nvPr/>
        </p:nvSpPr>
        <p:spPr>
          <a:xfrm>
            <a:off x="1634891" y="1769573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B8F2AB-74B7-4C57-A6DA-3AD3978411EE}"/>
              </a:ext>
            </a:extLst>
          </p:cNvPr>
          <p:cNvSpPr txBox="1"/>
          <p:nvPr/>
        </p:nvSpPr>
        <p:spPr>
          <a:xfrm>
            <a:off x="3504309" y="1762799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CEB40-9525-4DE4-B7A1-144796929B90}"/>
              </a:ext>
            </a:extLst>
          </p:cNvPr>
          <p:cNvSpPr txBox="1"/>
          <p:nvPr/>
        </p:nvSpPr>
        <p:spPr>
          <a:xfrm>
            <a:off x="5367982" y="1762798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90CD24-E5FE-4680-87E0-20CE699BD884}"/>
              </a:ext>
            </a:extLst>
          </p:cNvPr>
          <p:cNvSpPr txBox="1"/>
          <p:nvPr/>
        </p:nvSpPr>
        <p:spPr>
          <a:xfrm>
            <a:off x="7220877" y="1767455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Sensor/Device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measure foot traffic of stores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05878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LIDAR Sensor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dirty="0"/>
              <a:t>Light detection and ranging sensor</a:t>
            </a:r>
          </a:p>
          <a:p>
            <a:pPr marL="285750" indent="-285750" algn="just"/>
            <a:r>
              <a:rPr lang="en-US" dirty="0"/>
              <a:t>Relatively affordable (</a:t>
            </a:r>
            <a:r>
              <a:rPr lang="en-US" i="1" dirty="0">
                <a:solidFill>
                  <a:srgbClr val="85D5E6"/>
                </a:solidFill>
              </a:rPr>
              <a:t>than camera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Better reliability (</a:t>
            </a:r>
            <a:r>
              <a:rPr lang="en-US" i="1" dirty="0">
                <a:solidFill>
                  <a:srgbClr val="85D5E6"/>
                </a:solidFill>
              </a:rPr>
              <a:t>than device connected to Wi-Fi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Simpler implementation (</a:t>
            </a:r>
            <a:r>
              <a:rPr lang="en-US" i="1" dirty="0">
                <a:solidFill>
                  <a:srgbClr val="85D5E6"/>
                </a:solidFill>
              </a:rPr>
              <a:t>than camera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Lower power consumption (</a:t>
            </a:r>
            <a:r>
              <a:rPr lang="en-US" i="1" dirty="0">
                <a:solidFill>
                  <a:srgbClr val="85D5E6"/>
                </a:solidFill>
              </a:rPr>
              <a:t>than camera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Smaller size providing versatility</a:t>
            </a:r>
          </a:p>
          <a:p>
            <a:pPr marL="285750" indent="-285750" algn="just"/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9A560AD-0553-4814-BCDA-AB1AF0C6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3613452"/>
            <a:ext cx="1828800" cy="1262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2855000" y="4244713"/>
            <a:ext cx="2976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https://my.cytron.io/p-tf-luna-tof-lidar-module-8-meters-distance-sensor?r=1&amp;gclid=EAIaIQobChMIlcu8pI308QIVUgwrCh0PSwzoEAQYAiABEgK66fD_BwE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8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2004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DAQ &amp; Gateway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collect foot traffic data and transfer data to cloud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8038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Nano 33 BLE Sense</a:t>
            </a:r>
            <a:endParaRPr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Google Shape;215;p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38500" y="1659275"/>
                <a:ext cx="4946400" cy="2760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 algn="just"/>
                <a:r>
                  <a:rPr lang="en-US" dirty="0"/>
                  <a:t>Microcontroller (</a:t>
                </a:r>
                <a:r>
                  <a:rPr lang="en-US" i="1" dirty="0">
                    <a:solidFill>
                      <a:srgbClr val="85D5E6"/>
                    </a:solidFill>
                  </a:rPr>
                  <a:t>MCU</a:t>
                </a:r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Smaller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45 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 18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85D5E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85D5E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85D5E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Lighter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Smaller power requirement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3.3 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Numerous embedded sensors (</a:t>
                </a:r>
                <a:r>
                  <a:rPr lang="en-US" i="1" dirty="0">
                    <a:solidFill>
                      <a:srgbClr val="85D5E6"/>
                    </a:solidFill>
                  </a:rPr>
                  <a:t>IMU, Humidity, Temperature, Barometric, Microphone, Gesture, Proximity and Light Sensor</a:t>
                </a:r>
                <a:r>
                  <a:rPr lang="en-US" i="1" dirty="0"/>
                  <a:t>)</a:t>
                </a:r>
              </a:p>
              <a:p>
                <a:pPr marL="285750" indent="-285750" algn="just"/>
                <a:r>
                  <a:rPr lang="en-US" dirty="0"/>
                  <a:t>Embedded AI capabilities (</a:t>
                </a:r>
                <a:r>
                  <a:rPr lang="en-US" i="1" dirty="0" err="1">
                    <a:solidFill>
                      <a:srgbClr val="85D5E6"/>
                    </a:solidFill>
                  </a:rPr>
                  <a:t>TinyML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15" name="Google Shape;215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8500" y="1659275"/>
                <a:ext cx="4946400" cy="2760900"/>
              </a:xfrm>
              <a:prstGeom prst="rect">
                <a:avLst/>
              </a:prstGeom>
              <a:blipFill>
                <a:blip r:embed="rId3"/>
                <a:stretch>
                  <a:fillRect l="-493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1026200" y="4785894"/>
            <a:ext cx="297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https://store.arduino.cc/usa/nano-33-ble-sense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D10C3-0A50-4678-BD47-25736BF2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00" y="3562639"/>
            <a:ext cx="2743200" cy="12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3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597</Words>
  <Application>Microsoft Office PowerPoint</Application>
  <PresentationFormat>On-screen Show (16:9)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Arial</vt:lpstr>
      <vt:lpstr>Cambria Math</vt:lpstr>
      <vt:lpstr>Futuristic Background by Slidesgo</vt:lpstr>
      <vt:lpstr>IoT Solution for Shopper Foot Traffic</vt:lpstr>
      <vt:lpstr>PROBLEM STATEMENT</vt:lpstr>
      <vt:lpstr>“Foot traffic is a term used in business to describe the number of customers that enter a store, mall, or location.” </vt:lpstr>
      <vt:lpstr>Proposed Solution</vt:lpstr>
      <vt:lpstr>IoT Architecture</vt:lpstr>
      <vt:lpstr>Sensor/Device</vt:lpstr>
      <vt:lpstr>LIDAR Sensor</vt:lpstr>
      <vt:lpstr>DAQ &amp; Gateway</vt:lpstr>
      <vt:lpstr>Arduino Nano 33 BLE Sense</vt:lpstr>
      <vt:lpstr>Edge Analytics</vt:lpstr>
      <vt:lpstr>Edge Impulse (Arduino Nano 33 BLE Sense)</vt:lpstr>
      <vt:lpstr>Data Center/Cloud</vt:lpstr>
      <vt:lpstr>Google Cloud IoT</vt:lpstr>
      <vt:lpstr>CONCLUSION</vt:lpstr>
      <vt:lpstr>Thank you for your attention.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Solution for Shopper Foot Traffic</dc:title>
  <cp:lastModifiedBy>LOO HAN PIN</cp:lastModifiedBy>
  <cp:revision>102</cp:revision>
  <dcterms:modified xsi:type="dcterms:W3CDTF">2021-07-23T11:05:20Z</dcterms:modified>
</cp:coreProperties>
</file>