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3" r:id="rId13"/>
    <p:sldId id="272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4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4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7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8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A7CE-A89F-425B-9FDE-31F9C362240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1FA5-905B-40F6-97BA-E6CFE7FA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 on the Presence of Heart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Edward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LASSO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LASSO method is a way of both variable selection and regularization </a:t>
            </a:r>
            <a:r>
              <a:rPr lang="en-US" dirty="0" smtClean="0"/>
              <a:t>and offers </a:t>
            </a:r>
            <a:r>
              <a:rPr lang="en-US" dirty="0"/>
              <a:t>a parsimonious model by constraining the magnitude of the coefficients, </a:t>
            </a:r>
            <a:r>
              <a:rPr lang="en-US" dirty="0" smtClean="0"/>
              <a:t>thus making </a:t>
            </a:r>
            <a:r>
              <a:rPr lang="en-US" dirty="0"/>
              <a:t>the model simpler and more elegant</a:t>
            </a:r>
            <a:r>
              <a:rPr lang="en-US" dirty="0" smtClean="0"/>
              <a:t>.</a:t>
            </a:r>
          </a:p>
          <a:p>
            <a:r>
              <a:rPr lang="en-US" dirty="0"/>
              <a:t>Each curve corresponds to a variable within the model, including each </a:t>
            </a:r>
            <a:r>
              <a:rPr lang="en-US" dirty="0" smtClean="0"/>
              <a:t>categorical factor </a:t>
            </a:r>
            <a:r>
              <a:rPr lang="en-US" dirty="0"/>
              <a:t>with a total of 13 variables. The path of the curve shows its coefficient against </a:t>
            </a:r>
            <a:r>
              <a:rPr lang="en-US" dirty="0" smtClean="0"/>
              <a:t>the L </a:t>
            </a:r>
            <a:r>
              <a:rPr lang="en-US" dirty="0"/>
              <a:t>1 norm as λ varies. </a:t>
            </a:r>
            <a:endParaRPr lang="en-US" dirty="0" smtClean="0"/>
          </a:p>
          <a:p>
            <a:r>
              <a:rPr lang="en-US" dirty="0"/>
              <a:t>When λ is small the LASSO regularization term, L 1 norm , the LASSO </a:t>
            </a:r>
            <a:r>
              <a:rPr lang="en-US" dirty="0" smtClean="0"/>
              <a:t>solution is </a:t>
            </a:r>
            <a:r>
              <a:rPr lang="en-US" dirty="0"/>
              <a:t>similar to OLS solution retaining all coefficients. In contrast, a large λ value </a:t>
            </a:r>
            <a:r>
              <a:rPr lang="en-US" dirty="0" smtClean="0"/>
              <a:t>will penalize </a:t>
            </a:r>
            <a:r>
              <a:rPr lang="en-US" dirty="0"/>
              <a:t>coefficients highly, increasing the regularization reducing the parameters </a:t>
            </a:r>
            <a:r>
              <a:rPr lang="en-US" dirty="0" smtClean="0"/>
              <a:t>to zero </a:t>
            </a:r>
            <a:r>
              <a:rPr lang="en-US" dirty="0"/>
              <a:t>ending up with an </a:t>
            </a:r>
            <a:r>
              <a:rPr lang="en-US" dirty="0" err="1"/>
              <a:t>underfit</a:t>
            </a:r>
            <a:r>
              <a:rPr lang="en-US" dirty="0"/>
              <a:t> model.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3010"/>
            <a:ext cx="5181600" cy="3216568"/>
          </a:xfrm>
        </p:spPr>
      </p:pic>
    </p:spTree>
    <p:extLst>
      <p:ext uri="{BB962C8B-B14F-4D97-AF65-F5344CB8AC3E}">
        <p14:creationId xmlns:p14="http://schemas.microsoft.com/office/powerpoint/2010/main" val="4659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LASSO Method pt2.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Controlling for the λ value is essential </a:t>
            </a:r>
            <a:r>
              <a:rPr lang="en-US" dirty="0" err="1"/>
              <a:t>formanaging</a:t>
            </a:r>
            <a:r>
              <a:rPr lang="en-US" dirty="0"/>
              <a:t> the complexity of the model.</a:t>
            </a:r>
          </a:p>
          <a:p>
            <a:r>
              <a:rPr lang="en-US" dirty="0"/>
              <a:t>Cross-validation is used to select the most optimal λ . In choosing a correct value </a:t>
            </a:r>
            <a:r>
              <a:rPr lang="en-US" dirty="0" smtClean="0"/>
              <a:t>we will </a:t>
            </a:r>
            <a:r>
              <a:rPr lang="en-US" dirty="0"/>
              <a:t>consider the end goal of prediction accuracy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Cv.glmnet</a:t>
            </a:r>
            <a:r>
              <a:rPr lang="en-US" dirty="0" smtClean="0"/>
              <a:t> function performs cross-validation selecting a lambda that minimizes cv error, which also minimizes prediction error. </a:t>
            </a:r>
          </a:p>
          <a:p>
            <a:r>
              <a:rPr lang="en-US" dirty="0" smtClean="0"/>
              <a:t>The two black dotted lines represent the </a:t>
            </a:r>
            <a:r>
              <a:rPr lang="en-US" dirty="0" err="1" smtClean="0"/>
              <a:t>lambda_min</a:t>
            </a:r>
            <a:r>
              <a:rPr lang="en-US" dirty="0" smtClean="0"/>
              <a:t> and lambda_1se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3010"/>
            <a:ext cx="5181600" cy="3216568"/>
          </a:xfrm>
        </p:spPr>
      </p:pic>
    </p:spTree>
    <p:extLst>
      <p:ext uri="{BB962C8B-B14F-4D97-AF65-F5344CB8AC3E}">
        <p14:creationId xmlns:p14="http://schemas.microsoft.com/office/powerpoint/2010/main" val="39114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LASSO Results pt1.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final formula for the logistic regression equation is denoted in the log equation, beta coefficients are listed under each variable. </a:t>
            </a:r>
          </a:p>
          <a:p>
            <a:r>
              <a:rPr lang="en-US" dirty="0" smtClean="0"/>
              <a:t>In interpreting the model, e.g., holding all other variables at a fixed value, the odds of the presence of heart disease if a patient is male rather than female is e^(.323)=1.381.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965" y="1960966"/>
            <a:ext cx="5181600" cy="391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22582"/>
            <a:ext cx="6039530" cy="23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2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LASSO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Testing prediction for both </a:t>
            </a:r>
            <a:r>
              <a:rPr lang="en-US" dirty="0" err="1" smtClean="0"/>
              <a:t>lambda_min</a:t>
            </a:r>
            <a:r>
              <a:rPr lang="en-US" dirty="0" smtClean="0"/>
              <a:t> = .00789 and lambda_1se = .00611, we receive prediction accuracies of 86.46%</a:t>
            </a:r>
          </a:p>
          <a:p>
            <a:r>
              <a:rPr lang="en-US" dirty="0" smtClean="0"/>
              <a:t>The sensitivity of using </a:t>
            </a:r>
            <a:r>
              <a:rPr lang="en-US" dirty="0" err="1" smtClean="0"/>
              <a:t>lambda_min</a:t>
            </a:r>
            <a:r>
              <a:rPr lang="en-US" dirty="0" smtClean="0"/>
              <a:t> is slightly higher and </a:t>
            </a:r>
            <a:r>
              <a:rPr lang="en-US" dirty="0" err="1" smtClean="0"/>
              <a:t>specitifity</a:t>
            </a:r>
            <a:r>
              <a:rPr lang="en-US" dirty="0" smtClean="0"/>
              <a:t> is slightly lower than using lambda_1se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5046"/>
            <a:ext cx="5931809" cy="3211086"/>
          </a:xfrm>
        </p:spPr>
      </p:pic>
    </p:spTree>
    <p:extLst>
      <p:ext uri="{BB962C8B-B14F-4D97-AF65-F5344CB8AC3E}">
        <p14:creationId xmlns:p14="http://schemas.microsoft.com/office/powerpoint/2010/main" val="361195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Stepwise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model begins by starting with a null model, then steps upwards by adding the most significant variable to the model. </a:t>
            </a:r>
          </a:p>
          <a:p>
            <a:r>
              <a:rPr lang="en-US" dirty="0" smtClean="0"/>
              <a:t>Backward model begins by starting with a full model, then steps backwards by removing the least significant variable in the model. </a:t>
            </a:r>
          </a:p>
          <a:p>
            <a:r>
              <a:rPr lang="en-US" dirty="0" smtClean="0"/>
              <a:t>AIC criteria is used to test the performance of the models.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Forward and Backward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AIC criteria was 614.4 for the final models of both forwards and backwards model.</a:t>
            </a:r>
          </a:p>
          <a:p>
            <a:r>
              <a:rPr lang="en-US" dirty="0" smtClean="0"/>
              <a:t>The same variables were selected at the end of the step selection process. </a:t>
            </a:r>
          </a:p>
          <a:p>
            <a:r>
              <a:rPr lang="en-US" dirty="0" smtClean="0"/>
              <a:t>Running the confusion matrix we saw that accuracy was higher for the backwards model.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38" y="1343268"/>
            <a:ext cx="5534511" cy="401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843" y="1809215"/>
            <a:ext cx="4762500" cy="255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116" y="4378325"/>
            <a:ext cx="3681953" cy="24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primary point of model comparison between LASSO and Stepwise </a:t>
            </a:r>
            <a:r>
              <a:rPr lang="en-US" dirty="0" smtClean="0"/>
              <a:t>regression methods </a:t>
            </a:r>
            <a:r>
              <a:rPr lang="en-US" dirty="0"/>
              <a:t>is prediction accuracy. </a:t>
            </a:r>
            <a:endParaRPr lang="en-US" dirty="0" smtClean="0"/>
          </a:p>
          <a:p>
            <a:r>
              <a:rPr lang="en-US" dirty="0" smtClean="0"/>
              <a:t>The LASSO method </a:t>
            </a:r>
            <a:r>
              <a:rPr lang="en-US" dirty="0"/>
              <a:t>performed slightly better than the Stepwise regression methods. </a:t>
            </a:r>
            <a:r>
              <a:rPr lang="en-US" dirty="0" smtClean="0"/>
              <a:t>Considering the </a:t>
            </a:r>
            <a:r>
              <a:rPr lang="en-US" dirty="0"/>
              <a:t>subset of features within this data set was fairly small with a total of 13 </a:t>
            </a:r>
            <a:r>
              <a:rPr lang="en-US" dirty="0" smtClean="0"/>
              <a:t>variables, the </a:t>
            </a:r>
            <a:r>
              <a:rPr lang="en-US" dirty="0"/>
              <a:t>LASSO regularization method did not have as much of a chance to shine. </a:t>
            </a:r>
            <a:endParaRPr lang="en-US" dirty="0" smtClean="0"/>
          </a:p>
          <a:p>
            <a:r>
              <a:rPr lang="en-US" dirty="0" smtClean="0"/>
              <a:t>The LASSO </a:t>
            </a:r>
            <a:r>
              <a:rPr lang="en-US" dirty="0"/>
              <a:t>method finds its strength where p &gt;&gt; n . p , representing the number of features</a:t>
            </a:r>
          </a:p>
          <a:p>
            <a:r>
              <a:rPr lang="en-US" dirty="0" smtClean="0"/>
              <a:t>One </a:t>
            </a:r>
            <a:r>
              <a:rPr lang="en-US" dirty="0"/>
              <a:t>inherent weakness of L1 regularization is that it </a:t>
            </a:r>
            <a:r>
              <a:rPr lang="en-US" dirty="0" smtClean="0"/>
              <a:t>tends to </a:t>
            </a:r>
            <a:r>
              <a:rPr lang="en-US" dirty="0"/>
              <a:t>do poorly on variable sets with high levels of multicollinearity by often selecting </a:t>
            </a:r>
            <a:r>
              <a:rPr lang="en-US" dirty="0" smtClean="0"/>
              <a:t>a group </a:t>
            </a:r>
            <a:r>
              <a:rPr lang="en-US" dirty="0"/>
              <a:t>of highly correlated variables. However, as we have seen there is not a high level</a:t>
            </a:r>
          </a:p>
          <a:p>
            <a:r>
              <a:rPr lang="en-US" dirty="0"/>
              <a:t>of correlation amongst the numeric variables of this particular data set, thus is not </a:t>
            </a:r>
            <a:r>
              <a:rPr lang="en-US" dirty="0" smtClean="0"/>
              <a:t>a significant </a:t>
            </a:r>
            <a:r>
              <a:rPr lang="en-US" dirty="0"/>
              <a:t>issue here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Regarding the </a:t>
            </a:r>
            <a:r>
              <a:rPr lang="en-US" dirty="0"/>
              <a:t>condition of heart disease, the most significant </a:t>
            </a:r>
            <a:r>
              <a:rPr lang="en-US" dirty="0" smtClean="0"/>
              <a:t>contributor seems </a:t>
            </a:r>
            <a:r>
              <a:rPr lang="en-US" dirty="0"/>
              <a:t>to be </a:t>
            </a:r>
            <a:r>
              <a:rPr lang="en-US" dirty="0" err="1"/>
              <a:t>sexMale</a:t>
            </a:r>
            <a:r>
              <a:rPr lang="en-US" dirty="0"/>
              <a:t> having the largest coefficient of 0.323 within the LASSO </a:t>
            </a:r>
            <a:r>
              <a:rPr lang="en-US" dirty="0" smtClean="0"/>
              <a:t>model. Other </a:t>
            </a:r>
            <a:r>
              <a:rPr lang="en-US" dirty="0"/>
              <a:t>indicates such as </a:t>
            </a:r>
            <a:r>
              <a:rPr lang="en-US" dirty="0" err="1"/>
              <a:t>oldpeak</a:t>
            </a:r>
            <a:r>
              <a:rPr lang="en-US" dirty="0"/>
              <a:t>, representing ST depression is often a sign of </a:t>
            </a:r>
            <a:r>
              <a:rPr lang="en-US" dirty="0" err="1" smtClean="0"/>
              <a:t>myocardialischemia</a:t>
            </a:r>
            <a:r>
              <a:rPr lang="en-US" dirty="0"/>
              <a:t>, which is the lack of blood supply to the heart.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96294"/>
            <a:ext cx="3810000" cy="38100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 To investigate which risk factors are under more or less important in determining</a:t>
            </a:r>
          </a:p>
          <a:p>
            <a:r>
              <a:rPr lang="en-US" dirty="0" smtClean="0"/>
              <a:t>an individual’s heart condition.</a:t>
            </a:r>
          </a:p>
          <a:p>
            <a:r>
              <a:rPr lang="en-US" dirty="0" smtClean="0"/>
              <a:t>2. This model can be built into pre-screening applications in which users can test for</a:t>
            </a:r>
          </a:p>
          <a:p>
            <a:r>
              <a:rPr lang="en-US" dirty="0" smtClean="0"/>
              <a:t>their risk of heart disease, supplementing an individual’s regiment of physician</a:t>
            </a:r>
          </a:p>
          <a:p>
            <a:r>
              <a:rPr lang="en-US" dirty="0" smtClean="0"/>
              <a:t>check-ups and overall health and body consciousness.</a:t>
            </a:r>
          </a:p>
          <a:p>
            <a:r>
              <a:rPr lang="en-US" dirty="0" smtClean="0"/>
              <a:t>3. Aid physicians more mathematically and precisely define risk percentages for their</a:t>
            </a:r>
          </a:p>
          <a:p>
            <a:r>
              <a:rPr lang="en-US" dirty="0" smtClean="0"/>
              <a:t>patients, particularly for patients who have mixed heart condition signals.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World’s Growing Problem of Heart Disease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and cardiovascular disease is the leading cause of death worldwide, accounting for approximately 17.3 million deaths/year.</a:t>
            </a:r>
          </a:p>
          <a:p>
            <a:r>
              <a:rPr lang="en-US" dirty="0" smtClean="0"/>
              <a:t>In the U.S. alone this problem causes directly and indirectly $320.1 billion in medical costs and lost productivity.</a:t>
            </a:r>
          </a:p>
          <a:p>
            <a:r>
              <a:rPr lang="en-US" dirty="0" smtClean="0"/>
              <a:t>The global cost of cardiovascular disease is estimated to be $863 billion.</a:t>
            </a:r>
          </a:p>
          <a:p>
            <a:r>
              <a:rPr lang="en-US" dirty="0" smtClean="0"/>
              <a:t>In 2013, cardiovascular deaths represented 31% of all global deaths.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Set Variables and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project uses UCI machine learning repository’s Heart Disease Data Set. 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num</a:t>
            </a:r>
            <a:r>
              <a:rPr lang="en-US" dirty="0" smtClean="0"/>
              <a:t>’ is the dependent variable, all other variables are </a:t>
            </a:r>
            <a:r>
              <a:rPr lang="en-US" dirty="0" err="1" smtClean="0"/>
              <a:t>regressors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4 regional data sets: </a:t>
            </a:r>
          </a:p>
          <a:p>
            <a:pPr lvl="1"/>
            <a:r>
              <a:rPr lang="en-US" dirty="0" smtClean="0"/>
              <a:t>Cleveland Clinic Foundation</a:t>
            </a:r>
          </a:p>
          <a:p>
            <a:pPr lvl="1"/>
            <a:r>
              <a:rPr lang="en-US" dirty="0" smtClean="0"/>
              <a:t> Hungarian Institute of Cardiology, Budapest</a:t>
            </a:r>
          </a:p>
          <a:p>
            <a:pPr lvl="1"/>
            <a:r>
              <a:rPr lang="en-US" dirty="0" smtClean="0"/>
              <a:t>V.A. Medical Center, Long Beach, CA</a:t>
            </a:r>
          </a:p>
          <a:p>
            <a:pPr lvl="1"/>
            <a:r>
              <a:rPr lang="en-US" dirty="0" smtClean="0"/>
              <a:t> University Hospital, Zurich, Switzerland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7" y="1825625"/>
            <a:ext cx="6069563" cy="40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uploaded into R via text files, all data sets were already in TIDY structure.</a:t>
            </a:r>
          </a:p>
          <a:p>
            <a:r>
              <a:rPr lang="en-US" dirty="0" smtClean="0"/>
              <a:t>Regional data sets were row </a:t>
            </a:r>
            <a:r>
              <a:rPr lang="en-US" dirty="0" err="1" smtClean="0"/>
              <a:t>binded</a:t>
            </a:r>
            <a:r>
              <a:rPr lang="en-US" dirty="0" smtClean="0"/>
              <a:t> together and totaled 916 observations. 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num</a:t>
            </a:r>
            <a:r>
              <a:rPr lang="en-US" dirty="0" smtClean="0"/>
              <a:t>’ variable is an integer valued absence (value 0) to presence(values 1-4). Values &gt; 0 were coded as 1, thus creating two levels “Presence” and “Absence” of heart disease. 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dsetid</a:t>
            </a:r>
            <a:r>
              <a:rPr lang="en-US" dirty="0" smtClean="0"/>
              <a:t>’ variable was made to denote which data set an observation came from.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Missing Values pt1.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09604"/>
            <a:ext cx="5181600" cy="338338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total of 12.74% of the data was missing. </a:t>
            </a:r>
          </a:p>
          <a:p>
            <a:r>
              <a:rPr lang="en-US" dirty="0" smtClean="0"/>
              <a:t>Breakdown by variable of the missing observations.</a:t>
            </a:r>
          </a:p>
          <a:p>
            <a:r>
              <a:rPr lang="en-US" dirty="0" smtClean="0"/>
              <a:t>Slope, </a:t>
            </a:r>
            <a:r>
              <a:rPr lang="en-US" dirty="0" err="1" smtClean="0"/>
              <a:t>thal</a:t>
            </a:r>
            <a:r>
              <a:rPr lang="en-US" dirty="0" smtClean="0"/>
              <a:t>, and ca have 33.62%, 66.37%, and 52.72% missing data respectively. These variables were removed from the data due to systematic </a:t>
            </a:r>
            <a:r>
              <a:rPr lang="en-US" dirty="0" err="1" smtClean="0"/>
              <a:t>missingness</a:t>
            </a:r>
            <a:r>
              <a:rPr lang="en-US" dirty="0" smtClean="0"/>
              <a:t> of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Missing Values pt2.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60" y="1442142"/>
            <a:ext cx="4009130" cy="26344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60" y="3834338"/>
            <a:ext cx="4009130" cy="2634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0227" y="1684381"/>
            <a:ext cx="4069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Density graph of Imputed Numeric Data shows the distribution of imputed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Blue lines represent original data and magenta lines represent imputed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Blue and magenta dots overlapping indicate that the imputed values are close to the expected real values in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Correlation </a:t>
            </a:r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Numerical variables were separated from categorical variables from the data set. </a:t>
            </a:r>
          </a:p>
          <a:p>
            <a:r>
              <a:rPr lang="en-US" dirty="0" smtClean="0"/>
              <a:t>From the plot, no real strong correlation between any of numeric variables. </a:t>
            </a:r>
          </a:p>
          <a:p>
            <a:r>
              <a:rPr lang="en-US" dirty="0" smtClean="0"/>
              <a:t>Some weak correlations between age and </a:t>
            </a:r>
            <a:r>
              <a:rPr lang="en-US" dirty="0" err="1" smtClean="0"/>
              <a:t>trestbps</a:t>
            </a:r>
            <a:r>
              <a:rPr lang="en-US" dirty="0" smtClean="0"/>
              <a:t>, age and old peak, and </a:t>
            </a:r>
            <a:r>
              <a:rPr lang="en-US" dirty="0" err="1" smtClean="0"/>
              <a:t>chol</a:t>
            </a:r>
            <a:r>
              <a:rPr lang="en-US" dirty="0" smtClean="0"/>
              <a:t> and </a:t>
            </a:r>
            <a:r>
              <a:rPr lang="en-US" dirty="0" err="1" smtClean="0"/>
              <a:t>thalach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2062956"/>
            <a:ext cx="49625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with 916 observations in the finalized ‘</a:t>
            </a:r>
            <a:r>
              <a:rPr lang="en-US" dirty="0" err="1" smtClean="0"/>
              <a:t>heartDT</a:t>
            </a:r>
            <a:r>
              <a:rPr lang="en-US" dirty="0" smtClean="0"/>
              <a:t>’ data set.</a:t>
            </a:r>
          </a:p>
          <a:p>
            <a:r>
              <a:rPr lang="en-US" dirty="0" smtClean="0"/>
              <a:t>75% of the data was split to the training data set and 25% to the testing set. </a:t>
            </a:r>
          </a:p>
          <a:p>
            <a:r>
              <a:rPr lang="en-US" dirty="0" smtClean="0"/>
              <a:t>LASSO regularization will be tested against Forward and Backwards Stepwise Regression method.</a:t>
            </a:r>
          </a:p>
          <a:p>
            <a:r>
              <a:rPr lang="en-US" dirty="0" smtClean="0"/>
              <a:t>Test of performance goal will be predictive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1136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Logistic Regression on the Presence of Heart Disease</vt:lpstr>
      <vt:lpstr>Abstract</vt:lpstr>
      <vt:lpstr>World’s Growing Problem of Heart Disease</vt:lpstr>
      <vt:lpstr>Data Set Variables and Description</vt:lpstr>
      <vt:lpstr>Data Wrangling</vt:lpstr>
      <vt:lpstr>Missing Values pt1.</vt:lpstr>
      <vt:lpstr>Missing Values pt2.</vt:lpstr>
      <vt:lpstr>Correlation Plots</vt:lpstr>
      <vt:lpstr>Model Selection</vt:lpstr>
      <vt:lpstr>LASSO Method</vt:lpstr>
      <vt:lpstr>LASSO Method pt2.</vt:lpstr>
      <vt:lpstr>LASSO Results pt1.</vt:lpstr>
      <vt:lpstr>LASSO Results</vt:lpstr>
      <vt:lpstr>Stepwise Regression</vt:lpstr>
      <vt:lpstr>Forward and Backward Regression</vt:lpstr>
      <vt:lpstr>Model Conclusion</vt:lpstr>
      <vt:lpstr>Next Steps and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on the Presence of Heart Disease</dc:title>
  <dc:creator>Eddie</dc:creator>
  <cp:lastModifiedBy>Eddie</cp:lastModifiedBy>
  <cp:revision>16</cp:revision>
  <dcterms:created xsi:type="dcterms:W3CDTF">2018-02-12T05:09:08Z</dcterms:created>
  <dcterms:modified xsi:type="dcterms:W3CDTF">2018-02-12T17:34:28Z</dcterms:modified>
</cp:coreProperties>
</file>