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Lst>
  <p:notesMasterIdLst>
    <p:notesMasterId r:id="rId38"/>
  </p:notesMasterIdLst>
  <p:handoutMasterIdLst>
    <p:handoutMasterId r:id="rId39"/>
  </p:handoutMasterIdLst>
  <p:sldIdLst>
    <p:sldId id="335" r:id="rId2"/>
    <p:sldId id="479" r:id="rId3"/>
    <p:sldId id="494" r:id="rId4"/>
    <p:sldId id="490" r:id="rId5"/>
    <p:sldId id="480" r:id="rId6"/>
    <p:sldId id="451" r:id="rId7"/>
    <p:sldId id="478" r:id="rId8"/>
    <p:sldId id="481" r:id="rId9"/>
    <p:sldId id="493" r:id="rId10"/>
    <p:sldId id="429" r:id="rId11"/>
    <p:sldId id="465" r:id="rId12"/>
    <p:sldId id="464" r:id="rId13"/>
    <p:sldId id="431" r:id="rId14"/>
    <p:sldId id="439" r:id="rId15"/>
    <p:sldId id="488" r:id="rId16"/>
    <p:sldId id="452" r:id="rId17"/>
    <p:sldId id="487" r:id="rId18"/>
    <p:sldId id="435" r:id="rId19"/>
    <p:sldId id="441" r:id="rId20"/>
    <p:sldId id="474" r:id="rId21"/>
    <p:sldId id="491" r:id="rId22"/>
    <p:sldId id="492" r:id="rId23"/>
    <p:sldId id="475" r:id="rId24"/>
    <p:sldId id="436" r:id="rId25"/>
    <p:sldId id="437" r:id="rId26"/>
    <p:sldId id="476" r:id="rId27"/>
    <p:sldId id="461" r:id="rId28"/>
    <p:sldId id="471" r:id="rId29"/>
    <p:sldId id="482" r:id="rId30"/>
    <p:sldId id="483" r:id="rId31"/>
    <p:sldId id="484" r:id="rId32"/>
    <p:sldId id="469" r:id="rId33"/>
    <p:sldId id="470" r:id="rId34"/>
    <p:sldId id="438" r:id="rId35"/>
    <p:sldId id="489" r:id="rId36"/>
    <p:sldId id="486" r:id="rId3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726"/>
  </p:normalViewPr>
  <p:slideViewPr>
    <p:cSldViewPr snapToGrid="0">
      <p:cViewPr varScale="1">
        <p:scale>
          <a:sx n="120" d="100"/>
          <a:sy n="120" d="100"/>
        </p:scale>
        <p:origin x="20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12770DF0-4EAF-074C-96C6-485878EE7058}"/>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l" defTabSz="966788">
              <a:defRPr sz="1300">
                <a:latin typeface="Times New Roman" charset="0"/>
                <a:ea typeface="+mn-ea"/>
              </a:defRPr>
            </a:lvl1pPr>
          </a:lstStyle>
          <a:p>
            <a:pPr>
              <a:defRPr/>
            </a:pPr>
            <a:endParaRPr lang="en-US"/>
          </a:p>
        </p:txBody>
      </p:sp>
      <p:sp>
        <p:nvSpPr>
          <p:cNvPr id="241667" name="Rectangle 3">
            <a:extLst>
              <a:ext uri="{FF2B5EF4-FFF2-40B4-BE49-F238E27FC236}">
                <a16:creationId xmlns:a16="http://schemas.microsoft.com/office/drawing/2014/main" id="{EC64EC21-205E-B0DB-65A1-52029D7A50A1}"/>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241668" name="Rectangle 4">
            <a:extLst>
              <a:ext uri="{FF2B5EF4-FFF2-40B4-BE49-F238E27FC236}">
                <a16:creationId xmlns:a16="http://schemas.microsoft.com/office/drawing/2014/main" id="{496D2CDD-62AD-D36C-D632-FCEAD7BCB6F6}"/>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3" tIns="48326" rIns="96653" bIns="48326" numCol="1" anchor="b" anchorCtr="0" compatLnSpc="1">
            <a:prstTxWarp prst="textNoShape">
              <a:avLst/>
            </a:prstTxWarp>
          </a:bodyPr>
          <a:lstStyle>
            <a:lvl1pPr algn="l" defTabSz="966788">
              <a:defRPr sz="1300">
                <a:latin typeface="Times New Roman" charset="0"/>
                <a:ea typeface="+mn-ea"/>
              </a:defRPr>
            </a:lvl1pPr>
          </a:lstStyle>
          <a:p>
            <a:pPr>
              <a:defRPr/>
            </a:pPr>
            <a:endParaRPr lang="en-US"/>
          </a:p>
        </p:txBody>
      </p:sp>
      <p:sp>
        <p:nvSpPr>
          <p:cNvPr id="241669" name="Rectangle 5">
            <a:extLst>
              <a:ext uri="{FF2B5EF4-FFF2-40B4-BE49-F238E27FC236}">
                <a16:creationId xmlns:a16="http://schemas.microsoft.com/office/drawing/2014/main" id="{3B1DA8CC-2276-8E41-5B05-BDEB8CFA171B}"/>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3" tIns="48326" rIns="96653" bIns="48326" numCol="1" anchor="b" anchorCtr="0" compatLnSpc="1">
            <a:prstTxWarp prst="textNoShape">
              <a:avLst/>
            </a:prstTxWarp>
          </a:bodyPr>
          <a:lstStyle>
            <a:lvl1pPr algn="r" defTabSz="966788">
              <a:defRPr sz="1300"/>
            </a:lvl1pPr>
          </a:lstStyle>
          <a:p>
            <a:pPr>
              <a:defRPr/>
            </a:pPr>
            <a:fld id="{923A9C4E-14E8-E94A-A505-90365C992D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FB591E2-6291-55BD-58EF-C61822143679}"/>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l" defTabSz="966788">
              <a:defRPr sz="1300">
                <a:latin typeface="Times New Roman" charset="0"/>
                <a:ea typeface="+mn-ea"/>
              </a:defRPr>
            </a:lvl1pPr>
          </a:lstStyle>
          <a:p>
            <a:pPr>
              <a:defRPr/>
            </a:pPr>
            <a:endParaRPr lang="en-US"/>
          </a:p>
        </p:txBody>
      </p:sp>
      <p:sp>
        <p:nvSpPr>
          <p:cNvPr id="3075" name="Rectangle 3">
            <a:extLst>
              <a:ext uri="{FF2B5EF4-FFF2-40B4-BE49-F238E27FC236}">
                <a16:creationId xmlns:a16="http://schemas.microsoft.com/office/drawing/2014/main" id="{C005AC25-7C36-0E32-68EC-DC3554218F86}"/>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3316" name="Rectangle 4">
            <a:extLst>
              <a:ext uri="{FF2B5EF4-FFF2-40B4-BE49-F238E27FC236}">
                <a16:creationId xmlns:a16="http://schemas.microsoft.com/office/drawing/2014/main" id="{BD5F8464-3A8A-C3D2-D4E5-E89B44369DA4}"/>
              </a:ext>
            </a:extLst>
          </p:cNvPr>
          <p:cNvSpPr>
            <a:spLocks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4C2C480A-7D90-9E4D-CACB-0D8EC4F05C30}"/>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D2E678D-541E-AFE8-05EC-EEA20E89D608}"/>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3" tIns="48326" rIns="96653" bIns="48326" numCol="1" anchor="b" anchorCtr="0" compatLnSpc="1">
            <a:prstTxWarp prst="textNoShape">
              <a:avLst/>
            </a:prstTxWarp>
          </a:bodyPr>
          <a:lstStyle>
            <a:lvl1pPr algn="l" defTabSz="966788">
              <a:defRPr sz="1300">
                <a:latin typeface="Times New Roman" charset="0"/>
                <a:ea typeface="+mn-ea"/>
              </a:defRPr>
            </a:lvl1pPr>
          </a:lstStyle>
          <a:p>
            <a:pPr>
              <a:defRPr/>
            </a:pPr>
            <a:endParaRPr lang="en-US"/>
          </a:p>
        </p:txBody>
      </p:sp>
      <p:sp>
        <p:nvSpPr>
          <p:cNvPr id="3079" name="Rectangle 7">
            <a:extLst>
              <a:ext uri="{FF2B5EF4-FFF2-40B4-BE49-F238E27FC236}">
                <a16:creationId xmlns:a16="http://schemas.microsoft.com/office/drawing/2014/main" id="{006BAF2F-FB56-7148-F2DA-03C0D00D1EBA}"/>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3" tIns="48326" rIns="96653" bIns="48326" numCol="1" anchor="b" anchorCtr="0" compatLnSpc="1">
            <a:prstTxWarp prst="textNoShape">
              <a:avLst/>
            </a:prstTxWarp>
          </a:bodyPr>
          <a:lstStyle>
            <a:lvl1pPr algn="r" defTabSz="966788">
              <a:defRPr sz="1300"/>
            </a:lvl1pPr>
          </a:lstStyle>
          <a:p>
            <a:pPr>
              <a:defRPr/>
            </a:pPr>
            <a:fld id="{F6BF0AC3-E99A-0744-986E-DC3A9043EE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1BB31187-0191-4F0C-D349-363CAD221066}"/>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2F8DCD31-BD71-DC29-5811-EA1BBFD730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AEEA7247-0CA6-570D-E632-E6065DDB0E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67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67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67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67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B8BB34-555C-7A40-B103-6856933A2848}" type="slidenum">
              <a:rPr lang="en-US" altLang="en-US" sz="1300" smtClean="0"/>
              <a:pPr/>
              <a:t>2</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EF135BFB-52D8-FCFA-42CA-B2A42592A6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667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67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67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67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8682638-C43B-6346-A932-5515C1F7E899}" type="slidenum">
              <a:rPr lang="en-US" altLang="en-US" sz="1300" smtClean="0"/>
              <a:pPr/>
              <a:t>20</a:t>
            </a:fld>
            <a:endParaRPr lang="en-US" altLang="en-US" sz="1300"/>
          </a:p>
        </p:txBody>
      </p:sp>
      <p:sp>
        <p:nvSpPr>
          <p:cNvPr id="36866" name="Rectangle 2">
            <a:extLst>
              <a:ext uri="{FF2B5EF4-FFF2-40B4-BE49-F238E27FC236}">
                <a16:creationId xmlns:a16="http://schemas.microsoft.com/office/drawing/2014/main" id="{E8DB1B44-4925-2513-28ED-46C8D227116A}"/>
              </a:ext>
            </a:extLst>
          </p:cNvPr>
          <p:cNvSpPr>
            <a:spLocks noChangeArrowheads="1" noTextEdit="1"/>
          </p:cNvSpPr>
          <p:nvPr>
            <p:ph type="sldImg"/>
          </p:nvPr>
        </p:nvSpPr>
        <p:spPr>
          <a:xfrm>
            <a:off x="1257300" y="720725"/>
            <a:ext cx="4800600" cy="3600450"/>
          </a:xfrm>
          <a:solidFill>
            <a:srgbClr val="FFFFFF"/>
          </a:solidFill>
          <a:ln/>
        </p:spPr>
      </p:sp>
      <p:sp>
        <p:nvSpPr>
          <p:cNvPr id="36867" name="Rectangle 3">
            <a:extLst>
              <a:ext uri="{FF2B5EF4-FFF2-40B4-BE49-F238E27FC236}">
                <a16:creationId xmlns:a16="http://schemas.microsoft.com/office/drawing/2014/main" id="{CAD84EDB-AE1B-F21E-6DE3-AF85F85072EE}"/>
              </a:ext>
            </a:extLst>
          </p:cNvPr>
          <p:cNvSpPr>
            <a:spLocks noChangeArrowheads="1"/>
          </p:cNvSpPr>
          <p:nvPr>
            <p:ph type="body" idx="1"/>
          </p:nvPr>
        </p:nvSpPr>
        <p:spPr>
          <a:solidFill>
            <a:srgbClr val="FFFFFF"/>
          </a:solidFill>
          <a:ln>
            <a:solidFill>
              <a:srgbClr val="000000"/>
            </a:solidFill>
          </a:ln>
        </p:spPr>
        <p:txBody>
          <a:bodyPr lIns="96661" tIns="48331" rIns="96661" bIns="48331"/>
          <a:lstStyle/>
          <a:p>
            <a:r>
              <a:rPr lang="en-US" altLang="en-US">
                <a:latin typeface="Times New Roman" panose="02020603050405020304" pitchFamily="18" charset="0"/>
                <a:ea typeface="ＭＳ Ｐゴシック" panose="020B0600070205080204" pitchFamily="34" charset="-128"/>
              </a:rPr>
              <a:t>Prevention is ideal, because then there are no successful attacks.</a:t>
            </a:r>
          </a:p>
          <a:p>
            <a:r>
              <a:rPr lang="en-US" altLang="en-US">
                <a:latin typeface="Times New Roman" panose="02020603050405020304" pitchFamily="18" charset="0"/>
                <a:ea typeface="ＭＳ Ｐゴシック" panose="020B0600070205080204" pitchFamily="34" charset="-128"/>
              </a:rPr>
              <a:t>Detection occurs after someone violates the policy. The mechanism determines that a violation of the policy has occurred (or is underway), and reports it. The system (or system security officer) must then respond appropriately.</a:t>
            </a:r>
          </a:p>
          <a:p>
            <a:r>
              <a:rPr lang="en-US" altLang="en-US">
                <a:latin typeface="Times New Roman" panose="02020603050405020304" pitchFamily="18" charset="0"/>
                <a:ea typeface="ＭＳ Ｐゴシック" panose="020B0600070205080204" pitchFamily="34" charset="-128"/>
              </a:rPr>
              <a:t>Recovery means that the system continues to function correctly, possibly after a period during which it fails to function correctly. If the system functions correctly always, but possibly with degraded services, it is said to be intrusion tolerant. This is very difficult to do correctly; usually, recovery means that the attack is stopped, the system fixed (which may involve shutting down the system for some time, or making it unavailable to all users except the system security officers), and then the system resumes correct operations.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E017A3EB-782E-6269-DE0B-4A8B8A18C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66788">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6788">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6788">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6788">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351DCA9-84BC-F24A-8C0D-6322B7269C5F}" type="slidenum">
              <a:rPr lang="en-US" altLang="en-US" sz="1300" smtClean="0"/>
              <a:pPr/>
              <a:t>29</a:t>
            </a:fld>
            <a:endParaRPr lang="en-US" altLang="en-US" sz="1300"/>
          </a:p>
        </p:txBody>
      </p:sp>
      <p:sp>
        <p:nvSpPr>
          <p:cNvPr id="46082" name="Rectangle 2">
            <a:extLst>
              <a:ext uri="{FF2B5EF4-FFF2-40B4-BE49-F238E27FC236}">
                <a16:creationId xmlns:a16="http://schemas.microsoft.com/office/drawing/2014/main" id="{9E3E9BE6-3A80-151F-628F-7BCA26C455F6}"/>
              </a:ext>
            </a:extLst>
          </p:cNvPr>
          <p:cNvSpPr>
            <a:spLocks noChangeArrowheads="1" noTextEdit="1"/>
          </p:cNvSpPr>
          <p:nvPr>
            <p:ph type="sldImg"/>
          </p:nvPr>
        </p:nvSpPr>
        <p:spPr>
          <a:xfrm>
            <a:off x="1257300" y="720725"/>
            <a:ext cx="4800600" cy="3600450"/>
          </a:xfrm>
          <a:solidFill>
            <a:srgbClr val="FFFFFF"/>
          </a:solidFill>
          <a:ln/>
        </p:spPr>
      </p:sp>
      <p:sp>
        <p:nvSpPr>
          <p:cNvPr id="46083" name="Rectangle 3">
            <a:extLst>
              <a:ext uri="{FF2B5EF4-FFF2-40B4-BE49-F238E27FC236}">
                <a16:creationId xmlns:a16="http://schemas.microsoft.com/office/drawing/2014/main" id="{DF4E03AB-3DF0-FE2C-81EA-15B14FA349AD}"/>
              </a:ext>
            </a:extLst>
          </p:cNvPr>
          <p:cNvSpPr>
            <a:spLocks noChangeArrowheads="1"/>
          </p:cNvSpPr>
          <p:nvPr>
            <p:ph type="body" idx="1"/>
          </p:nvPr>
        </p:nvSpPr>
        <p:spPr>
          <a:solidFill>
            <a:srgbClr val="FFFFFF"/>
          </a:solidFill>
          <a:ln>
            <a:solidFill>
              <a:srgbClr val="000000"/>
            </a:solidFill>
          </a:ln>
        </p:spPr>
        <p:txBody>
          <a:bodyPr lIns="96661" tIns="48331" rIns="96661" bIns="48331"/>
          <a:lstStyle/>
          <a:p>
            <a:r>
              <a:rPr lang="en-US" altLang="en-US">
                <a:latin typeface="Times New Roman" panose="02020603050405020304" pitchFamily="18" charset="0"/>
                <a:ea typeface="ＭＳ Ｐゴシック" panose="020B0600070205080204" pitchFamily="34" charset="-128"/>
              </a:rPr>
              <a:t>Assurance is a measure of how well the system meets its requirements; more informally, how much you can trust the system to do what it is supposed to do. It does not say what the system is to do; rather, it only covers how well the system does it. </a:t>
            </a:r>
          </a:p>
          <a:p>
            <a:r>
              <a:rPr lang="en-US" altLang="en-US">
                <a:latin typeface="Times New Roman" panose="02020603050405020304" pitchFamily="18" charset="0"/>
                <a:ea typeface="ＭＳ Ｐゴシック" panose="020B0600070205080204" pitchFamily="34" charset="-128"/>
              </a:rPr>
              <a:t>Specifications arise from requirements analysis, in which the goals of the system are determined. The specification says what the system must do to meet those requirements. It is a statement of functionality, not assurance, and can be very formal (mathematical) or informal (natural language). The specification can be high-level or low-level (for example, describing what the system as a whole is to do vs. what specific modules of code are to do).</a:t>
            </a:r>
          </a:p>
          <a:p>
            <a:r>
              <a:rPr lang="en-US" altLang="en-US">
                <a:latin typeface="Times New Roman" panose="02020603050405020304" pitchFamily="18" charset="0"/>
                <a:ea typeface="ＭＳ Ｐゴシック" panose="020B0600070205080204" pitchFamily="34" charset="-128"/>
              </a:rPr>
              <a:t>The design architects the system to satisfy, or meet, the specifications. Typically, the design is layered by breaking the system into abstractions, and then refining the abstractions as you work your way down to the hardware. An analyst also must show the design matches the specification.</a:t>
            </a:r>
          </a:p>
          <a:p>
            <a:r>
              <a:rPr lang="en-US" altLang="en-US">
                <a:latin typeface="Times New Roman" panose="02020603050405020304" pitchFamily="18" charset="0"/>
                <a:ea typeface="ＭＳ Ｐゴシック" panose="020B0600070205080204" pitchFamily="34" charset="-128"/>
              </a:rPr>
              <a:t>The implementation is the actual coding of the modules and software components. These must be correct (perform as specified), and their aggregation must satisfy the design.</a:t>
            </a:r>
          </a:p>
          <a:p>
            <a:r>
              <a:rPr lang="en-US" altLang="en-US">
                <a:latin typeface="Times New Roman" panose="02020603050405020304" pitchFamily="18" charset="0"/>
                <a:ea typeface="ＭＳ Ｐゴシック" panose="020B0600070205080204" pitchFamily="34" charset="-128"/>
              </a:rPr>
              <a:t>Note the assumptions of correct compilers, hardware, </a:t>
            </a:r>
            <a:r>
              <a:rPr lang="en-US" altLang="en-US" i="1">
                <a:latin typeface="Times New Roman" panose="02020603050405020304" pitchFamily="18" charset="0"/>
                <a:ea typeface="ＭＳ Ｐゴシック" panose="020B0600070205080204" pitchFamily="34" charset="-128"/>
              </a:rPr>
              <a:t>etc</a:t>
            </a:r>
            <a:r>
              <a:rPr lang="en-US" altLang="en-US">
                <a:latin typeface="Times New Roman" panose="02020603050405020304" pitchFamily="18" charset="0"/>
                <a:ea typeface="ＭＳ Ｐゴシック" panose="020B0600070205080204" pitchFamily="34" charset="-128"/>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5C08CA2-00EB-1AC7-7E56-2A1AA21425C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F07FDE5-B6FA-EF09-0FEF-A6316252EB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CD030DB-B79B-0DC6-1D86-97A0516A6512}"/>
              </a:ext>
            </a:extLst>
          </p:cNvPr>
          <p:cNvSpPr>
            <a:spLocks noGrp="1" noChangeArrowheads="1"/>
          </p:cNvSpPr>
          <p:nvPr>
            <p:ph type="sldNum" sz="quarter" idx="12"/>
          </p:nvPr>
        </p:nvSpPr>
        <p:spPr>
          <a:ln/>
        </p:spPr>
        <p:txBody>
          <a:bodyPr/>
          <a:lstStyle>
            <a:lvl1pPr>
              <a:defRPr/>
            </a:lvl1pPr>
          </a:lstStyle>
          <a:p>
            <a:pPr>
              <a:defRPr/>
            </a:pPr>
            <a:fld id="{3A910A71-4136-0043-BEDA-F512B52937AE}" type="slidenum">
              <a:rPr lang="en-US" altLang="en-US"/>
              <a:pPr>
                <a:defRPr/>
              </a:pPr>
              <a:t>‹#›</a:t>
            </a:fld>
            <a:endParaRPr lang="en-US" altLang="en-US"/>
          </a:p>
        </p:txBody>
      </p:sp>
    </p:spTree>
    <p:extLst>
      <p:ext uri="{BB962C8B-B14F-4D97-AF65-F5344CB8AC3E}">
        <p14:creationId xmlns:p14="http://schemas.microsoft.com/office/powerpoint/2010/main" val="315888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EFD474-4F4C-1383-6856-D6E57231612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D82BF33-7229-B516-B4BF-E8ACA50012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E73AEF-E796-50E2-1406-99AF2DF7F3C4}"/>
              </a:ext>
            </a:extLst>
          </p:cNvPr>
          <p:cNvSpPr>
            <a:spLocks noGrp="1" noChangeArrowheads="1"/>
          </p:cNvSpPr>
          <p:nvPr>
            <p:ph type="sldNum" sz="quarter" idx="12"/>
          </p:nvPr>
        </p:nvSpPr>
        <p:spPr>
          <a:ln/>
        </p:spPr>
        <p:txBody>
          <a:bodyPr/>
          <a:lstStyle>
            <a:lvl1pPr>
              <a:defRPr/>
            </a:lvl1pPr>
          </a:lstStyle>
          <a:p>
            <a:pPr>
              <a:defRPr/>
            </a:pPr>
            <a:fld id="{8079E883-D268-B841-A6AC-1E1E499E4E01}" type="slidenum">
              <a:rPr lang="en-US" altLang="en-US"/>
              <a:pPr>
                <a:defRPr/>
              </a:pPr>
              <a:t>‹#›</a:t>
            </a:fld>
            <a:endParaRPr lang="en-US" altLang="en-US"/>
          </a:p>
        </p:txBody>
      </p:sp>
    </p:spTree>
    <p:extLst>
      <p:ext uri="{BB962C8B-B14F-4D97-AF65-F5344CB8AC3E}">
        <p14:creationId xmlns:p14="http://schemas.microsoft.com/office/powerpoint/2010/main" val="2331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F3D1C8-5B96-322A-15FA-4F5E394ED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7006726-9C03-0ADD-CCEA-E9CFC29557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EE6581-B54F-D75C-86E3-5A32CE43EEC1}"/>
              </a:ext>
            </a:extLst>
          </p:cNvPr>
          <p:cNvSpPr>
            <a:spLocks noGrp="1" noChangeArrowheads="1"/>
          </p:cNvSpPr>
          <p:nvPr>
            <p:ph type="sldNum" sz="quarter" idx="12"/>
          </p:nvPr>
        </p:nvSpPr>
        <p:spPr>
          <a:ln/>
        </p:spPr>
        <p:txBody>
          <a:bodyPr/>
          <a:lstStyle>
            <a:lvl1pPr>
              <a:defRPr/>
            </a:lvl1pPr>
          </a:lstStyle>
          <a:p>
            <a:pPr>
              <a:defRPr/>
            </a:pPr>
            <a:fld id="{BE84FC3C-0819-E149-B336-CDB7DD1F4E2A}" type="slidenum">
              <a:rPr lang="en-US" altLang="en-US"/>
              <a:pPr>
                <a:defRPr/>
              </a:pPr>
              <a:t>‹#›</a:t>
            </a:fld>
            <a:endParaRPr lang="en-US" altLang="en-US"/>
          </a:p>
        </p:txBody>
      </p:sp>
    </p:spTree>
    <p:extLst>
      <p:ext uri="{BB962C8B-B14F-4D97-AF65-F5344CB8AC3E}">
        <p14:creationId xmlns:p14="http://schemas.microsoft.com/office/powerpoint/2010/main" val="180650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E560DC-FFCF-F647-2BF0-CE6CF18EA6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93464F-17C2-6F8B-4A42-3423FA50B3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68E5AB-AFE1-A827-8FE4-94A4FD42E8E0}"/>
              </a:ext>
            </a:extLst>
          </p:cNvPr>
          <p:cNvSpPr>
            <a:spLocks noGrp="1" noChangeArrowheads="1"/>
          </p:cNvSpPr>
          <p:nvPr>
            <p:ph type="sldNum" sz="quarter" idx="12"/>
          </p:nvPr>
        </p:nvSpPr>
        <p:spPr>
          <a:ln/>
        </p:spPr>
        <p:txBody>
          <a:bodyPr/>
          <a:lstStyle>
            <a:lvl1pPr>
              <a:defRPr/>
            </a:lvl1pPr>
          </a:lstStyle>
          <a:p>
            <a:pPr>
              <a:defRPr/>
            </a:pPr>
            <a:fld id="{D92ACA7C-5C23-F04D-8CBE-B5793D846CCC}" type="slidenum">
              <a:rPr lang="en-US" altLang="en-US"/>
              <a:pPr>
                <a:defRPr/>
              </a:pPr>
              <a:t>‹#›</a:t>
            </a:fld>
            <a:endParaRPr lang="en-US" altLang="en-US"/>
          </a:p>
        </p:txBody>
      </p:sp>
    </p:spTree>
    <p:extLst>
      <p:ext uri="{BB962C8B-B14F-4D97-AF65-F5344CB8AC3E}">
        <p14:creationId xmlns:p14="http://schemas.microsoft.com/office/powerpoint/2010/main" val="367461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FC7BA0-9FBB-E56C-C524-8B257CBD16E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C59BE2-0835-77EE-77BA-180864CB6A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25A27B-A389-E2C3-DDAF-E3C118E0B231}"/>
              </a:ext>
            </a:extLst>
          </p:cNvPr>
          <p:cNvSpPr>
            <a:spLocks noGrp="1" noChangeArrowheads="1"/>
          </p:cNvSpPr>
          <p:nvPr>
            <p:ph type="sldNum" sz="quarter" idx="12"/>
          </p:nvPr>
        </p:nvSpPr>
        <p:spPr>
          <a:ln/>
        </p:spPr>
        <p:txBody>
          <a:bodyPr/>
          <a:lstStyle>
            <a:lvl1pPr>
              <a:defRPr/>
            </a:lvl1pPr>
          </a:lstStyle>
          <a:p>
            <a:pPr>
              <a:defRPr/>
            </a:pPr>
            <a:fld id="{15FB357C-18F4-734F-8D83-D3B31C6A2F11}" type="slidenum">
              <a:rPr lang="en-US" altLang="en-US"/>
              <a:pPr>
                <a:defRPr/>
              </a:pPr>
              <a:t>‹#›</a:t>
            </a:fld>
            <a:endParaRPr lang="en-US" altLang="en-US"/>
          </a:p>
        </p:txBody>
      </p:sp>
    </p:spTree>
    <p:extLst>
      <p:ext uri="{BB962C8B-B14F-4D97-AF65-F5344CB8AC3E}">
        <p14:creationId xmlns:p14="http://schemas.microsoft.com/office/powerpoint/2010/main" val="260436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E31FBF1-8D18-4FE3-BC5B-C7CBFE0BD7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8B32E59-5851-212B-7822-F8577259FF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A08966B-658C-65EE-8AF0-ABA4E663F692}"/>
              </a:ext>
            </a:extLst>
          </p:cNvPr>
          <p:cNvSpPr>
            <a:spLocks noGrp="1" noChangeArrowheads="1"/>
          </p:cNvSpPr>
          <p:nvPr>
            <p:ph type="sldNum" sz="quarter" idx="12"/>
          </p:nvPr>
        </p:nvSpPr>
        <p:spPr>
          <a:ln/>
        </p:spPr>
        <p:txBody>
          <a:bodyPr/>
          <a:lstStyle>
            <a:lvl1pPr>
              <a:defRPr/>
            </a:lvl1pPr>
          </a:lstStyle>
          <a:p>
            <a:pPr>
              <a:defRPr/>
            </a:pPr>
            <a:fld id="{16D41442-F476-354F-B7C1-F9917D9AC1D9}" type="slidenum">
              <a:rPr lang="en-US" altLang="en-US"/>
              <a:pPr>
                <a:defRPr/>
              </a:pPr>
              <a:t>‹#›</a:t>
            </a:fld>
            <a:endParaRPr lang="en-US" altLang="en-US"/>
          </a:p>
        </p:txBody>
      </p:sp>
    </p:spTree>
    <p:extLst>
      <p:ext uri="{BB962C8B-B14F-4D97-AF65-F5344CB8AC3E}">
        <p14:creationId xmlns:p14="http://schemas.microsoft.com/office/powerpoint/2010/main" val="216126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9A420BC-EA9B-8097-A404-9965AFF2ADE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40E72B2-49B4-52B7-7402-A122C902C7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20B679E-9810-D283-EE60-66DBB8C9D3A1}"/>
              </a:ext>
            </a:extLst>
          </p:cNvPr>
          <p:cNvSpPr>
            <a:spLocks noGrp="1" noChangeArrowheads="1"/>
          </p:cNvSpPr>
          <p:nvPr>
            <p:ph type="sldNum" sz="quarter" idx="12"/>
          </p:nvPr>
        </p:nvSpPr>
        <p:spPr>
          <a:ln/>
        </p:spPr>
        <p:txBody>
          <a:bodyPr/>
          <a:lstStyle>
            <a:lvl1pPr>
              <a:defRPr/>
            </a:lvl1pPr>
          </a:lstStyle>
          <a:p>
            <a:pPr>
              <a:defRPr/>
            </a:pPr>
            <a:fld id="{A155EF5D-4882-AE46-93F5-61E5C531BB3F}" type="slidenum">
              <a:rPr lang="en-US" altLang="en-US"/>
              <a:pPr>
                <a:defRPr/>
              </a:pPr>
              <a:t>‹#›</a:t>
            </a:fld>
            <a:endParaRPr lang="en-US" altLang="en-US"/>
          </a:p>
        </p:txBody>
      </p:sp>
    </p:spTree>
    <p:extLst>
      <p:ext uri="{BB962C8B-B14F-4D97-AF65-F5344CB8AC3E}">
        <p14:creationId xmlns:p14="http://schemas.microsoft.com/office/powerpoint/2010/main" val="339452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183B995-6BBA-ADED-EED7-CC0366FAE3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A9865A7-4668-8179-F5BA-5CDB07521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992C142-735D-CCB3-3E37-8B9C328AB352}"/>
              </a:ext>
            </a:extLst>
          </p:cNvPr>
          <p:cNvSpPr>
            <a:spLocks noGrp="1" noChangeArrowheads="1"/>
          </p:cNvSpPr>
          <p:nvPr>
            <p:ph type="sldNum" sz="quarter" idx="12"/>
          </p:nvPr>
        </p:nvSpPr>
        <p:spPr>
          <a:ln/>
        </p:spPr>
        <p:txBody>
          <a:bodyPr/>
          <a:lstStyle>
            <a:lvl1pPr>
              <a:defRPr/>
            </a:lvl1pPr>
          </a:lstStyle>
          <a:p>
            <a:pPr>
              <a:defRPr/>
            </a:pPr>
            <a:fld id="{5BBC322F-6DE7-874C-AA63-D2E012E9B673}" type="slidenum">
              <a:rPr lang="en-US" altLang="en-US"/>
              <a:pPr>
                <a:defRPr/>
              </a:pPr>
              <a:t>‹#›</a:t>
            </a:fld>
            <a:endParaRPr lang="en-US" altLang="en-US"/>
          </a:p>
        </p:txBody>
      </p:sp>
    </p:spTree>
    <p:extLst>
      <p:ext uri="{BB962C8B-B14F-4D97-AF65-F5344CB8AC3E}">
        <p14:creationId xmlns:p14="http://schemas.microsoft.com/office/powerpoint/2010/main" val="204232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F961CD-85F5-9298-F016-26F0A3464B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929E51E-CBC7-C952-CF8A-CC8A36FDB9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4CE288A-6995-F0C1-EF0A-4D7DFCD772F0}"/>
              </a:ext>
            </a:extLst>
          </p:cNvPr>
          <p:cNvSpPr>
            <a:spLocks noGrp="1" noChangeArrowheads="1"/>
          </p:cNvSpPr>
          <p:nvPr>
            <p:ph type="sldNum" sz="quarter" idx="12"/>
          </p:nvPr>
        </p:nvSpPr>
        <p:spPr>
          <a:ln/>
        </p:spPr>
        <p:txBody>
          <a:bodyPr/>
          <a:lstStyle>
            <a:lvl1pPr>
              <a:defRPr/>
            </a:lvl1pPr>
          </a:lstStyle>
          <a:p>
            <a:pPr>
              <a:defRPr/>
            </a:pPr>
            <a:fld id="{91A17F01-46F4-9049-894E-CB4EEA721319}" type="slidenum">
              <a:rPr lang="en-US" altLang="en-US"/>
              <a:pPr>
                <a:defRPr/>
              </a:pPr>
              <a:t>‹#›</a:t>
            </a:fld>
            <a:endParaRPr lang="en-US" altLang="en-US"/>
          </a:p>
        </p:txBody>
      </p:sp>
    </p:spTree>
    <p:extLst>
      <p:ext uri="{BB962C8B-B14F-4D97-AF65-F5344CB8AC3E}">
        <p14:creationId xmlns:p14="http://schemas.microsoft.com/office/powerpoint/2010/main" val="343081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9B901CE-C11F-07E7-C3F5-639757A6B2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EC132B-F415-9498-2BDA-96DB7FF1B3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3DED4D4-92BF-84B1-42A0-94549AC17DD3}"/>
              </a:ext>
            </a:extLst>
          </p:cNvPr>
          <p:cNvSpPr>
            <a:spLocks noGrp="1" noChangeArrowheads="1"/>
          </p:cNvSpPr>
          <p:nvPr>
            <p:ph type="sldNum" sz="quarter" idx="12"/>
          </p:nvPr>
        </p:nvSpPr>
        <p:spPr>
          <a:ln/>
        </p:spPr>
        <p:txBody>
          <a:bodyPr/>
          <a:lstStyle>
            <a:lvl1pPr>
              <a:defRPr/>
            </a:lvl1pPr>
          </a:lstStyle>
          <a:p>
            <a:pPr>
              <a:defRPr/>
            </a:pPr>
            <a:fld id="{5D3B024E-B373-6F4F-B745-198E9BB0B79E}" type="slidenum">
              <a:rPr lang="en-US" altLang="en-US"/>
              <a:pPr>
                <a:defRPr/>
              </a:pPr>
              <a:t>‹#›</a:t>
            </a:fld>
            <a:endParaRPr lang="en-US" altLang="en-US"/>
          </a:p>
        </p:txBody>
      </p:sp>
    </p:spTree>
    <p:extLst>
      <p:ext uri="{BB962C8B-B14F-4D97-AF65-F5344CB8AC3E}">
        <p14:creationId xmlns:p14="http://schemas.microsoft.com/office/powerpoint/2010/main" val="142424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079EDB0-3FAA-09FC-F15E-01FB8C4F00F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1B18B1C-BF05-020C-31A7-0D3AEE2F25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78ECFC-413A-CD9D-EC15-6890145B1722}"/>
              </a:ext>
            </a:extLst>
          </p:cNvPr>
          <p:cNvSpPr>
            <a:spLocks noGrp="1" noChangeArrowheads="1"/>
          </p:cNvSpPr>
          <p:nvPr>
            <p:ph type="sldNum" sz="quarter" idx="12"/>
          </p:nvPr>
        </p:nvSpPr>
        <p:spPr>
          <a:ln/>
        </p:spPr>
        <p:txBody>
          <a:bodyPr/>
          <a:lstStyle>
            <a:lvl1pPr>
              <a:defRPr/>
            </a:lvl1pPr>
          </a:lstStyle>
          <a:p>
            <a:pPr>
              <a:defRPr/>
            </a:pPr>
            <a:fld id="{A24515C4-CB4E-3F40-95F6-6FEC66C161B1}" type="slidenum">
              <a:rPr lang="en-US" altLang="en-US"/>
              <a:pPr>
                <a:defRPr/>
              </a:pPr>
              <a:t>‹#›</a:t>
            </a:fld>
            <a:endParaRPr lang="en-US" altLang="en-US"/>
          </a:p>
        </p:txBody>
      </p:sp>
    </p:spTree>
    <p:extLst>
      <p:ext uri="{BB962C8B-B14F-4D97-AF65-F5344CB8AC3E}">
        <p14:creationId xmlns:p14="http://schemas.microsoft.com/office/powerpoint/2010/main" val="386810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B1183B1-C19D-C352-0A1E-EE303775509D}"/>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0443E5F-FF74-F7D8-6869-5666534264C4}"/>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BBB55D3-2603-2F01-C94A-E14DD00B0CE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charset="0"/>
                <a:ea typeface="+mn-ea"/>
              </a:defRPr>
            </a:lvl1pPr>
          </a:lstStyle>
          <a:p>
            <a:pPr>
              <a:defRPr/>
            </a:pPr>
            <a:endParaRPr lang="en-US"/>
          </a:p>
        </p:txBody>
      </p:sp>
      <p:sp>
        <p:nvSpPr>
          <p:cNvPr id="1029" name="Rectangle 5">
            <a:extLst>
              <a:ext uri="{FF2B5EF4-FFF2-40B4-BE49-F238E27FC236}">
                <a16:creationId xmlns:a16="http://schemas.microsoft.com/office/drawing/2014/main" id="{A472DF6E-AF25-0CD2-A1AF-D3B2871AB04B}"/>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ea typeface="+mn-ea"/>
              </a:defRPr>
            </a:lvl1pPr>
          </a:lstStyle>
          <a:p>
            <a:pPr>
              <a:defRPr/>
            </a:pPr>
            <a:endParaRPr lang="en-US"/>
          </a:p>
        </p:txBody>
      </p:sp>
      <p:sp>
        <p:nvSpPr>
          <p:cNvPr id="1030" name="Rectangle 6">
            <a:extLst>
              <a:ext uri="{FF2B5EF4-FFF2-40B4-BE49-F238E27FC236}">
                <a16:creationId xmlns:a16="http://schemas.microsoft.com/office/drawing/2014/main" id="{2B8B8DC0-4BD2-0AE0-5936-5913D9D14154}"/>
              </a:ext>
            </a:extLst>
          </p:cNvPr>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2535344-D9E7-404F-BBD1-762F6F0CA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128"/>
          <a:cs typeface="ＭＳ Ｐゴシック" charset="-128"/>
        </a:defRPr>
      </a:lvl1pPr>
      <a:lvl2pPr algn="l" rtl="0" eaLnBrk="0" fontAlgn="base" hangingPunct="0">
        <a:spcBef>
          <a:spcPct val="0"/>
        </a:spcBef>
        <a:spcAft>
          <a:spcPct val="0"/>
        </a:spcAft>
        <a:defRPr sz="4000" u="sng">
          <a:solidFill>
            <a:schemeClr val="accent2"/>
          </a:solidFill>
          <a:latin typeface="Comic Sans MS" charset="0"/>
          <a:ea typeface="ＭＳ Ｐゴシック" charset="-128"/>
          <a:cs typeface="ＭＳ Ｐゴシック" charset="-128"/>
        </a:defRPr>
      </a:lvl2pPr>
      <a:lvl3pPr algn="l" rtl="0" eaLnBrk="0" fontAlgn="base" hangingPunct="0">
        <a:spcBef>
          <a:spcPct val="0"/>
        </a:spcBef>
        <a:spcAft>
          <a:spcPct val="0"/>
        </a:spcAft>
        <a:defRPr sz="4000" u="sng">
          <a:solidFill>
            <a:schemeClr val="accent2"/>
          </a:solidFill>
          <a:latin typeface="Comic Sans MS" charset="0"/>
          <a:ea typeface="ＭＳ Ｐゴシック" charset="-128"/>
          <a:cs typeface="ＭＳ Ｐゴシック" charset="-128"/>
        </a:defRPr>
      </a:lvl3pPr>
      <a:lvl4pPr algn="l" rtl="0" eaLnBrk="0" fontAlgn="base" hangingPunct="0">
        <a:spcBef>
          <a:spcPct val="0"/>
        </a:spcBef>
        <a:spcAft>
          <a:spcPct val="0"/>
        </a:spcAft>
        <a:defRPr sz="4000" u="sng">
          <a:solidFill>
            <a:schemeClr val="accent2"/>
          </a:solidFill>
          <a:latin typeface="Comic Sans MS" charset="0"/>
          <a:ea typeface="ＭＳ Ｐゴシック" charset="-128"/>
          <a:cs typeface="ＭＳ Ｐゴシック" charset="-128"/>
        </a:defRPr>
      </a:lvl4pPr>
      <a:lvl5pPr algn="l" rtl="0" eaLnBrk="0" fontAlgn="base" hangingPunct="0">
        <a:spcBef>
          <a:spcPct val="0"/>
        </a:spcBef>
        <a:spcAft>
          <a:spcPct val="0"/>
        </a:spcAft>
        <a:defRPr sz="4000" u="sng">
          <a:solidFill>
            <a:schemeClr val="accent2"/>
          </a:solidFill>
          <a:latin typeface="Comic Sans MS" charset="0"/>
          <a:ea typeface="ＭＳ Ｐゴシック" charset="-128"/>
          <a:cs typeface="ＭＳ Ｐゴシック" charset="-128"/>
        </a:defRPr>
      </a:lvl5pPr>
      <a:lvl6pPr marL="457200" algn="l" rtl="0" eaLnBrk="0" fontAlgn="base" hangingPunct="0">
        <a:spcBef>
          <a:spcPct val="0"/>
        </a:spcBef>
        <a:spcAft>
          <a:spcPct val="0"/>
        </a:spcAft>
        <a:defRPr sz="4000" u="sng">
          <a:solidFill>
            <a:schemeClr val="accent2"/>
          </a:solidFill>
          <a:latin typeface="Comic Sans MS" charset="0"/>
        </a:defRPr>
      </a:lvl6pPr>
      <a:lvl7pPr marL="914400" algn="l" rtl="0" eaLnBrk="0" fontAlgn="base" hangingPunct="0">
        <a:spcBef>
          <a:spcPct val="0"/>
        </a:spcBef>
        <a:spcAft>
          <a:spcPct val="0"/>
        </a:spcAft>
        <a:defRPr sz="4000" u="sng">
          <a:solidFill>
            <a:schemeClr val="accent2"/>
          </a:solidFill>
          <a:latin typeface="Comic Sans MS" charset="0"/>
        </a:defRPr>
      </a:lvl7pPr>
      <a:lvl8pPr marL="1371600" algn="l" rtl="0" eaLnBrk="0" fontAlgn="base" hangingPunct="0">
        <a:spcBef>
          <a:spcPct val="0"/>
        </a:spcBef>
        <a:spcAft>
          <a:spcPct val="0"/>
        </a:spcAft>
        <a:defRPr sz="4000" u="sng">
          <a:solidFill>
            <a:schemeClr val="accent2"/>
          </a:solidFill>
          <a:latin typeface="Comic Sans MS" charset="0"/>
        </a:defRPr>
      </a:lvl8pPr>
      <a:lvl9pPr marL="1828800" algn="l" rtl="0" eaLnBrk="0" fontAlgn="base" hangingPunct="0">
        <a:spcBef>
          <a:spcPct val="0"/>
        </a:spcBef>
        <a:spcAft>
          <a:spcPct val="0"/>
        </a:spcAft>
        <a:defRPr sz="4000" u="sng">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ist.gov/cyberframework/frame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606B791D-9CCC-09CB-E960-3611E17E1D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4F44AD58-CC09-E945-8F6A-C8BEE96CE965}" type="slidenum">
              <a:rPr lang="en-US" altLang="en-US" sz="1400" smtClean="0">
                <a:latin typeface="Times New Roman" panose="02020603050405020304" pitchFamily="18" charset="0"/>
              </a:rPr>
              <a:pPr>
                <a:spcBef>
                  <a:spcPct val="0"/>
                </a:spcBef>
                <a:buClrTx/>
                <a:buSzTx/>
                <a:buFontTx/>
                <a:buNone/>
              </a:pPr>
              <a:t>1</a:t>
            </a:fld>
            <a:endParaRPr lang="en-US" altLang="en-US" sz="1400">
              <a:latin typeface="Times New Roman" panose="02020603050405020304" pitchFamily="18" charset="0"/>
            </a:endParaRPr>
          </a:p>
        </p:txBody>
      </p:sp>
      <p:sp>
        <p:nvSpPr>
          <p:cNvPr id="15362" name="Rectangle 2">
            <a:extLst>
              <a:ext uri="{FF2B5EF4-FFF2-40B4-BE49-F238E27FC236}">
                <a16:creationId xmlns:a16="http://schemas.microsoft.com/office/drawing/2014/main" id="{572071D6-7831-5460-5873-8DB17F55237C}"/>
              </a:ext>
            </a:extLst>
          </p:cNvPr>
          <p:cNvSpPr>
            <a:spLocks noGrp="1" noChangeArrowheads="1"/>
          </p:cNvSpPr>
          <p:nvPr>
            <p:ph type="ctrTitle"/>
          </p:nvPr>
        </p:nvSpPr>
        <p:spPr>
          <a:xfrm>
            <a:off x="685800" y="2286000"/>
            <a:ext cx="7772400" cy="1143000"/>
          </a:xfrm>
        </p:spPr>
        <p:txBody>
          <a:bodyPr/>
          <a:lstStyle/>
          <a:p>
            <a:r>
              <a:rPr lang="en-US" altLang="en-US">
                <a:ea typeface="ＭＳ Ｐゴシック" panose="020B0600070205080204" pitchFamily="34" charset="-128"/>
              </a:rPr>
              <a:t>1: </a:t>
            </a:r>
            <a:br>
              <a:rPr lang="en-US" altLang="en-US">
                <a:ea typeface="ＭＳ Ｐゴシック" panose="020B0600070205080204" pitchFamily="34" charset="-128"/>
              </a:rPr>
            </a:br>
            <a:r>
              <a:rPr lang="en-US" altLang="en-US">
                <a:ea typeface="ＭＳ Ｐゴシック" panose="020B0600070205080204" pitchFamily="34" charset="-128"/>
              </a:rPr>
              <a:t>Welcome to Computer and Network Security</a:t>
            </a:r>
          </a:p>
        </p:txBody>
      </p:sp>
      <p:sp>
        <p:nvSpPr>
          <p:cNvPr id="15363" name="Rectangle 3">
            <a:extLst>
              <a:ext uri="{FF2B5EF4-FFF2-40B4-BE49-F238E27FC236}">
                <a16:creationId xmlns:a16="http://schemas.microsoft.com/office/drawing/2014/main" id="{EB9E4871-36EF-9522-5D91-D22E886ACD4D}"/>
              </a:ext>
            </a:extLst>
          </p:cNvPr>
          <p:cNvSpPr>
            <a:spLocks noGrp="1" noChangeArrowheads="1"/>
          </p:cNvSpPr>
          <p:nvPr>
            <p:ph type="subTitle" idx="1"/>
          </p:nvPr>
        </p:nvSpPr>
        <p:spPr>
          <a:xfrm>
            <a:off x="1328738" y="4371975"/>
            <a:ext cx="6400800" cy="1752600"/>
          </a:xfrm>
        </p:spPr>
        <p:txBody>
          <a:bodyPr/>
          <a:lstStyle/>
          <a:p>
            <a:r>
              <a:rPr lang="en-US" altLang="en-US">
                <a:ea typeface="ＭＳ Ｐゴシック" panose="020B0600070205080204" pitchFamily="34" charset="-128"/>
              </a:rPr>
              <a:t>Last Modified: </a:t>
            </a:r>
          </a:p>
          <a:p>
            <a:fld id="{9E14E6DF-2BAB-7145-A140-7F6E376CED0B}" type="datetime9">
              <a:rPr lang="en-US" altLang="en-US" smtClean="0">
                <a:ea typeface="ＭＳ Ｐゴシック" panose="020B0600070205080204" pitchFamily="34" charset="-128"/>
              </a:rPr>
              <a:pPr/>
              <a:t>8/24/24 10:39:31 AM</a:t>
            </a:fld>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sz="200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5AC5529F-7C15-63CF-6090-EF04F33D3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58E8AB04-79D8-EE41-8B8F-25F8662BABA7}" type="slidenum">
              <a:rPr lang="en-US" altLang="en-US" sz="1400" smtClean="0">
                <a:latin typeface="Times New Roman" panose="02020603050405020304" pitchFamily="18" charset="0"/>
              </a:rPr>
              <a:pPr>
                <a:spcBef>
                  <a:spcPct val="0"/>
                </a:spcBef>
                <a:buClrTx/>
                <a:buSzTx/>
                <a:buFontTx/>
                <a:buNone/>
              </a:pPr>
              <a:t>10</a:t>
            </a:fld>
            <a:endParaRPr lang="en-US" altLang="en-US" sz="1400">
              <a:latin typeface="Times New Roman" panose="02020603050405020304" pitchFamily="18" charset="0"/>
            </a:endParaRPr>
          </a:p>
        </p:txBody>
      </p:sp>
      <p:sp>
        <p:nvSpPr>
          <p:cNvPr id="25602" name="Rectangle 1026">
            <a:extLst>
              <a:ext uri="{FF2B5EF4-FFF2-40B4-BE49-F238E27FC236}">
                <a16:creationId xmlns:a16="http://schemas.microsoft.com/office/drawing/2014/main" id="{D08ED475-84F5-8768-53D8-E5021EB1CF4B}"/>
              </a:ext>
            </a:extLst>
          </p:cNvPr>
          <p:cNvSpPr>
            <a:spLocks noGrp="1" noChangeArrowheads="1"/>
          </p:cNvSpPr>
          <p:nvPr>
            <p:ph type="title"/>
          </p:nvPr>
        </p:nvSpPr>
        <p:spPr/>
        <p:txBody>
          <a:bodyPr/>
          <a:lstStyle/>
          <a:p>
            <a:r>
              <a:rPr lang="en-US" altLang="en-US">
                <a:ea typeface="ＭＳ Ｐゴシック" panose="020B0600070205080204" pitchFamily="34" charset="-128"/>
              </a:rPr>
              <a:t>Resources</a:t>
            </a:r>
          </a:p>
        </p:txBody>
      </p:sp>
      <p:sp>
        <p:nvSpPr>
          <p:cNvPr id="25603" name="Rectangle 1027">
            <a:extLst>
              <a:ext uri="{FF2B5EF4-FFF2-40B4-BE49-F238E27FC236}">
                <a16:creationId xmlns:a16="http://schemas.microsoft.com/office/drawing/2014/main" id="{6DC7FB3D-465A-7A31-D15E-E9F0EB8E6A08}"/>
              </a:ext>
            </a:extLst>
          </p:cNvPr>
          <p:cNvSpPr>
            <a:spLocks noGrp="1" noChangeArrowheads="1"/>
          </p:cNvSpPr>
          <p:nvPr>
            <p:ph type="body" idx="1"/>
          </p:nvPr>
        </p:nvSpPr>
        <p:spPr/>
        <p:txBody>
          <a:bodyPr/>
          <a:lstStyle/>
          <a:p>
            <a:pPr>
              <a:lnSpc>
                <a:spcPct val="90000"/>
              </a:lnSpc>
            </a:pPr>
            <a:r>
              <a:rPr lang="en-US" altLang="en-US" sz="2400">
                <a:ea typeface="ＭＳ Ｐゴシック" panose="020B0600070205080204" pitchFamily="34" charset="-128"/>
              </a:rPr>
              <a:t>No required textbooks.</a:t>
            </a:r>
          </a:p>
          <a:p>
            <a:pPr>
              <a:lnSpc>
                <a:spcPct val="90000"/>
              </a:lnSpc>
            </a:pPr>
            <a:r>
              <a:rPr lang="en-US" altLang="en-US" sz="2400">
                <a:ea typeface="ＭＳ Ｐゴシック" panose="020B0600070205080204" pitchFamily="34" charset="-128"/>
              </a:rPr>
              <a:t>Publications in ACM journals (available for free in the ACM digital library when on campus) or other online resources</a:t>
            </a:r>
          </a:p>
          <a:p>
            <a:pPr lvl="1">
              <a:lnSpc>
                <a:spcPct val="90000"/>
              </a:lnSpc>
            </a:pPr>
            <a:r>
              <a:rPr lang="en-US" altLang="en-US" sz="2000">
                <a:ea typeface="ＭＳ Ｐゴシック" panose="020B0600070205080204" pitchFamily="34" charset="-128"/>
              </a:rPr>
              <a:t>Things like accounts of the first Internet worm </a:t>
            </a:r>
          </a:p>
          <a:p>
            <a:pPr lvl="1">
              <a:lnSpc>
                <a:spcPct val="90000"/>
              </a:lnSpc>
            </a:pPr>
            <a:r>
              <a:rPr lang="en-US" altLang="en-US" sz="2000">
                <a:ea typeface="ＭＳ Ｐゴシック" panose="020B0600070205080204" pitchFamily="34" charset="-128"/>
              </a:rPr>
              <a:t>Explanations of why you can’t really know what software you are running even if you compile all your executables directly from source</a:t>
            </a:r>
          </a:p>
          <a:p>
            <a:pPr lvl="1">
              <a:lnSpc>
                <a:spcPct val="90000"/>
              </a:lnSpc>
            </a:pPr>
            <a:r>
              <a:rPr lang="en-US" altLang="en-US" sz="2000">
                <a:ea typeface="ＭＳ Ｐゴシック" panose="020B0600070205080204" pitchFamily="34" charset="-128"/>
              </a:rPr>
              <a:t>Etc.</a:t>
            </a:r>
          </a:p>
          <a:p>
            <a:pPr>
              <a:lnSpc>
                <a:spcPct val="90000"/>
              </a:lnSpc>
            </a:pPr>
            <a:r>
              <a:rPr lang="en-US" altLang="en-US" sz="2400">
                <a:ea typeface="ＭＳ Ｐゴシック" panose="020B0600070205080204" pitchFamily="34" charset="-128"/>
              </a:rPr>
              <a:t>In the past, we’ve read books like Hackers or Crypto and watched films like Freedom Downtime</a:t>
            </a:r>
          </a:p>
          <a:p>
            <a:pPr lvl="1">
              <a:lnSpc>
                <a:spcPct val="90000"/>
              </a:lnSpc>
            </a:pPr>
            <a:r>
              <a:rPr lang="en-US" altLang="en-US" sz="2000">
                <a:ea typeface="ＭＳ Ｐゴシック" panose="020B0600070205080204" pitchFamily="34" charset="-128"/>
              </a:rPr>
              <a:t>This semester Nicole Perlroth</a:t>
            </a:r>
          </a:p>
          <a:p>
            <a:pPr>
              <a:lnSpc>
                <a:spcPct val="90000"/>
              </a:lnSpc>
            </a:pPr>
            <a:endParaRPr lang="en-US" altLang="en-US" sz="240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2F0B1C6F-3EE1-1D3F-E742-577254004E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9896ADBC-D9D0-A347-85E1-2694680E89C6}" type="slidenum">
              <a:rPr lang="en-US" altLang="en-US" sz="1400" smtClean="0">
                <a:latin typeface="Times New Roman" panose="02020603050405020304" pitchFamily="18" charset="0"/>
              </a:rPr>
              <a:pPr>
                <a:spcBef>
                  <a:spcPct val="0"/>
                </a:spcBef>
                <a:buClrTx/>
                <a:buSzTx/>
                <a:buFontTx/>
                <a:buNone/>
              </a:pPr>
              <a:t>11</a:t>
            </a:fld>
            <a:endParaRPr lang="en-US" altLang="en-US" sz="1400">
              <a:latin typeface="Times New Roman" panose="02020603050405020304" pitchFamily="18" charset="0"/>
            </a:endParaRPr>
          </a:p>
        </p:txBody>
      </p:sp>
      <p:sp>
        <p:nvSpPr>
          <p:cNvPr id="26626" name="Rectangle 2">
            <a:extLst>
              <a:ext uri="{FF2B5EF4-FFF2-40B4-BE49-F238E27FC236}">
                <a16:creationId xmlns:a16="http://schemas.microsoft.com/office/drawing/2014/main" id="{C442481B-FFB1-DFE0-9AEB-CFF3F638E1FF}"/>
              </a:ext>
            </a:extLst>
          </p:cNvPr>
          <p:cNvSpPr>
            <a:spLocks noGrp="1" noChangeArrowheads="1"/>
          </p:cNvSpPr>
          <p:nvPr>
            <p:ph type="title"/>
          </p:nvPr>
        </p:nvSpPr>
        <p:spPr/>
        <p:txBody>
          <a:bodyPr/>
          <a:lstStyle/>
          <a:p>
            <a:r>
              <a:rPr lang="en-US" altLang="en-US">
                <a:ea typeface="ＭＳ Ｐゴシック" panose="020B0600070205080204" pitchFamily="34" charset="-128"/>
              </a:rPr>
              <a:t>T/F?</a:t>
            </a:r>
          </a:p>
        </p:txBody>
      </p:sp>
      <p:sp>
        <p:nvSpPr>
          <p:cNvPr id="26627" name="Rectangle 3">
            <a:extLst>
              <a:ext uri="{FF2B5EF4-FFF2-40B4-BE49-F238E27FC236}">
                <a16:creationId xmlns:a16="http://schemas.microsoft.com/office/drawing/2014/main" id="{65099DB2-21C3-DFBB-E096-525A9B484506}"/>
              </a:ext>
            </a:extLst>
          </p:cNvPr>
          <p:cNvSpPr>
            <a:spLocks noGrp="1" noChangeArrowheads="1"/>
          </p:cNvSpPr>
          <p:nvPr>
            <p:ph type="body" idx="1"/>
          </p:nvPr>
        </p:nvSpPr>
        <p:spPr/>
        <p:txBody>
          <a:bodyPr/>
          <a:lstStyle/>
          <a:p>
            <a:r>
              <a:rPr lang="en-US" altLang="en-US">
                <a:ea typeface="ＭＳ Ｐゴシック" panose="020B0600070205080204" pitchFamily="34" charset="-128"/>
              </a:rPr>
              <a:t>In many ways cybercrime is just like regular old crime; cyberwar is just war</a:t>
            </a:r>
          </a:p>
          <a:p>
            <a:pPr lvl="1"/>
            <a:r>
              <a:rPr lang="en-US" altLang="en-US">
                <a:ea typeface="ＭＳ Ｐゴシック" panose="020B0600070205080204" pitchFamily="34" charset="-128"/>
              </a:rPr>
              <a:t>Wherever you find money, you’ll find people trying to steal it</a:t>
            </a:r>
          </a:p>
          <a:p>
            <a:pPr lvl="1"/>
            <a:r>
              <a:rPr lang="en-US" altLang="en-US">
                <a:ea typeface="ＭＳ Ｐゴシック" panose="020B0600070205080204" pitchFamily="34" charset="-128"/>
              </a:rPr>
              <a:t>Wherever  you find information you’ll find people trying to exploit it</a:t>
            </a:r>
          </a:p>
          <a:p>
            <a:pPr lvl="1"/>
            <a:r>
              <a:rPr lang="en-US" altLang="en-US">
                <a:ea typeface="ＭＳ Ｐゴシック" panose="020B0600070205080204" pitchFamily="34" charset="-128"/>
              </a:rPr>
              <a:t>Wherever you find power, you will find people trying to turn it to their own ends</a:t>
            </a:r>
          </a:p>
          <a:p>
            <a:pPr lvl="1">
              <a:buFont typeface="ZapfDingbats" pitchFamily="82" charset="2"/>
              <a:buNone/>
            </a:pPr>
            <a:endParaRPr lang="en-US" altLang="en-US">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A418AF3E-1F9B-3555-C039-26ED1E37A3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EF26592B-BFF9-E744-9D01-8AD82C137CD5}" type="slidenum">
              <a:rPr lang="en-US" altLang="en-US" sz="1400" smtClean="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sp>
        <p:nvSpPr>
          <p:cNvPr id="27650" name="Rectangle 1026">
            <a:extLst>
              <a:ext uri="{FF2B5EF4-FFF2-40B4-BE49-F238E27FC236}">
                <a16:creationId xmlns:a16="http://schemas.microsoft.com/office/drawing/2014/main" id="{47D1BBC7-D725-4133-765C-C3AD40C5DEC9}"/>
              </a:ext>
            </a:extLst>
          </p:cNvPr>
          <p:cNvSpPr>
            <a:spLocks noGrp="1" noChangeArrowheads="1"/>
          </p:cNvSpPr>
          <p:nvPr>
            <p:ph type="title"/>
          </p:nvPr>
        </p:nvSpPr>
        <p:spPr/>
        <p:txBody>
          <a:bodyPr/>
          <a:lstStyle/>
          <a:p>
            <a:r>
              <a:rPr lang="en-US" altLang="en-US">
                <a:ea typeface="ＭＳ Ｐゴシック" panose="020B0600070205080204" pitchFamily="34" charset="-128"/>
              </a:rPr>
              <a:t>Some greater risks</a:t>
            </a:r>
          </a:p>
        </p:txBody>
      </p:sp>
      <p:sp>
        <p:nvSpPr>
          <p:cNvPr id="27651" name="Rectangle 1027">
            <a:extLst>
              <a:ext uri="{FF2B5EF4-FFF2-40B4-BE49-F238E27FC236}">
                <a16:creationId xmlns:a16="http://schemas.microsoft.com/office/drawing/2014/main" id="{082215FA-CAA7-53D7-4B6B-ED05647E5FB0}"/>
              </a:ext>
            </a:extLst>
          </p:cNvPr>
          <p:cNvSpPr>
            <a:spLocks noGrp="1" noChangeArrowheads="1"/>
          </p:cNvSpPr>
          <p:nvPr>
            <p:ph type="body" idx="1"/>
          </p:nvPr>
        </p:nvSpPr>
        <p:spPr/>
        <p:txBody>
          <a:bodyPr/>
          <a:lstStyle/>
          <a:p>
            <a:pPr>
              <a:lnSpc>
                <a:spcPct val="90000"/>
              </a:lnSpc>
            </a:pPr>
            <a:r>
              <a:rPr lang="en-US" altLang="en-US" sz="2400">
                <a:ea typeface="ＭＳ Ｐゴシック" panose="020B0600070205080204" pitchFamily="34" charset="-128"/>
              </a:rPr>
              <a:t>At the same time we want to be aware that computers bring greater risk </a:t>
            </a:r>
          </a:p>
          <a:p>
            <a:pPr lvl="1">
              <a:lnSpc>
                <a:spcPct val="90000"/>
              </a:lnSpc>
            </a:pPr>
            <a:r>
              <a:rPr lang="en-US" altLang="en-US" sz="2000">
                <a:ea typeface="ＭＳ Ｐゴシック" panose="020B0600070205080204" pitchFamily="34" charset="-128"/>
              </a:rPr>
              <a:t>Automation, Access</a:t>
            </a:r>
          </a:p>
          <a:p>
            <a:pPr lvl="2">
              <a:lnSpc>
                <a:spcPct val="90000"/>
              </a:lnSpc>
            </a:pPr>
            <a:r>
              <a:rPr lang="en-US" altLang="en-US" sz="1800">
                <a:ea typeface="ＭＳ Ｐゴシック" panose="020B0600070205080204" pitchFamily="34" charset="-128"/>
              </a:rPr>
              <a:t>Ability to store, flawlessly recall, assemble, search through and process large amounts of information</a:t>
            </a:r>
          </a:p>
          <a:p>
            <a:pPr lvl="2">
              <a:lnSpc>
                <a:spcPct val="90000"/>
              </a:lnSpc>
            </a:pPr>
            <a:r>
              <a:rPr lang="en-US" altLang="en-US" sz="1800">
                <a:ea typeface="ＭＳ Ｐゴシック" panose="020B0600070205080204" pitchFamily="34" charset="-128"/>
              </a:rPr>
              <a:t>Attacks that work only a small percentage of the time make sense on the Internet because can try so many times</a:t>
            </a:r>
          </a:p>
          <a:p>
            <a:pPr lvl="2">
              <a:lnSpc>
                <a:spcPct val="90000"/>
              </a:lnSpc>
            </a:pPr>
            <a:r>
              <a:rPr lang="en-US" altLang="en-US" sz="1800">
                <a:ea typeface="ＭＳ Ｐゴシック" panose="020B0600070205080204" pitchFamily="34" charset="-128"/>
              </a:rPr>
              <a:t>Violating privacy taken to whole new heights by ability to combine databases of information from credit cards, grocery store cards, public records</a:t>
            </a:r>
          </a:p>
          <a:p>
            <a:pPr lvl="1">
              <a:lnSpc>
                <a:spcPct val="90000"/>
              </a:lnSpc>
            </a:pPr>
            <a:r>
              <a:rPr lang="en-US" altLang="en-US" sz="2000">
                <a:ea typeface="ＭＳ Ｐゴシック" panose="020B0600070205080204" pitchFamily="34" charset="-128"/>
              </a:rPr>
              <a:t>Action at a distance</a:t>
            </a:r>
          </a:p>
          <a:p>
            <a:pPr lvl="2">
              <a:lnSpc>
                <a:spcPct val="90000"/>
              </a:lnSpc>
            </a:pPr>
            <a:r>
              <a:rPr lang="en-US" altLang="en-US" sz="1800">
                <a:ea typeface="ＭＳ Ｐゴシック" panose="020B0600070205080204" pitchFamily="34" charset="-128"/>
              </a:rPr>
              <a:t>Can attack from anywhere in the world</a:t>
            </a:r>
          </a:p>
          <a:p>
            <a:pPr lvl="2">
              <a:lnSpc>
                <a:spcPct val="90000"/>
              </a:lnSpc>
            </a:pPr>
            <a:r>
              <a:rPr lang="en-US" altLang="en-US" sz="1800">
                <a:ea typeface="ＭＳ Ｐゴシック" panose="020B0600070205080204" pitchFamily="34" charset="-128"/>
              </a:rPr>
              <a:t>Makes prosecution/extradition etc much much harder ( different laws etc)</a:t>
            </a:r>
          </a:p>
          <a:p>
            <a:pPr lvl="1">
              <a:lnSpc>
                <a:spcPct val="90000"/>
              </a:lnSpc>
            </a:pPr>
            <a:r>
              <a:rPr lang="en-US" altLang="en-US" sz="2000">
                <a:ea typeface="ＭＳ Ｐゴシック" panose="020B0600070205080204" pitchFamily="34" charset="-128"/>
              </a:rPr>
              <a:t>Technique propagation</a:t>
            </a:r>
          </a:p>
          <a:p>
            <a:pPr lvl="2">
              <a:lnSpc>
                <a:spcPct val="90000"/>
              </a:lnSpc>
            </a:pPr>
            <a:r>
              <a:rPr lang="en-US" altLang="en-US" sz="1800">
                <a:ea typeface="ＭＳ Ｐゴシック" panose="020B0600070205080204" pitchFamily="34" charset="-128"/>
              </a:rPr>
              <a:t>Criminals don’t need skill to succeed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EE73F6E7-876D-8689-DE54-E323B7C857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7BE88E0B-9456-0643-AFBB-6AA6B1DF4AEA}" type="slidenum">
              <a:rPr lang="en-US" altLang="en-US" sz="1400" smtClean="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28674" name="Rectangle 2">
            <a:extLst>
              <a:ext uri="{FF2B5EF4-FFF2-40B4-BE49-F238E27FC236}">
                <a16:creationId xmlns:a16="http://schemas.microsoft.com/office/drawing/2014/main" id="{135CE8ED-3BF3-EDD2-B261-D40551E807A0}"/>
              </a:ext>
            </a:extLst>
          </p:cNvPr>
          <p:cNvSpPr>
            <a:spLocks noGrp="1" noChangeArrowheads="1"/>
          </p:cNvSpPr>
          <p:nvPr>
            <p:ph type="title"/>
          </p:nvPr>
        </p:nvSpPr>
        <p:spPr/>
        <p:txBody>
          <a:bodyPr/>
          <a:lstStyle/>
          <a:p>
            <a:r>
              <a:rPr lang="en-US" altLang="en-US">
                <a:ea typeface="ＭＳ Ｐゴシック" panose="020B0600070205080204" pitchFamily="34" charset="-128"/>
              </a:rPr>
              <a:t>Importance of Security to everyone</a:t>
            </a:r>
          </a:p>
        </p:txBody>
      </p:sp>
      <p:sp>
        <p:nvSpPr>
          <p:cNvPr id="28675" name="Rectangle 3">
            <a:extLst>
              <a:ext uri="{FF2B5EF4-FFF2-40B4-BE49-F238E27FC236}">
                <a16:creationId xmlns:a16="http://schemas.microsoft.com/office/drawing/2014/main" id="{345D5F81-20AD-2E9B-6D1D-6A07C3CD69D6}"/>
              </a:ext>
            </a:extLst>
          </p:cNvPr>
          <p:cNvSpPr>
            <a:spLocks noGrp="1" noChangeArrowheads="1"/>
          </p:cNvSpPr>
          <p:nvPr>
            <p:ph type="body" idx="1"/>
          </p:nvPr>
        </p:nvSpPr>
        <p:spPr/>
        <p:txBody>
          <a:bodyPr/>
          <a:lstStyle/>
          <a:p>
            <a:pPr>
              <a:lnSpc>
                <a:spcPct val="80000"/>
              </a:lnSpc>
            </a:pPr>
            <a:r>
              <a:rPr lang="en-US" altLang="en-US" sz="2200">
                <a:ea typeface="ＭＳ Ｐゴシック" panose="020B0600070205080204" pitchFamily="34" charset="-128"/>
              </a:rPr>
              <a:t>As our society relies more and more in computer systems the cost of attacks grows</a:t>
            </a:r>
          </a:p>
          <a:p>
            <a:pPr lvl="1">
              <a:lnSpc>
                <a:spcPct val="80000"/>
              </a:lnSpc>
            </a:pPr>
            <a:r>
              <a:rPr lang="en-US" altLang="en-US" sz="1800">
                <a:ea typeface="ＭＳ Ｐゴシック" panose="020B0600070205080204" pitchFamily="34" charset="-128"/>
              </a:rPr>
              <a:t>Not just about high security environments like the military or banks </a:t>
            </a:r>
          </a:p>
          <a:p>
            <a:pPr>
              <a:lnSpc>
                <a:spcPct val="80000"/>
              </a:lnSpc>
            </a:pPr>
            <a:r>
              <a:rPr lang="en-US" altLang="en-US" sz="2200">
                <a:ea typeface="ＭＳ Ｐゴシック" panose="020B0600070205080204" pitchFamily="34" charset="-128"/>
              </a:rPr>
              <a:t>Costs even higher to highly networked communities</a:t>
            </a:r>
          </a:p>
          <a:p>
            <a:pPr>
              <a:lnSpc>
                <a:spcPct val="80000"/>
              </a:lnSpc>
            </a:pPr>
            <a:r>
              <a:rPr lang="en-US" altLang="en-US" sz="2200">
                <a:ea typeface="ＭＳ Ｐゴシック" panose="020B0600070205080204" pitchFamily="34" charset="-128"/>
              </a:rPr>
              <a:t>Also important to secure home computer systems from spyware, Trojan horses etc</a:t>
            </a:r>
          </a:p>
          <a:p>
            <a:pPr lvl="1">
              <a:lnSpc>
                <a:spcPct val="80000"/>
              </a:lnSpc>
            </a:pPr>
            <a:r>
              <a:rPr lang="en-US" altLang="en-US" sz="1800">
                <a:ea typeface="ＭＳ Ｐゴシック" panose="020B0600070205080204" pitchFamily="34" charset="-128"/>
              </a:rPr>
              <a:t>Think about all the personal data you have on your home computer</a:t>
            </a:r>
            <a:endParaRPr lang="en-US" altLang="en-US" sz="2200">
              <a:ea typeface="ＭＳ Ｐゴシック" panose="020B0600070205080204" pitchFamily="34" charset="-128"/>
            </a:endParaRPr>
          </a:p>
          <a:p>
            <a:pPr>
              <a:lnSpc>
                <a:spcPct val="80000"/>
              </a:lnSpc>
            </a:pPr>
            <a:r>
              <a:rPr lang="en-US" altLang="en-US" sz="2200">
                <a:ea typeface="ＭＳ Ｐゴシック" panose="020B0600070205080204" pitchFamily="34" charset="-128"/>
              </a:rPr>
              <a:t>Not just security per se – also related issues of privacy, integrity of information, etc.</a:t>
            </a:r>
          </a:p>
          <a:p>
            <a:pPr>
              <a:lnSpc>
                <a:spcPct val="80000"/>
              </a:lnSpc>
            </a:pPr>
            <a:endParaRPr lang="en-US" altLang="en-US" sz="2200">
              <a:ea typeface="ＭＳ Ｐゴシック" panose="020B0600070205080204" pitchFamily="34" charset="-128"/>
            </a:endParaRPr>
          </a:p>
          <a:p>
            <a:pPr>
              <a:lnSpc>
                <a:spcPct val="80000"/>
              </a:lnSpc>
            </a:pPr>
            <a:endParaRPr lang="en-US" altLang="en-US" sz="2200">
              <a:ea typeface="ＭＳ Ｐゴシック" panose="020B0600070205080204" pitchFamily="34" charset="-128"/>
            </a:endParaRPr>
          </a:p>
          <a:p>
            <a:pPr lvl="1">
              <a:lnSpc>
                <a:spcPct val="80000"/>
              </a:lnSpc>
            </a:pPr>
            <a:endParaRPr lang="en-US" altLang="en-US" sz="180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06F5EA9F-2C10-CE77-134B-E8BB9C135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C7043B0C-50D6-764E-BABF-233DF521971F}" type="slidenum">
              <a:rPr lang="en-US" altLang="en-US" sz="1400" smtClean="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29698" name="Rectangle 2">
            <a:extLst>
              <a:ext uri="{FF2B5EF4-FFF2-40B4-BE49-F238E27FC236}">
                <a16:creationId xmlns:a16="http://schemas.microsoft.com/office/drawing/2014/main" id="{D4E48A3F-764B-EA0B-5D75-97FEE4588AED}"/>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9699" name="Rectangle 3">
            <a:extLst>
              <a:ext uri="{FF2B5EF4-FFF2-40B4-BE49-F238E27FC236}">
                <a16:creationId xmlns:a16="http://schemas.microsoft.com/office/drawing/2014/main" id="{5ECEE2D4-F2EE-49E4-756B-B9D15BD55895}"/>
              </a:ext>
            </a:extLst>
          </p:cNvPr>
          <p:cNvSpPr>
            <a:spLocks noGrp="1" noChangeArrowheads="1"/>
          </p:cNvSpPr>
          <p:nvPr>
            <p:ph type="body" idx="1"/>
          </p:nvPr>
        </p:nvSpPr>
        <p:spPr/>
        <p:txBody>
          <a:bodyPr/>
          <a:lstStyle/>
          <a:p>
            <a:pPr>
              <a:lnSpc>
                <a:spcPct val="90000"/>
              </a:lnSpc>
            </a:pPr>
            <a:r>
              <a:rPr lang="en-US" altLang="en-US">
                <a:ea typeface="ＭＳ Ｐゴシック" panose="020B0600070205080204" pitchFamily="34" charset="-128"/>
              </a:rPr>
              <a:t>Society is becoming increasingly reliant on the correct and secure functioning of computer systems</a:t>
            </a:r>
          </a:p>
          <a:p>
            <a:pPr lvl="1">
              <a:lnSpc>
                <a:spcPct val="90000"/>
              </a:lnSpc>
            </a:pPr>
            <a:r>
              <a:rPr lang="en-US" altLang="en-US">
                <a:ea typeface="ＭＳ Ｐゴシック" panose="020B0600070205080204" pitchFamily="34" charset="-128"/>
              </a:rPr>
              <a:t>Medical records, financial transactions, electrical grid, etc.</a:t>
            </a:r>
          </a:p>
          <a:p>
            <a:pPr>
              <a:lnSpc>
                <a:spcPct val="90000"/>
              </a:lnSpc>
            </a:pPr>
            <a:r>
              <a:rPr lang="en-US" altLang="en-US">
                <a:ea typeface="ＭＳ Ｐゴシック" panose="020B0600070205080204" pitchFamily="34" charset="-128"/>
              </a:rPr>
              <a:t>It is our jobs as professional computer scientists:</a:t>
            </a:r>
          </a:p>
          <a:p>
            <a:pPr lvl="1">
              <a:lnSpc>
                <a:spcPct val="90000"/>
              </a:lnSpc>
            </a:pPr>
            <a:r>
              <a:rPr lang="en-US" altLang="en-US">
                <a:ea typeface="ＭＳ Ｐゴシック" panose="020B0600070205080204" pitchFamily="34" charset="-128"/>
              </a:rPr>
              <a:t>To evaluate the systems we use to understand their weaknesses</a:t>
            </a:r>
          </a:p>
          <a:p>
            <a:pPr lvl="1">
              <a:lnSpc>
                <a:spcPct val="90000"/>
              </a:lnSpc>
            </a:pPr>
            <a:r>
              <a:rPr lang="en-US" altLang="en-US">
                <a:ea typeface="ＭＳ Ｐゴシック" panose="020B0600070205080204" pitchFamily="34" charset="-128"/>
              </a:rPr>
              <a:t>To educate ourselves and others to be wise network consumers</a:t>
            </a:r>
          </a:p>
          <a:p>
            <a:pPr lvl="1">
              <a:lnSpc>
                <a:spcPct val="90000"/>
              </a:lnSpc>
            </a:pPr>
            <a:r>
              <a:rPr lang="en-US" altLang="en-US">
                <a:ea typeface="ＭＳ Ｐゴシック" panose="020B0600070205080204" pitchFamily="34" charset="-128"/>
              </a:rPr>
              <a:t>To design networked systems that are secure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4C63F1E1-18EC-18C9-1EE5-9F6F85AF8793}"/>
              </a:ext>
            </a:extLst>
          </p:cNvPr>
          <p:cNvSpPr>
            <a:spLocks noGrp="1" noChangeArrowheads="1"/>
          </p:cNvSpPr>
          <p:nvPr>
            <p:ph type="title"/>
          </p:nvPr>
        </p:nvSpPr>
        <p:spPr/>
        <p:txBody>
          <a:bodyPr/>
          <a:lstStyle/>
          <a:p>
            <a:r>
              <a:rPr lang="en-US" altLang="en-US">
                <a:ea typeface="ＭＳ Ｐゴシック" panose="020B0600070205080204" pitchFamily="34" charset="-128"/>
              </a:rPr>
              <a:t>What do you think of when you think of computer security?</a:t>
            </a:r>
          </a:p>
        </p:txBody>
      </p:sp>
      <p:sp>
        <p:nvSpPr>
          <p:cNvPr id="18434" name="Content Placeholder 2">
            <a:extLst>
              <a:ext uri="{FF2B5EF4-FFF2-40B4-BE49-F238E27FC236}">
                <a16:creationId xmlns:a16="http://schemas.microsoft.com/office/drawing/2014/main" id="{255E06D2-222F-92CA-759A-712F6AE5647A}"/>
              </a:ext>
            </a:extLst>
          </p:cNvPr>
          <p:cNvSpPr>
            <a:spLocks noGrp="1" noChangeArrowheads="1"/>
          </p:cNvSpPr>
          <p:nvPr>
            <p:ph idx="1"/>
          </p:nvPr>
        </p:nvSpPr>
        <p:spPr/>
        <p:txBody>
          <a:bodyPr/>
          <a:lstStyle/>
          <a:p>
            <a:r>
              <a:rPr lang="en-US" altLang="en-US" dirty="0">
                <a:ea typeface="ＭＳ Ｐゴシック" panose="020B0600070205080204" pitchFamily="34" charset="-128"/>
              </a:rPr>
              <a:t>What makes you feel insecure when it comes to computing?  Do you think computer security class will talk about those things?</a:t>
            </a:r>
          </a:p>
        </p:txBody>
      </p:sp>
      <p:sp>
        <p:nvSpPr>
          <p:cNvPr id="18435" name="Slide Number Placeholder 3">
            <a:extLst>
              <a:ext uri="{FF2B5EF4-FFF2-40B4-BE49-F238E27FC236}">
                <a16:creationId xmlns:a16="http://schemas.microsoft.com/office/drawing/2014/main" id="{277EE819-0138-F851-B64F-0DFA1ABFA8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08C50192-9812-AF4E-8151-580705333D6B}" type="slidenum">
              <a:rPr lang="en-US" altLang="en-US" sz="1400" smtClean="0">
                <a:latin typeface="Times New Roman" panose="02020603050405020304" pitchFamily="18" charset="0"/>
              </a:rPr>
              <a:pPr>
                <a:spcBef>
                  <a:spcPct val="0"/>
                </a:spcBef>
                <a:buClrTx/>
                <a:buSzTx/>
                <a:buFontTx/>
                <a:buNone/>
              </a:pPr>
              <a:t>15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92705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E75A5B8E-0F62-32E7-16A5-DD3EB4053B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6A5EEA4A-7DDE-F640-A103-648548492F82}" type="slidenum">
              <a:rPr lang="en-US" altLang="en-US" sz="1400" smtClean="0">
                <a:latin typeface="Times New Roman" panose="02020603050405020304" pitchFamily="18" charset="0"/>
              </a:rPr>
              <a:pPr>
                <a:spcBef>
                  <a:spcPct val="0"/>
                </a:spcBef>
                <a:buClrTx/>
                <a:buSzTx/>
                <a:buFontTx/>
                <a:buNone/>
              </a:pPr>
              <a:t>16</a:t>
            </a:fld>
            <a:endParaRPr lang="en-US" altLang="en-US" sz="1400">
              <a:latin typeface="Times New Roman" panose="02020603050405020304" pitchFamily="18" charset="0"/>
            </a:endParaRPr>
          </a:p>
        </p:txBody>
      </p:sp>
      <p:sp>
        <p:nvSpPr>
          <p:cNvPr id="31746" name="Rectangle 1026">
            <a:extLst>
              <a:ext uri="{FF2B5EF4-FFF2-40B4-BE49-F238E27FC236}">
                <a16:creationId xmlns:a16="http://schemas.microsoft.com/office/drawing/2014/main" id="{AACE4E82-FD82-0D91-08B4-9CAB0573A45D}"/>
              </a:ext>
            </a:extLst>
          </p:cNvPr>
          <p:cNvSpPr>
            <a:spLocks noGrp="1" noChangeArrowheads="1"/>
          </p:cNvSpPr>
          <p:nvPr>
            <p:ph type="title"/>
          </p:nvPr>
        </p:nvSpPr>
        <p:spPr/>
        <p:txBody>
          <a:bodyPr/>
          <a:lstStyle/>
          <a:p>
            <a:r>
              <a:rPr lang="en-US" altLang="en-US">
                <a:ea typeface="ＭＳ Ｐゴシック" panose="020B0600070205080204" pitchFamily="34" charset="-128"/>
              </a:rPr>
              <a:t>What is security?</a:t>
            </a:r>
          </a:p>
        </p:txBody>
      </p:sp>
      <p:sp>
        <p:nvSpPr>
          <p:cNvPr id="31747" name="Rectangle 1027">
            <a:extLst>
              <a:ext uri="{FF2B5EF4-FFF2-40B4-BE49-F238E27FC236}">
                <a16:creationId xmlns:a16="http://schemas.microsoft.com/office/drawing/2014/main" id="{F0B40688-CFB3-A3E6-6BA5-04CF949E5C88}"/>
              </a:ext>
            </a:extLst>
          </p:cNvPr>
          <p:cNvSpPr>
            <a:spLocks noGrp="1" noChangeArrowheads="1"/>
          </p:cNvSpPr>
          <p:nvPr>
            <p:ph type="body" idx="1"/>
          </p:nvPr>
        </p:nvSpPr>
        <p:spPr/>
        <p:txBody>
          <a:bodyPr/>
          <a:lstStyle/>
          <a:p>
            <a:pPr>
              <a:lnSpc>
                <a:spcPct val="90000"/>
              </a:lnSpc>
            </a:pPr>
            <a:r>
              <a:rPr lang="en-US" altLang="en-US" sz="2400">
                <a:ea typeface="ＭＳ Ｐゴシック" panose="020B0600070205080204" pitchFamily="34" charset="-128"/>
              </a:rPr>
              <a:t>Meaningless out of context</a:t>
            </a:r>
          </a:p>
          <a:p>
            <a:pPr>
              <a:lnSpc>
                <a:spcPct val="90000"/>
              </a:lnSpc>
            </a:pPr>
            <a:r>
              <a:rPr lang="en-US" altLang="en-US" sz="2400">
                <a:ea typeface="ＭＳ Ｐゴシック" panose="020B0600070205080204" pitchFamily="34" charset="-128"/>
              </a:rPr>
              <a:t>“This operating system is secure” – secure against what? Against a hand-grenade? Against someone with a video camera directly behind the keyboard and screen? Secure as long as certain mathematical advancements don’t occur? Secure for a period of time?</a:t>
            </a:r>
          </a:p>
          <a:p>
            <a:pPr>
              <a:lnSpc>
                <a:spcPct val="90000"/>
              </a:lnSpc>
            </a:pPr>
            <a:r>
              <a:rPr lang="en-US" altLang="en-US" sz="2400">
                <a:ea typeface="ＭＳ Ｐゴシック" panose="020B0600070205080204" pitchFamily="34" charset="-128"/>
              </a:rPr>
              <a:t>“This banking system is secure” – secure against consumer fraud? Merchant fraud? Teller fraud? Bank manager fraud?</a:t>
            </a:r>
          </a:p>
          <a:p>
            <a:pPr>
              <a:lnSpc>
                <a:spcPct val="90000"/>
              </a:lnSpc>
            </a:pPr>
            <a:r>
              <a:rPr lang="en-US" altLang="en-US" sz="2400">
                <a:ea typeface="ＭＳ Ｐゴシック" panose="020B0600070205080204" pitchFamily="34" charset="-128"/>
              </a:rPr>
              <a:t>Never protect against everything – who are the attackers? What do they want? What tools are at their disposal</a:t>
            </a:r>
          </a:p>
          <a:p>
            <a:pPr>
              <a:lnSpc>
                <a:spcPct val="90000"/>
              </a:lnSpc>
            </a:pPr>
            <a:r>
              <a:rPr lang="en-US" altLang="en-US" sz="2400">
                <a:ea typeface="ＭＳ Ｐゴシック" panose="020B0600070205080204" pitchFamily="34" charset="-128"/>
              </a:rPr>
              <a:t>Game of escalation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7AF7955D-DBD4-5195-35F0-DDFDB12E7531}"/>
              </a:ext>
            </a:extLst>
          </p:cNvPr>
          <p:cNvSpPr>
            <a:spLocks noGrp="1" noChangeArrowheads="1"/>
          </p:cNvSpPr>
          <p:nvPr>
            <p:ph type="title"/>
          </p:nvPr>
        </p:nvSpPr>
        <p:spPr/>
        <p:txBody>
          <a:bodyPr/>
          <a:lstStyle/>
          <a:p>
            <a:r>
              <a:rPr lang="en-US" altLang="en-US">
                <a:ea typeface="ＭＳ Ｐゴシック" panose="020B0600070205080204" pitchFamily="34" charset="-128"/>
              </a:rPr>
              <a:t>T/F:  You can never make something completely secure</a:t>
            </a:r>
          </a:p>
        </p:txBody>
      </p:sp>
      <p:sp>
        <p:nvSpPr>
          <p:cNvPr id="32770" name="Content Placeholder 2">
            <a:extLst>
              <a:ext uri="{FF2B5EF4-FFF2-40B4-BE49-F238E27FC236}">
                <a16:creationId xmlns:a16="http://schemas.microsoft.com/office/drawing/2014/main" id="{03A794A4-E15E-2128-5A4D-251EBFD9D2AE}"/>
              </a:ext>
            </a:extLst>
          </p:cNvPr>
          <p:cNvSpPr>
            <a:spLocks noGrp="1" noChangeArrowheads="1"/>
          </p:cNvSpPr>
          <p:nvPr>
            <p:ph idx="1"/>
          </p:nvPr>
        </p:nvSpPr>
        <p:spPr/>
        <p:txBody>
          <a:bodyPr/>
          <a:lstStyle/>
          <a:p>
            <a:endParaRPr lang="en-US" altLang="en-US">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757D7F4C-BAAB-A083-89C0-F48D222E15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85B352DA-0417-9641-BF1F-7E4FBC4B8813}" type="slidenum">
              <a:rPr lang="en-US" altLang="en-US" sz="1400" smtClean="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C7783FCD-0929-5A24-915C-0ED86AD54D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663E65AE-FFFC-2349-A925-7EF92A238B12}" type="slidenum">
              <a:rPr lang="en-US" altLang="en-US" sz="1400" smtClean="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33794" name="Rectangle 2">
            <a:extLst>
              <a:ext uri="{FF2B5EF4-FFF2-40B4-BE49-F238E27FC236}">
                <a16:creationId xmlns:a16="http://schemas.microsoft.com/office/drawing/2014/main" id="{C7A2E8BF-BD91-377D-A8DA-F45857CF06CC}"/>
              </a:ext>
            </a:extLst>
          </p:cNvPr>
          <p:cNvSpPr>
            <a:spLocks noGrp="1" noChangeArrowheads="1"/>
          </p:cNvSpPr>
          <p:nvPr>
            <p:ph type="title"/>
          </p:nvPr>
        </p:nvSpPr>
        <p:spPr/>
        <p:txBody>
          <a:bodyPr/>
          <a:lstStyle/>
          <a:p>
            <a:r>
              <a:rPr lang="en-US" altLang="en-US">
                <a:ea typeface="ＭＳ Ｐゴシック" panose="020B0600070205080204" pitchFamily="34" charset="-128"/>
              </a:rPr>
              <a:t>Balance defense to risks</a:t>
            </a:r>
          </a:p>
        </p:txBody>
      </p:sp>
      <p:sp>
        <p:nvSpPr>
          <p:cNvPr id="33795" name="Rectangle 3">
            <a:extLst>
              <a:ext uri="{FF2B5EF4-FFF2-40B4-BE49-F238E27FC236}">
                <a16:creationId xmlns:a16="http://schemas.microsoft.com/office/drawing/2014/main" id="{DF7D20B6-CD52-044F-5067-744446DD2A13}"/>
              </a:ext>
            </a:extLst>
          </p:cNvPr>
          <p:cNvSpPr>
            <a:spLocks noGrp="1" noChangeArrowheads="1"/>
          </p:cNvSpPr>
          <p:nvPr>
            <p:ph type="body" idx="1"/>
          </p:nvPr>
        </p:nvSpPr>
        <p:spPr/>
        <p:txBody>
          <a:bodyPr/>
          <a:lstStyle/>
          <a:p>
            <a:r>
              <a:rPr lang="en-US" altLang="en-US">
                <a:ea typeface="ＭＳ Ｐゴシック" panose="020B0600070205080204" pitchFamily="34" charset="-128"/>
              </a:rPr>
              <a:t>We also don’t want to lose site of what are reasonable precautions</a:t>
            </a:r>
          </a:p>
          <a:p>
            <a:r>
              <a:rPr lang="en-US" altLang="en-US">
                <a:ea typeface="ＭＳ Ｐゴシック" panose="020B0600070205080204" pitchFamily="34" charset="-128"/>
              </a:rPr>
              <a:t>You can never make things completely secure </a:t>
            </a:r>
          </a:p>
          <a:p>
            <a:r>
              <a:rPr lang="en-US" altLang="en-US">
                <a:ea typeface="ＭＳ Ｐゴシック" panose="020B0600070205080204" pitchFamily="34" charset="-128"/>
              </a:rPr>
              <a:t>A good tactic is to make things about as secure as the “offline world”</a:t>
            </a:r>
          </a:p>
          <a:p>
            <a:pPr lvl="1"/>
            <a:r>
              <a:rPr lang="en-US" altLang="en-US">
                <a:ea typeface="ＭＳ Ｐゴシック" panose="020B0600070205080204" pitchFamily="34" charset="-128"/>
              </a:rPr>
              <a:t>Example about locking my door or giving my credit card to the waiter</a:t>
            </a:r>
          </a:p>
          <a:p>
            <a:pPr lvl="1"/>
            <a:r>
              <a:rPr lang="en-US" altLang="en-US">
                <a:ea typeface="ＭＳ Ｐゴシック" panose="020B0600070205080204" pitchFamily="34" charset="-128"/>
              </a:rPr>
              <a:t>Don’t forget about the role of things like insurance or laws/penalties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6FABBD23-AE46-3053-0198-2E709215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03786EE1-D365-1E41-A110-19E49494FE7B}" type="slidenum">
              <a:rPr lang="en-US" altLang="en-US" sz="1400" smtClean="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sp>
        <p:nvSpPr>
          <p:cNvPr id="34818" name="Rectangle 2">
            <a:extLst>
              <a:ext uri="{FF2B5EF4-FFF2-40B4-BE49-F238E27FC236}">
                <a16:creationId xmlns:a16="http://schemas.microsoft.com/office/drawing/2014/main" id="{7F5F4B3D-BA8D-3384-F415-1E99F21A466A}"/>
              </a:ext>
            </a:extLst>
          </p:cNvPr>
          <p:cNvSpPr>
            <a:spLocks noGrp="1" noChangeArrowheads="1"/>
          </p:cNvSpPr>
          <p:nvPr>
            <p:ph type="title"/>
          </p:nvPr>
        </p:nvSpPr>
        <p:spPr/>
        <p:txBody>
          <a:bodyPr/>
          <a:lstStyle/>
          <a:p>
            <a:r>
              <a:rPr lang="en-US" altLang="en-US">
                <a:ea typeface="ＭＳ Ｐゴシック" panose="020B0600070205080204" pitchFamily="34" charset="-128"/>
              </a:rPr>
              <a:t>Cost Benefit Analysis</a:t>
            </a:r>
          </a:p>
        </p:txBody>
      </p:sp>
      <p:sp>
        <p:nvSpPr>
          <p:cNvPr id="34819" name="Rectangle 3">
            <a:extLst>
              <a:ext uri="{FF2B5EF4-FFF2-40B4-BE49-F238E27FC236}">
                <a16:creationId xmlns:a16="http://schemas.microsoft.com/office/drawing/2014/main" id="{0884BF6E-DD46-A477-8C50-150865CCCA76}"/>
              </a:ext>
            </a:extLst>
          </p:cNvPr>
          <p:cNvSpPr>
            <a:spLocks noGrp="1" noChangeArrowheads="1"/>
          </p:cNvSpPr>
          <p:nvPr>
            <p:ph type="body" idx="1"/>
          </p:nvPr>
        </p:nvSpPr>
        <p:spPr/>
        <p:txBody>
          <a:bodyPr/>
          <a:lstStyle/>
          <a:p>
            <a:r>
              <a:rPr lang="en-US" altLang="en-US">
                <a:ea typeface="ＭＳ Ｐゴシック" panose="020B0600070205080204" pitchFamily="34" charset="-128"/>
              </a:rPr>
              <a:t>Security doesn’t do any good on its own – pure overhead to implement and test defenses</a:t>
            </a:r>
          </a:p>
          <a:p>
            <a:r>
              <a:rPr lang="en-US" altLang="en-US">
                <a:ea typeface="ＭＳ Ｐゴシック" panose="020B0600070205080204" pitchFamily="34" charset="-128"/>
              </a:rPr>
              <a:t>Also gets in the way of legitimate activity</a:t>
            </a:r>
          </a:p>
          <a:p>
            <a:pPr lvl="1"/>
            <a:r>
              <a:rPr lang="en-US" altLang="en-US">
                <a:ea typeface="ＭＳ Ｐゴシック" panose="020B0600070205080204" pitchFamily="34" charset="-128"/>
              </a:rPr>
              <a:t>Who do you most often lock out of your car? A thief or you?</a:t>
            </a:r>
          </a:p>
          <a:p>
            <a:r>
              <a:rPr lang="en-US" altLang="en-US">
                <a:ea typeface="ＭＳ Ｐゴシック" panose="020B0600070205080204" pitchFamily="34" charset="-128"/>
              </a:rPr>
              <a:t>Is it cheaper to prevent or recover or a combination?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A50172E2-A02D-C477-0FA6-71C2FD46A3E5}"/>
              </a:ext>
            </a:extLst>
          </p:cNvPr>
          <p:cNvSpPr>
            <a:spLocks noGrp="1" noChangeArrowheads="1"/>
          </p:cNvSpPr>
          <p:nvPr>
            <p:ph type="title"/>
          </p:nvPr>
        </p:nvSpPr>
        <p:spPr/>
        <p:txBody>
          <a:bodyPr/>
          <a:lstStyle/>
          <a:p>
            <a:r>
              <a:rPr lang="en-US" altLang="en-US">
                <a:ea typeface="ＭＳ Ｐゴシック" panose="020B0600070205080204" pitchFamily="34" charset="-128"/>
              </a:rPr>
              <a:t>Who Am I</a:t>
            </a:r>
          </a:p>
        </p:txBody>
      </p:sp>
      <p:sp>
        <p:nvSpPr>
          <p:cNvPr id="16386" name="Content Placeholder 2">
            <a:extLst>
              <a:ext uri="{FF2B5EF4-FFF2-40B4-BE49-F238E27FC236}">
                <a16:creationId xmlns:a16="http://schemas.microsoft.com/office/drawing/2014/main" id="{88C5E6C8-2FDC-72E9-8749-6B23ECB0F6F7}"/>
              </a:ext>
            </a:extLst>
          </p:cNvPr>
          <p:cNvSpPr>
            <a:spLocks noGrp="1" noChangeArrowheads="1"/>
          </p:cNvSpPr>
          <p:nvPr>
            <p:ph idx="1"/>
          </p:nvPr>
        </p:nvSpPr>
        <p:spPr/>
        <p:txBody>
          <a:bodyPr/>
          <a:lstStyle/>
          <a:p>
            <a:r>
              <a:rPr lang="en-US" altLang="en-US" dirty="0">
                <a:ea typeface="ＭＳ Ｐゴシック" panose="020B0600070205080204" pitchFamily="34" charset="-128"/>
              </a:rPr>
              <a:t>PhD from UC Berkeley (operating systems, distributed systems, file systems)</a:t>
            </a:r>
          </a:p>
          <a:p>
            <a:r>
              <a:rPr lang="en-US" altLang="en-US" dirty="0">
                <a:ea typeface="ＭＳ Ｐゴシック" panose="020B0600070205080204" pitchFamily="34" charset="-128"/>
              </a:rPr>
              <a:t>Active researcher in computer security, computer systems, algorithmic accountability and transparency</a:t>
            </a:r>
          </a:p>
          <a:p>
            <a:r>
              <a:rPr lang="en-US" altLang="en-US" dirty="0">
                <a:ea typeface="ＭＳ Ｐゴシック" panose="020B0600070205080204" pitchFamily="34" charset="-128"/>
              </a:rPr>
              <a:t>Four time speaker at DEFCON (also </a:t>
            </a:r>
            <a:r>
              <a:rPr lang="en-US" altLang="en-US" dirty="0" err="1">
                <a:ea typeface="ＭＳ Ｐゴシック" panose="020B0600070205080204" pitchFamily="34" charset="-128"/>
              </a:rPr>
              <a:t>Bsides</a:t>
            </a:r>
            <a:r>
              <a:rPr lang="en-US" altLang="en-US" dirty="0">
                <a:ea typeface="ＭＳ Ｐゴシック" panose="020B0600070205080204" pitchFamily="34" charset="-128"/>
              </a:rPr>
              <a:t>, HOPE and more)</a:t>
            </a:r>
          </a:p>
          <a:p>
            <a:r>
              <a:rPr lang="en-US" altLang="en-US" dirty="0">
                <a:ea typeface="ＭＳ Ｐゴシック" panose="020B0600070205080204" pitchFamily="34" charset="-128"/>
              </a:rPr>
              <a:t>Faculty Fellow at National Institute of Standards and Technology (NIST)</a:t>
            </a:r>
          </a:p>
        </p:txBody>
      </p:sp>
      <p:sp>
        <p:nvSpPr>
          <p:cNvPr id="16387" name="Slide Number Placeholder 3">
            <a:extLst>
              <a:ext uri="{FF2B5EF4-FFF2-40B4-BE49-F238E27FC236}">
                <a16:creationId xmlns:a16="http://schemas.microsoft.com/office/drawing/2014/main" id="{3ADF36E0-29E2-188C-11A0-1FF588B0CD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400">
                <a:latin typeface="Times New Roman" panose="02020603050405020304" pitchFamily="18" charset="0"/>
              </a:rPr>
              <a:t>-</a:t>
            </a:r>
            <a:fld id="{7A1DBB60-9BF4-C540-8FE7-849C78DFB5F2}" type="slidenum">
              <a:rPr lang="en-US" altLang="en-US" sz="1400" smtClean="0">
                <a:latin typeface="Times New Roman" panose="02020603050405020304" pitchFamily="18" charset="0"/>
              </a:rPr>
              <a:pPr>
                <a:spcBef>
                  <a:spcPct val="0"/>
                </a:spcBef>
                <a:buClrTx/>
                <a:buSzTx/>
                <a:buFontTx/>
                <a:buNone/>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A9F6360F-1F89-3F6D-BAEC-E811007DC1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E121FFF6-9DFF-344F-8BAC-C6847A92FEDD}" type="slidenum">
              <a:rPr lang="en-US" altLang="en-US" sz="1400" smtClean="0">
                <a:latin typeface="Times New Roman" panose="02020603050405020304" pitchFamily="18" charset="0"/>
              </a:rPr>
              <a:pPr>
                <a:spcBef>
                  <a:spcPct val="0"/>
                </a:spcBef>
                <a:buClrTx/>
                <a:buSzTx/>
                <a:buFontTx/>
                <a:buNone/>
              </a:pPr>
              <a:t>20</a:t>
            </a:fld>
            <a:endParaRPr lang="en-US" altLang="en-US" sz="1400">
              <a:latin typeface="Times New Roman" panose="02020603050405020304" pitchFamily="18" charset="0"/>
            </a:endParaRPr>
          </a:p>
        </p:txBody>
      </p:sp>
      <p:sp>
        <p:nvSpPr>
          <p:cNvPr id="35842" name="Rectangle 2">
            <a:extLst>
              <a:ext uri="{FF2B5EF4-FFF2-40B4-BE49-F238E27FC236}">
                <a16:creationId xmlns:a16="http://schemas.microsoft.com/office/drawing/2014/main" id="{9A827F1E-6809-82D1-E40E-F1355295DBCB}"/>
              </a:ext>
            </a:extLst>
          </p:cNvPr>
          <p:cNvSpPr>
            <a:spLocks noGrp="1" noChangeArrowheads="1"/>
          </p:cNvSpPr>
          <p:nvPr>
            <p:ph type="title"/>
          </p:nvPr>
        </p:nvSpPr>
        <p:spPr/>
        <p:txBody>
          <a:bodyPr/>
          <a:lstStyle/>
          <a:p>
            <a:r>
              <a:rPr lang="en-US" altLang="en-US">
                <a:ea typeface="ＭＳ Ｐゴシック" panose="020B0600070205080204" pitchFamily="34" charset="-128"/>
              </a:rPr>
              <a:t>Not just prevention</a:t>
            </a:r>
          </a:p>
        </p:txBody>
      </p:sp>
      <p:sp>
        <p:nvSpPr>
          <p:cNvPr id="35843" name="Rectangle 3">
            <a:extLst>
              <a:ext uri="{FF2B5EF4-FFF2-40B4-BE49-F238E27FC236}">
                <a16:creationId xmlns:a16="http://schemas.microsoft.com/office/drawing/2014/main" id="{571BBE6E-A01E-047D-F8CF-3C14EC3535B6}"/>
              </a:ext>
            </a:extLst>
          </p:cNvPr>
          <p:cNvSpPr>
            <a:spLocks noGrp="1" noChangeArrowheads="1"/>
          </p:cNvSpPr>
          <p:nvPr>
            <p:ph type="body" idx="1"/>
          </p:nvPr>
        </p:nvSpPr>
        <p:spPr/>
        <p:txBody>
          <a:bodyPr/>
          <a:lstStyle/>
          <a:p>
            <a:r>
              <a:rPr lang="en-US" altLang="en-US">
                <a:ea typeface="ＭＳ Ｐゴシック" panose="020B0600070205080204" pitchFamily="34" charset="-128"/>
              </a:rPr>
              <a:t>Prevention</a:t>
            </a:r>
          </a:p>
          <a:p>
            <a:pPr lvl="1"/>
            <a:r>
              <a:rPr lang="en-US" altLang="en-US">
                <a:ea typeface="ＭＳ Ｐゴシック" panose="020B0600070205080204" pitchFamily="34" charset="-128"/>
              </a:rPr>
              <a:t>Prevent attackers from violating security policy</a:t>
            </a:r>
          </a:p>
          <a:p>
            <a:r>
              <a:rPr lang="en-US" altLang="en-US">
                <a:ea typeface="ＭＳ Ｐゴシック" panose="020B0600070205080204" pitchFamily="34" charset="-128"/>
              </a:rPr>
              <a:t>Detection</a:t>
            </a:r>
          </a:p>
          <a:p>
            <a:pPr lvl="1"/>
            <a:r>
              <a:rPr lang="en-US" altLang="en-US">
                <a:ea typeface="ＭＳ Ｐゴシック" panose="020B0600070205080204" pitchFamily="34" charset="-128"/>
              </a:rPr>
              <a:t>Detect attackers’ violation of security policy</a:t>
            </a:r>
          </a:p>
          <a:p>
            <a:r>
              <a:rPr lang="en-US" altLang="en-US">
                <a:ea typeface="ＭＳ Ｐゴシック" panose="020B0600070205080204" pitchFamily="34" charset="-128"/>
              </a:rPr>
              <a:t>Recovery</a:t>
            </a:r>
          </a:p>
          <a:p>
            <a:pPr lvl="1"/>
            <a:r>
              <a:rPr lang="en-US" altLang="en-US">
                <a:ea typeface="ＭＳ Ｐゴシック" panose="020B0600070205080204" pitchFamily="34" charset="-128"/>
              </a:rPr>
              <a:t>Stop attack, assess and repair damage</a:t>
            </a:r>
          </a:p>
          <a:p>
            <a:pPr lvl="1"/>
            <a:r>
              <a:rPr lang="en-US" altLang="en-US">
                <a:ea typeface="ＭＳ Ｐゴシック" panose="020B0600070205080204" pitchFamily="34" charset="-128"/>
              </a:rPr>
              <a:t>Continue to function correctly even if attack succeeds</a:t>
            </a:r>
          </a:p>
          <a:p>
            <a:r>
              <a:rPr lang="en-US" altLang="en-US">
                <a:ea typeface="ＭＳ Ｐゴシック" panose="020B0600070205080204" pitchFamily="34" charset="-128"/>
              </a:rPr>
              <a:t>And more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7A97D939-F836-832E-A3DE-DB8C6895D6D6}"/>
              </a:ext>
            </a:extLst>
          </p:cNvPr>
          <p:cNvSpPr>
            <a:spLocks noGrp="1" noChangeArrowheads="1"/>
          </p:cNvSpPr>
          <p:nvPr>
            <p:ph type="title"/>
          </p:nvPr>
        </p:nvSpPr>
        <p:spPr/>
        <p:txBody>
          <a:bodyPr/>
          <a:lstStyle/>
          <a:p>
            <a:r>
              <a:rPr lang="en-US" altLang="en-US">
                <a:ea typeface="ＭＳ Ｐゴシック" panose="020B0600070205080204" pitchFamily="34" charset="-128"/>
              </a:rPr>
              <a:t>NIST Cybersecurity Framework (CSF)</a:t>
            </a:r>
          </a:p>
        </p:txBody>
      </p:sp>
      <p:sp>
        <p:nvSpPr>
          <p:cNvPr id="53250" name="Content Placeholder 2">
            <a:extLst>
              <a:ext uri="{FF2B5EF4-FFF2-40B4-BE49-F238E27FC236}">
                <a16:creationId xmlns:a16="http://schemas.microsoft.com/office/drawing/2014/main" id="{310DDB18-4014-96DD-97D3-BEED79BFA5A4}"/>
              </a:ext>
            </a:extLst>
          </p:cNvPr>
          <p:cNvSpPr>
            <a:spLocks noGrp="1" noChangeArrowheads="1"/>
          </p:cNvSpPr>
          <p:nvPr>
            <p:ph idx="1"/>
          </p:nvPr>
        </p:nvSpPr>
        <p:spPr/>
        <p:txBody>
          <a:bodyPr/>
          <a:lstStyle/>
          <a:p>
            <a:r>
              <a:rPr lang="en-US" altLang="en-US">
                <a:ea typeface="ＭＳ Ｐゴシック" panose="020B0600070205080204" pitchFamily="34" charset="-128"/>
              </a:rPr>
              <a:t>5 Functions </a:t>
            </a:r>
          </a:p>
          <a:p>
            <a:pPr lvl="1"/>
            <a:r>
              <a:rPr lang="en-US" altLang="en-US">
                <a:ea typeface="ＭＳ Ｐゴシック" panose="020B0600070205080204" pitchFamily="34" charset="-128"/>
              </a:rPr>
              <a:t>nist.gov/cyberframework/online-learning/five-functions</a:t>
            </a:r>
          </a:p>
          <a:p>
            <a:r>
              <a:rPr lang="en-US" altLang="en-US">
                <a:ea typeface="ＭＳ Ｐゴシック" panose="020B0600070205080204" pitchFamily="34" charset="-128"/>
              </a:rPr>
              <a:t>Identify</a:t>
            </a:r>
          </a:p>
          <a:p>
            <a:r>
              <a:rPr lang="en-US" altLang="en-US">
                <a:ea typeface="ＭＳ Ｐゴシック" panose="020B0600070205080204" pitchFamily="34" charset="-128"/>
              </a:rPr>
              <a:t>Protect</a:t>
            </a:r>
          </a:p>
          <a:p>
            <a:r>
              <a:rPr lang="en-US" altLang="en-US">
                <a:ea typeface="ＭＳ Ｐゴシック" panose="020B0600070205080204" pitchFamily="34" charset="-128"/>
              </a:rPr>
              <a:t>Detect</a:t>
            </a:r>
          </a:p>
          <a:p>
            <a:r>
              <a:rPr lang="en-US" altLang="en-US">
                <a:ea typeface="ＭＳ Ｐゴシック" panose="020B0600070205080204" pitchFamily="34" charset="-128"/>
              </a:rPr>
              <a:t>Respond</a:t>
            </a:r>
          </a:p>
          <a:p>
            <a:r>
              <a:rPr lang="en-US" altLang="en-US">
                <a:ea typeface="ＭＳ Ｐゴシック" panose="020B0600070205080204" pitchFamily="34" charset="-128"/>
              </a:rPr>
              <a:t>Recover</a:t>
            </a:r>
          </a:p>
        </p:txBody>
      </p:sp>
      <p:sp>
        <p:nvSpPr>
          <p:cNvPr id="53251" name="Slide Number Placeholder 3">
            <a:extLst>
              <a:ext uri="{FF2B5EF4-FFF2-40B4-BE49-F238E27FC236}">
                <a16:creationId xmlns:a16="http://schemas.microsoft.com/office/drawing/2014/main" id="{AA08340F-4C2D-C849-1180-FF09A3F74FE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423D4FE-F440-3C43-92B7-855EA04EC929}" type="slidenum">
              <a:rPr lang="en-US" altLang="en-US" sz="1400" smtClean="0"/>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0563BC37-1C3C-3F2F-F7F9-3ED3CF9079D5}"/>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54274" name="Content Placeholder 2">
            <a:extLst>
              <a:ext uri="{FF2B5EF4-FFF2-40B4-BE49-F238E27FC236}">
                <a16:creationId xmlns:a16="http://schemas.microsoft.com/office/drawing/2014/main" id="{36E7A186-F1C5-1A18-A3CD-536477753B7D}"/>
              </a:ext>
            </a:extLst>
          </p:cNvPr>
          <p:cNvSpPr>
            <a:spLocks noGrp="1" noChangeArrowheads="1"/>
          </p:cNvSpPr>
          <p:nvPr>
            <p:ph idx="1"/>
          </p:nvPr>
        </p:nvSpPr>
        <p:spPr/>
        <p:txBody>
          <a:bodyPr/>
          <a:lstStyle/>
          <a:p>
            <a:r>
              <a:rPr lang="en-US" altLang="en-US">
                <a:ea typeface="ＭＳ Ｐゴシック" panose="020B0600070205080204" pitchFamily="34" charset="-128"/>
              </a:rPr>
              <a:t>Other cyber security frameworks</a:t>
            </a:r>
          </a:p>
        </p:txBody>
      </p:sp>
      <p:sp>
        <p:nvSpPr>
          <p:cNvPr id="54275" name="Slide Number Placeholder 3">
            <a:extLst>
              <a:ext uri="{FF2B5EF4-FFF2-40B4-BE49-F238E27FC236}">
                <a16:creationId xmlns:a16="http://schemas.microsoft.com/office/drawing/2014/main" id="{8D148FE0-FCE9-0CA4-689C-00062CD58A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DD9C671-27F8-B14E-B513-7E7AD9F133E9}" type="slidenum">
              <a:rPr lang="en-US" altLang="en-US" sz="1400" smtClean="0"/>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1AFC45AD-49DC-75F8-5DE7-BF6170CC0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CAC3A8E9-5FB0-6F48-A6A7-DBAB27C1005B}" type="slidenum">
              <a:rPr lang="en-US" altLang="en-US" sz="1400" smtClean="0">
                <a:latin typeface="Times New Roman" panose="02020603050405020304" pitchFamily="18" charset="0"/>
              </a:rPr>
              <a:pPr>
                <a:spcBef>
                  <a:spcPct val="0"/>
                </a:spcBef>
                <a:buClrTx/>
                <a:buSzTx/>
                <a:buFontTx/>
                <a:buNone/>
              </a:pPr>
              <a:t>23</a:t>
            </a:fld>
            <a:endParaRPr lang="en-US" altLang="en-US" sz="1400">
              <a:latin typeface="Times New Roman" panose="02020603050405020304" pitchFamily="18" charset="0"/>
            </a:endParaRPr>
          </a:p>
        </p:txBody>
      </p:sp>
      <p:sp>
        <p:nvSpPr>
          <p:cNvPr id="37890" name="Rectangle 6">
            <a:extLst>
              <a:ext uri="{FF2B5EF4-FFF2-40B4-BE49-F238E27FC236}">
                <a16:creationId xmlns:a16="http://schemas.microsoft.com/office/drawing/2014/main" id="{DB6BF2C0-B071-7501-7066-FEFBD21ED4F0}"/>
              </a:ext>
            </a:extLst>
          </p:cNvPr>
          <p:cNvSpPr>
            <a:spLocks noChangeArrowheads="1"/>
          </p:cNvSpPr>
          <p:nvPr/>
        </p:nvSpPr>
        <p:spPr bwMode="auto">
          <a:xfrm>
            <a:off x="2962275"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endParaRPr>
          </a:p>
        </p:txBody>
      </p:sp>
      <p:pic>
        <p:nvPicPr>
          <p:cNvPr id="37891" name="Picture 5" descr="SecurityProcess">
            <a:extLst>
              <a:ext uri="{FF2B5EF4-FFF2-40B4-BE49-F238E27FC236}">
                <a16:creationId xmlns:a16="http://schemas.microsoft.com/office/drawing/2014/main" id="{BBFA95BB-0690-6748-7C56-5B7F27065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417513"/>
            <a:ext cx="6581775" cy="552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66172326-9F40-EADE-B288-787AE4C548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61E09E56-95D0-8544-B125-4FD46731B924}" type="slidenum">
              <a:rPr lang="en-US" altLang="en-US" sz="1400" smtClean="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38914" name="Rectangle 2">
            <a:extLst>
              <a:ext uri="{FF2B5EF4-FFF2-40B4-BE49-F238E27FC236}">
                <a16:creationId xmlns:a16="http://schemas.microsoft.com/office/drawing/2014/main" id="{2179BD47-3DD4-8774-A180-395A465A5C63}"/>
              </a:ext>
            </a:extLst>
          </p:cNvPr>
          <p:cNvSpPr>
            <a:spLocks noGrp="1" noChangeArrowheads="1"/>
          </p:cNvSpPr>
          <p:nvPr>
            <p:ph type="title"/>
          </p:nvPr>
        </p:nvSpPr>
        <p:spPr/>
        <p:txBody>
          <a:bodyPr/>
          <a:lstStyle/>
          <a:p>
            <a:r>
              <a:rPr lang="en-US" altLang="en-US">
                <a:ea typeface="ＭＳ Ｐゴシック" panose="020B0600070205080204" pitchFamily="34" charset="-128"/>
              </a:rPr>
              <a:t>Security: Putting It In Perspective</a:t>
            </a:r>
          </a:p>
        </p:txBody>
      </p:sp>
      <p:sp>
        <p:nvSpPr>
          <p:cNvPr id="38915" name="Rectangle 3">
            <a:extLst>
              <a:ext uri="{FF2B5EF4-FFF2-40B4-BE49-F238E27FC236}">
                <a16:creationId xmlns:a16="http://schemas.microsoft.com/office/drawing/2014/main" id="{C73C27F4-5BAC-9392-3352-3C3811F8F1C4}"/>
              </a:ext>
            </a:extLst>
          </p:cNvPr>
          <p:cNvSpPr>
            <a:spLocks noGrp="1" noChangeArrowheads="1"/>
          </p:cNvSpPr>
          <p:nvPr>
            <p:ph type="body" idx="1"/>
          </p:nvPr>
        </p:nvSpPr>
        <p:spPr>
          <a:xfrm>
            <a:off x="533400" y="1719263"/>
            <a:ext cx="8077200" cy="5138737"/>
          </a:xfrm>
        </p:spPr>
        <p:txBody>
          <a:bodyPr/>
          <a:lstStyle/>
          <a:p>
            <a:pPr marL="457200" indent="-457200"/>
            <a:r>
              <a:rPr lang="en-US" altLang="en-US" sz="2400">
                <a:ea typeface="ＭＳ Ｐゴシック" panose="020B0600070205080204" pitchFamily="34" charset="-128"/>
              </a:rPr>
              <a:t>How do we  manage the security of a valued resource? </a:t>
            </a:r>
          </a:p>
          <a:p>
            <a:pPr marL="838200" lvl="1" indent="-381000">
              <a:buFontTx/>
              <a:buAutoNum type="arabicPeriod"/>
            </a:pPr>
            <a:r>
              <a:rPr lang="en-US" altLang="en-US" sz="2000">
                <a:solidFill>
                  <a:schemeClr val="accent2"/>
                </a:solidFill>
                <a:ea typeface="ＭＳ Ｐゴシック" panose="020B0600070205080204" pitchFamily="34" charset="-128"/>
              </a:rPr>
              <a:t>Determine what you are protecting</a:t>
            </a:r>
            <a:r>
              <a:rPr lang="en-US" altLang="en-US" sz="2000">
                <a:ea typeface="ＭＳ Ｐゴシック" panose="020B0600070205080204" pitchFamily="34" charset="-128"/>
              </a:rPr>
              <a:t>: the value of a resource should determine how much effort (or money) is spent protecting it.</a:t>
            </a:r>
          </a:p>
          <a:p>
            <a:pPr marL="1257300" lvl="2" indent="-342900"/>
            <a:r>
              <a:rPr lang="en-US" altLang="en-US" sz="1800">
                <a:ea typeface="ＭＳ Ｐゴシック" panose="020B0600070205080204" pitchFamily="34" charset="-128"/>
              </a:rPr>
              <a:t>E.g., If you have nothing in your house of value do you need to lock your doors other than to protect the house itself?</a:t>
            </a:r>
          </a:p>
          <a:p>
            <a:pPr marL="1257300" lvl="2" indent="-342900"/>
            <a:r>
              <a:rPr lang="en-US" altLang="en-US" sz="1800">
                <a:ea typeface="ＭＳ Ｐゴシック" panose="020B0600070205080204" pitchFamily="34" charset="-128"/>
              </a:rPr>
              <a:t>If you have an $16,000,000 artwork, you might consider a security guard. (can you trust the guard?) </a:t>
            </a:r>
          </a:p>
          <a:p>
            <a:pPr marL="1257300" lvl="2" indent="-342900"/>
            <a:r>
              <a:rPr lang="en-US" altLang="en-US" sz="1800">
                <a:ea typeface="ＭＳ Ｐゴシック" panose="020B0600070205080204" pitchFamily="34" charset="-128"/>
              </a:rPr>
              <a:t>How fragile is what you are protecting? Is recovery possible?</a:t>
            </a:r>
            <a:endParaRPr lang="en-US" altLang="en-US" sz="1800">
              <a:solidFill>
                <a:schemeClr val="accent2"/>
              </a:solidFill>
              <a:ea typeface="ＭＳ Ｐゴシック" panose="020B0600070205080204" pitchFamily="34" charset="-128"/>
            </a:endParaRPr>
          </a:p>
          <a:p>
            <a:pPr marL="838200" lvl="1" indent="-381000">
              <a:buFontTx/>
              <a:buAutoNum type="arabicPeriod"/>
            </a:pPr>
            <a:r>
              <a:rPr lang="en-US" altLang="en-US" sz="2000">
                <a:solidFill>
                  <a:schemeClr val="accent2"/>
                </a:solidFill>
                <a:ea typeface="ＭＳ Ｐゴシック" panose="020B0600070205080204" pitchFamily="34" charset="-128"/>
              </a:rPr>
              <a:t>Analyze the expected risks</a:t>
            </a:r>
          </a:p>
          <a:p>
            <a:pPr marL="1257300" lvl="2" indent="-342900"/>
            <a:r>
              <a:rPr lang="en-US" altLang="en-US" sz="1800">
                <a:ea typeface="ＭＳ Ｐゴシック" panose="020B0600070205080204" pitchFamily="34" charset="-128"/>
              </a:rPr>
              <a:t>Assess likely avenues of attack</a:t>
            </a:r>
          </a:p>
          <a:p>
            <a:pPr marL="838200" lvl="1" indent="-381000">
              <a:buFontTx/>
              <a:buAutoNum type="arabicPeriod"/>
            </a:pPr>
            <a:r>
              <a:rPr lang="en-US" altLang="en-US" sz="2000">
                <a:solidFill>
                  <a:schemeClr val="accent2"/>
                </a:solidFill>
                <a:ea typeface="ＭＳ Ｐゴシック" panose="020B0600070205080204" pitchFamily="34" charset="-128"/>
              </a:rPr>
              <a:t>Define legitimate access:</a:t>
            </a:r>
            <a:r>
              <a:rPr lang="en-US" altLang="en-US" sz="2000">
                <a:ea typeface="ＭＳ Ｐゴシック" panose="020B0600070205080204" pitchFamily="34" charset="-128"/>
              </a:rPr>
              <a:t> define who *should* have access to each resource and to what degree; policy.</a:t>
            </a:r>
            <a:br>
              <a:rPr lang="en-US" altLang="en-US" sz="2000">
                <a:ea typeface="ＭＳ Ｐゴシック" panose="020B0600070205080204" pitchFamily="34" charset="-128"/>
              </a:rPr>
            </a:br>
            <a:endParaRPr lang="en-US" altLang="en-US" sz="2000">
              <a:ea typeface="ＭＳ Ｐゴシック" panose="020B0600070205080204" pitchFamily="34" charset="-128"/>
            </a:endParaRPr>
          </a:p>
          <a:p>
            <a:pPr marL="1676400" lvl="3" indent="-304800"/>
            <a:endParaRPr lang="en-US" altLang="en-US" sz="18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0C2D0343-145E-685B-3363-0D7527EDEA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E5A9B4BE-4231-CA4C-8C7C-A2ECE60B6B1F}" type="slidenum">
              <a:rPr lang="en-US" altLang="en-US" sz="1400" smtClean="0">
                <a:latin typeface="Times New Roman" panose="02020603050405020304" pitchFamily="18" charset="0"/>
              </a:rPr>
              <a:pPr>
                <a:spcBef>
                  <a:spcPct val="0"/>
                </a:spcBef>
                <a:buClrTx/>
                <a:buSzTx/>
                <a:buFontTx/>
                <a:buNone/>
              </a:pPr>
              <a:t>25</a:t>
            </a:fld>
            <a:endParaRPr lang="en-US" altLang="en-US" sz="1400">
              <a:latin typeface="Times New Roman" panose="02020603050405020304" pitchFamily="18" charset="0"/>
            </a:endParaRPr>
          </a:p>
        </p:txBody>
      </p:sp>
      <p:sp>
        <p:nvSpPr>
          <p:cNvPr id="39938" name="Rectangle 2">
            <a:extLst>
              <a:ext uri="{FF2B5EF4-FFF2-40B4-BE49-F238E27FC236}">
                <a16:creationId xmlns:a16="http://schemas.microsoft.com/office/drawing/2014/main" id="{82789DD4-C870-AC66-B8EF-5DD4FF72674E}"/>
              </a:ext>
            </a:extLst>
          </p:cNvPr>
          <p:cNvSpPr>
            <a:spLocks noGrp="1" noChangeArrowheads="1"/>
          </p:cNvSpPr>
          <p:nvPr>
            <p:ph type="title"/>
          </p:nvPr>
        </p:nvSpPr>
        <p:spPr/>
        <p:txBody>
          <a:bodyPr/>
          <a:lstStyle/>
          <a:p>
            <a:r>
              <a:rPr lang="en-US" altLang="en-US">
                <a:ea typeface="ＭＳ Ｐゴシック" panose="020B0600070205080204" pitchFamily="34" charset="-128"/>
              </a:rPr>
              <a:t>Security: Putting it In Perspective</a:t>
            </a:r>
          </a:p>
        </p:txBody>
      </p:sp>
      <p:sp>
        <p:nvSpPr>
          <p:cNvPr id="39939" name="Rectangle 3">
            <a:extLst>
              <a:ext uri="{FF2B5EF4-FFF2-40B4-BE49-F238E27FC236}">
                <a16:creationId xmlns:a16="http://schemas.microsoft.com/office/drawing/2014/main" id="{9CD54DE9-089D-C406-1F9C-77E6FA90546B}"/>
              </a:ext>
            </a:extLst>
          </p:cNvPr>
          <p:cNvSpPr>
            <a:spLocks noGrp="1" noChangeArrowheads="1"/>
          </p:cNvSpPr>
          <p:nvPr>
            <p:ph type="body" idx="1"/>
          </p:nvPr>
        </p:nvSpPr>
        <p:spPr/>
        <p:txBody>
          <a:bodyPr/>
          <a:lstStyle/>
          <a:p>
            <a:pPr marL="838200" lvl="1" indent="-381000">
              <a:lnSpc>
                <a:spcPct val="90000"/>
              </a:lnSpc>
              <a:buFontTx/>
              <a:buAutoNum type="arabicPeriod" startAt="3"/>
            </a:pPr>
            <a:r>
              <a:rPr lang="en-US" altLang="en-US" sz="2000">
                <a:solidFill>
                  <a:schemeClr val="accent2"/>
                </a:solidFill>
                <a:ea typeface="ＭＳ Ｐゴシック" panose="020B0600070205080204" pitchFamily="34" charset="-128"/>
              </a:rPr>
              <a:t>Prevent Attacks</a:t>
            </a:r>
            <a:r>
              <a:rPr lang="en-US" altLang="en-US" sz="2000">
                <a:ea typeface="ＭＳ Ｐゴシック" panose="020B0600070205080204" pitchFamily="34" charset="-128"/>
              </a:rPr>
              <a:t>: taking measures that prevent unauthorized access or damage.</a:t>
            </a:r>
          </a:p>
          <a:p>
            <a:pPr marL="1257300" lvl="2" indent="-342900">
              <a:lnSpc>
                <a:spcPct val="90000"/>
              </a:lnSpc>
            </a:pPr>
            <a:r>
              <a:rPr lang="en-US" altLang="en-US" sz="1800">
                <a:ea typeface="ＭＳ Ｐゴシック" panose="020B0600070205080204" pitchFamily="34" charset="-128"/>
              </a:rPr>
              <a:t>E.g., passwords, physical security, firewalls or one-time passwords</a:t>
            </a:r>
          </a:p>
          <a:p>
            <a:pPr marL="1257300" lvl="2" indent="-342900">
              <a:lnSpc>
                <a:spcPct val="90000"/>
              </a:lnSpc>
            </a:pPr>
            <a:r>
              <a:rPr lang="en-US" altLang="en-US" sz="1800">
                <a:ea typeface="ＭＳ Ｐゴシック" panose="020B0600070205080204" pitchFamily="34" charset="-128"/>
              </a:rPr>
              <a:t>Identify weaknesses and likely avenues of attack</a:t>
            </a:r>
          </a:p>
          <a:p>
            <a:pPr marL="838200" lvl="1" indent="-381000">
              <a:lnSpc>
                <a:spcPct val="90000"/>
              </a:lnSpc>
              <a:buFontTx/>
              <a:buAutoNum type="arabicPeriod" startAt="3"/>
            </a:pPr>
            <a:r>
              <a:rPr lang="en-US" altLang="en-US" sz="2000">
                <a:solidFill>
                  <a:schemeClr val="accent2"/>
                </a:solidFill>
                <a:ea typeface="ＭＳ Ｐゴシック" panose="020B0600070205080204" pitchFamily="34" charset="-128"/>
              </a:rPr>
              <a:t>Detect Attacks</a:t>
            </a:r>
            <a:r>
              <a:rPr lang="en-US" altLang="en-US" sz="2000">
                <a:ea typeface="ＭＳ Ｐゴシック" panose="020B0600070205080204" pitchFamily="34" charset="-128"/>
              </a:rPr>
              <a:t>: measures that allow detection of unauthorized access (when an asset has been damaged, altered, or copied). </a:t>
            </a:r>
          </a:p>
          <a:p>
            <a:pPr marL="1257300" lvl="2" indent="-342900">
              <a:lnSpc>
                <a:spcPct val="90000"/>
              </a:lnSpc>
            </a:pPr>
            <a:r>
              <a:rPr lang="en-US" altLang="en-US" sz="1800">
                <a:ea typeface="ＭＳ Ｐゴシック" panose="020B0600070205080204" pitchFamily="34" charset="-128"/>
              </a:rPr>
              <a:t>E.g., intrusion detection, trip wire, network forensic</a:t>
            </a:r>
            <a:endParaRPr lang="en-US" altLang="en-US" sz="1800">
              <a:solidFill>
                <a:schemeClr val="accent2"/>
              </a:solidFill>
              <a:ea typeface="ＭＳ Ｐゴシック" panose="020B0600070205080204" pitchFamily="34" charset="-128"/>
            </a:endParaRPr>
          </a:p>
          <a:p>
            <a:pPr marL="838200" lvl="1" indent="-381000">
              <a:lnSpc>
                <a:spcPct val="90000"/>
              </a:lnSpc>
              <a:buFontTx/>
              <a:buAutoNum type="arabicPeriod" startAt="3"/>
            </a:pPr>
            <a:r>
              <a:rPr lang="en-US" altLang="en-US" sz="2000">
                <a:solidFill>
                  <a:schemeClr val="accent2"/>
                </a:solidFill>
                <a:ea typeface="ＭＳ Ｐゴシック" panose="020B0600070205080204" pitchFamily="34" charset="-128"/>
              </a:rPr>
              <a:t>Recover: </a:t>
            </a:r>
            <a:r>
              <a:rPr lang="en-US" altLang="en-US" sz="2000">
                <a:ea typeface="ＭＳ Ｐゴシック" panose="020B0600070205080204" pitchFamily="34" charset="-128"/>
              </a:rPr>
              <a:t>restoring systems that were compromised; patch holes.</a:t>
            </a:r>
          </a:p>
          <a:p>
            <a:pPr marL="838200" lvl="1" indent="-381000">
              <a:lnSpc>
                <a:spcPct val="90000"/>
              </a:lnSpc>
              <a:buFontTx/>
              <a:buAutoNum type="arabicPeriod" startAt="3"/>
            </a:pPr>
            <a:r>
              <a:rPr lang="en-US" altLang="en-US" sz="2000">
                <a:solidFill>
                  <a:schemeClr val="accent2"/>
                </a:solidFill>
                <a:ea typeface="ＭＳ Ｐゴシック" panose="020B0600070205080204" pitchFamily="34" charset="-128"/>
              </a:rPr>
              <a:t>Respond: </a:t>
            </a:r>
            <a:r>
              <a:rPr lang="en-US" altLang="en-US" sz="2000">
                <a:ea typeface="ＭＳ Ｐゴシック" panose="020B0600070205080204" pitchFamily="34" charset="-128"/>
              </a:rPr>
              <a:t>measures that deter unuathorized access not through prevention but through threat of punishment/consequences in detected</a:t>
            </a:r>
          </a:p>
          <a:p>
            <a:pPr marL="838200" lvl="1" indent="-381000">
              <a:lnSpc>
                <a:spcPct val="90000"/>
              </a:lnSpc>
              <a:buFontTx/>
              <a:buAutoNum type="arabicPeriod" startAt="4"/>
            </a:pPr>
            <a:r>
              <a:rPr lang="en-US" altLang="en-US" sz="2000">
                <a:solidFill>
                  <a:schemeClr val="accent2"/>
                </a:solidFill>
                <a:ea typeface="ＭＳ Ｐゴシック" panose="020B0600070205080204" pitchFamily="34" charset="-128"/>
              </a:rPr>
              <a:t>Assess/Reassess</a:t>
            </a:r>
            <a:r>
              <a:rPr lang="en-US" altLang="en-US" sz="2000">
                <a:ea typeface="ＭＳ Ｐゴシック" panose="020B0600070205080204" pitchFamily="34" charset="-128"/>
              </a:rPr>
              <a:t> of security posture</a:t>
            </a:r>
          </a:p>
          <a:p>
            <a:pPr marL="457200" indent="-457200">
              <a:lnSpc>
                <a:spcPct val="90000"/>
              </a:lnSpc>
            </a:pPr>
            <a:endParaRPr lang="en-US" altLang="en-US" sz="2400">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BB84E449-4507-5A3C-67E0-99C98CDBD6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43DDDF64-C46F-1B42-9530-FC6A17DBB5DB}" type="slidenum">
              <a:rPr lang="en-US" altLang="en-US" sz="1400" smtClean="0">
                <a:latin typeface="Times New Roman" panose="02020603050405020304" pitchFamily="18" charset="0"/>
              </a:rPr>
              <a:pPr>
                <a:spcBef>
                  <a:spcPct val="0"/>
                </a:spcBef>
                <a:buClrTx/>
                <a:buSzTx/>
                <a:buFontTx/>
                <a:buNone/>
              </a:pPr>
              <a:t>26</a:t>
            </a:fld>
            <a:endParaRPr lang="en-US" altLang="en-US" sz="1400">
              <a:latin typeface="Times New Roman" panose="02020603050405020304" pitchFamily="18" charset="0"/>
            </a:endParaRPr>
          </a:p>
        </p:txBody>
      </p:sp>
      <p:sp>
        <p:nvSpPr>
          <p:cNvPr id="40962" name="Rectangle 2">
            <a:extLst>
              <a:ext uri="{FF2B5EF4-FFF2-40B4-BE49-F238E27FC236}">
                <a16:creationId xmlns:a16="http://schemas.microsoft.com/office/drawing/2014/main" id="{49831015-D609-4A65-5A5B-5D496496A5D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40963" name="Rectangle 3">
            <a:extLst>
              <a:ext uri="{FF2B5EF4-FFF2-40B4-BE49-F238E27FC236}">
                <a16:creationId xmlns:a16="http://schemas.microsoft.com/office/drawing/2014/main" id="{9F1D493D-9F7B-4871-5B6A-BAA91E8BA034}"/>
              </a:ext>
            </a:extLst>
          </p:cNvPr>
          <p:cNvSpPr>
            <a:spLocks noGrp="1" noChangeArrowheads="1"/>
          </p:cNvSpPr>
          <p:nvPr>
            <p:ph type="body" idx="1"/>
          </p:nvPr>
        </p:nvSpPr>
        <p:spPr/>
        <p:txBody>
          <a:bodyPr/>
          <a:lstStyle/>
          <a:p>
            <a:pPr>
              <a:lnSpc>
                <a:spcPct val="90000"/>
              </a:lnSpc>
            </a:pPr>
            <a:r>
              <a:rPr lang="en-US" altLang="en-US">
                <a:ea typeface="ＭＳ Ｐゴシック" panose="020B0600070205080204" pitchFamily="34" charset="-128"/>
              </a:rPr>
              <a:t>Security must be an on-going process that constantly balances response to risks </a:t>
            </a:r>
          </a:p>
          <a:p>
            <a:pPr>
              <a:lnSpc>
                <a:spcPct val="90000"/>
              </a:lnSpc>
            </a:pPr>
            <a:r>
              <a:rPr lang="en-US" altLang="en-US">
                <a:ea typeface="ＭＳ Ｐゴシック" panose="020B0600070205080204" pitchFamily="34" charset="-128"/>
              </a:rPr>
              <a:t>Too often,any particular security tool or technique presented as if they are a “solution to the security problem”</a:t>
            </a:r>
          </a:p>
          <a:p>
            <a:pPr>
              <a:lnSpc>
                <a:spcPct val="90000"/>
              </a:lnSpc>
            </a:pPr>
            <a:r>
              <a:rPr lang="en-US" altLang="en-US">
                <a:ea typeface="ＭＳ Ｐゴシック" panose="020B0600070205080204" pitchFamily="34" charset="-128"/>
              </a:rPr>
              <a:t>Participate in game of escalation</a:t>
            </a:r>
          </a:p>
          <a:p>
            <a:pPr>
              <a:lnSpc>
                <a:spcPct val="90000"/>
              </a:lnSpc>
            </a:pPr>
            <a:r>
              <a:rPr lang="en-US" altLang="en-US">
                <a:ea typeface="ＭＳ Ｐゴシック" panose="020B0600070205080204" pitchFamily="34" charset="-128"/>
              </a:rPr>
              <a:t>Must detect and respond not just deploy and forget</a:t>
            </a:r>
          </a:p>
          <a:p>
            <a:pPr>
              <a:lnSpc>
                <a:spcPct val="90000"/>
              </a:lnSpc>
            </a:pPr>
            <a:r>
              <a:rPr lang="en-US" altLang="en-US">
                <a:ea typeface="ＭＳ Ｐゴシック" panose="020B0600070205080204" pitchFamily="34" charset="-128"/>
              </a:rPr>
              <a:t>Must balance overhead on daily operations against likelihood of attack</a:t>
            </a:r>
          </a:p>
          <a:p>
            <a:pPr>
              <a:lnSpc>
                <a:spcPct val="90000"/>
              </a:lnSpc>
            </a:pPr>
            <a:endParaRPr lang="en-US" altLang="en-US">
              <a:ea typeface="ＭＳ Ｐゴシック" panose="020B0600070205080204" pitchFamily="34" charset="-128"/>
            </a:endParaRPr>
          </a:p>
          <a:p>
            <a:pPr>
              <a:lnSpc>
                <a:spcPct val="90000"/>
              </a:lnSpc>
            </a:pPr>
            <a:endParaRPr lang="en-US" altLang="en-US">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1354D20E-E425-DC3C-4672-F2B351529E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96FFC5F1-09F6-0B46-960B-7C72BDE2A32B}" type="slidenum">
              <a:rPr lang="en-US" altLang="en-US" sz="1400" smtClean="0">
                <a:latin typeface="Times New Roman" panose="02020603050405020304" pitchFamily="18" charset="0"/>
              </a:rPr>
              <a:pPr>
                <a:spcBef>
                  <a:spcPct val="0"/>
                </a:spcBef>
                <a:buClrTx/>
                <a:buSzTx/>
                <a:buFontTx/>
                <a:buNone/>
              </a:pPr>
              <a:t>27</a:t>
            </a:fld>
            <a:endParaRPr lang="en-US" altLang="en-US" sz="1400">
              <a:latin typeface="Times New Roman" panose="02020603050405020304" pitchFamily="18" charset="0"/>
            </a:endParaRPr>
          </a:p>
        </p:txBody>
      </p:sp>
      <p:sp>
        <p:nvSpPr>
          <p:cNvPr id="43010" name="Rectangle 2">
            <a:extLst>
              <a:ext uri="{FF2B5EF4-FFF2-40B4-BE49-F238E27FC236}">
                <a16:creationId xmlns:a16="http://schemas.microsoft.com/office/drawing/2014/main" id="{B53084C4-C026-D450-6523-D69386AE91E9}"/>
              </a:ext>
            </a:extLst>
          </p:cNvPr>
          <p:cNvSpPr>
            <a:spLocks noGrp="1" noChangeArrowheads="1"/>
          </p:cNvSpPr>
          <p:nvPr>
            <p:ph type="title"/>
          </p:nvPr>
        </p:nvSpPr>
        <p:spPr/>
        <p:txBody>
          <a:bodyPr/>
          <a:lstStyle/>
          <a:p>
            <a:r>
              <a:rPr lang="en-US" altLang="en-US">
                <a:ea typeface="ＭＳ Ｐゴシック" panose="020B0600070205080204" pitchFamily="34" charset="-128"/>
              </a:rPr>
              <a:t>Outtakes</a:t>
            </a:r>
          </a:p>
        </p:txBody>
      </p:sp>
      <p:sp>
        <p:nvSpPr>
          <p:cNvPr id="43011" name="Rectangle 3">
            <a:extLst>
              <a:ext uri="{FF2B5EF4-FFF2-40B4-BE49-F238E27FC236}">
                <a16:creationId xmlns:a16="http://schemas.microsoft.com/office/drawing/2014/main" id="{904A170B-8964-58F3-87E9-C6231DC2C828}"/>
              </a:ext>
            </a:extLst>
          </p:cNvPr>
          <p:cNvSpPr>
            <a:spLocks noGrp="1" noChangeArrowheads="1"/>
          </p:cNvSpPr>
          <p:nvPr>
            <p:ph type="body" idx="1"/>
          </p:nvPr>
        </p:nvSpPr>
        <p:spPr/>
        <p:txBody>
          <a:bodyPr/>
          <a:lstStyle/>
          <a:p>
            <a:endParaRPr lang="en-US" altLang="en-US">
              <a:ea typeface="ＭＳ Ｐゴシック"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D256F8DE-2C04-757D-F375-42B50ECC78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EB6FC650-8A2A-4B40-9917-FE95496DA6DF}" type="slidenum">
              <a:rPr lang="en-US" altLang="en-US" sz="1400" smtClean="0">
                <a:latin typeface="Times New Roman" panose="02020603050405020304" pitchFamily="18" charset="0"/>
              </a:rPr>
              <a:pPr>
                <a:spcBef>
                  <a:spcPct val="0"/>
                </a:spcBef>
                <a:buClrTx/>
                <a:buSzTx/>
                <a:buFontTx/>
                <a:buNone/>
              </a:pPr>
              <a:t>28</a:t>
            </a:fld>
            <a:endParaRPr lang="en-US" altLang="en-US" sz="1400">
              <a:latin typeface="Times New Roman" panose="02020603050405020304" pitchFamily="18" charset="0"/>
            </a:endParaRPr>
          </a:p>
        </p:txBody>
      </p:sp>
      <p:sp>
        <p:nvSpPr>
          <p:cNvPr id="44034" name="Rectangle 2">
            <a:extLst>
              <a:ext uri="{FF2B5EF4-FFF2-40B4-BE49-F238E27FC236}">
                <a16:creationId xmlns:a16="http://schemas.microsoft.com/office/drawing/2014/main" id="{CE9F7063-A700-B75C-FF9F-098A454C82E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44035" name="Rectangle 3">
            <a:extLst>
              <a:ext uri="{FF2B5EF4-FFF2-40B4-BE49-F238E27FC236}">
                <a16:creationId xmlns:a16="http://schemas.microsoft.com/office/drawing/2014/main" id="{78F3C3F1-DD0E-6D91-F8DD-962205D75117}"/>
              </a:ext>
            </a:extLst>
          </p:cNvPr>
          <p:cNvSpPr>
            <a:spLocks noGrp="1" noChangeArrowheads="1"/>
          </p:cNvSpPr>
          <p:nvPr>
            <p:ph type="body" idx="1"/>
          </p:nvPr>
        </p:nvSpPr>
        <p:spPr/>
        <p:txBody>
          <a:bodyPr/>
          <a:lstStyle/>
          <a:p>
            <a:r>
              <a:rPr lang="en-US" altLang="en-US" sz="2400">
                <a:ea typeface="ＭＳ Ｐゴシック" panose="020B0600070205080204" pitchFamily="34" charset="-128"/>
              </a:rPr>
              <a:t>I don’t plan to ask you to buy all these, but they are all pretty wonderful and I will refer to them</a:t>
            </a:r>
          </a:p>
          <a:p>
            <a:pPr lvl="1"/>
            <a:r>
              <a:rPr lang="en-US" altLang="en-US" sz="2000">
                <a:ea typeface="ＭＳ Ｐゴシック" panose="020B0600070205080204" pitchFamily="34" charset="-128"/>
              </a:rPr>
              <a:t>I will try to leave copies in the lab and for the most part reading of the textbooks is not required just recommended</a:t>
            </a:r>
          </a:p>
          <a:p>
            <a:pPr lvl="1"/>
            <a:r>
              <a:rPr lang="en-US" altLang="en-US" sz="2000">
                <a:ea typeface="ＭＳ Ｐゴシック" panose="020B0600070205080204" pitchFamily="34" charset="-128"/>
              </a:rPr>
              <a:t>You will need the exercises book but hopefully you have that from intro networking (and again I will leave a copy in the lab)</a:t>
            </a:r>
          </a:p>
          <a:p>
            <a:pPr lvl="1"/>
            <a:r>
              <a:rPr lang="en-US" altLang="en-US" sz="2000">
                <a:ea typeface="ＭＳ Ｐゴシック" panose="020B0600070205080204" pitchFamily="34" charset="-128"/>
              </a:rPr>
              <a:t>I plan to require reading of some of the smaller books for group discussion – having access to those books will be necessary ( again I will try to leave copies in the lab as I can)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2C67977E-37EB-132D-4F65-FE8E73831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BEF88D5F-BE9E-B142-920A-B8FAD3D08EFE}" type="slidenum">
              <a:rPr lang="en-US" altLang="en-US" sz="1400" smtClean="0">
                <a:latin typeface="Times New Roman" panose="02020603050405020304" pitchFamily="18" charset="0"/>
              </a:rPr>
              <a:pPr>
                <a:spcBef>
                  <a:spcPct val="0"/>
                </a:spcBef>
                <a:buClrTx/>
                <a:buSzTx/>
                <a:buFontTx/>
                <a:buNone/>
              </a:pPr>
              <a:t>29</a:t>
            </a:fld>
            <a:endParaRPr lang="en-US" altLang="en-US" sz="1400">
              <a:latin typeface="Times New Roman" panose="02020603050405020304" pitchFamily="18" charset="0"/>
            </a:endParaRPr>
          </a:p>
        </p:txBody>
      </p:sp>
      <p:sp>
        <p:nvSpPr>
          <p:cNvPr id="45058" name="Rectangle 2">
            <a:extLst>
              <a:ext uri="{FF2B5EF4-FFF2-40B4-BE49-F238E27FC236}">
                <a16:creationId xmlns:a16="http://schemas.microsoft.com/office/drawing/2014/main" id="{62E9153C-C29D-6418-5081-17AAA1D1EC65}"/>
              </a:ext>
            </a:extLst>
          </p:cNvPr>
          <p:cNvSpPr>
            <a:spLocks noGrp="1" noChangeArrowheads="1"/>
          </p:cNvSpPr>
          <p:nvPr>
            <p:ph type="title"/>
          </p:nvPr>
        </p:nvSpPr>
        <p:spPr/>
        <p:txBody>
          <a:bodyPr/>
          <a:lstStyle/>
          <a:p>
            <a:r>
              <a:rPr lang="en-US" altLang="en-US">
                <a:ea typeface="ＭＳ Ｐゴシック" panose="020B0600070205080204" pitchFamily="34" charset="-128"/>
              </a:rPr>
              <a:t>Assurance or Compliance</a:t>
            </a:r>
          </a:p>
        </p:txBody>
      </p:sp>
      <p:sp>
        <p:nvSpPr>
          <p:cNvPr id="45059" name="Rectangle 3">
            <a:extLst>
              <a:ext uri="{FF2B5EF4-FFF2-40B4-BE49-F238E27FC236}">
                <a16:creationId xmlns:a16="http://schemas.microsoft.com/office/drawing/2014/main" id="{AC892133-F937-C3C0-D12C-88EA93F1C1C4}"/>
              </a:ext>
            </a:extLst>
          </p:cNvPr>
          <p:cNvSpPr>
            <a:spLocks noGrp="1" noChangeArrowheads="1"/>
          </p:cNvSpPr>
          <p:nvPr>
            <p:ph type="body" idx="1"/>
          </p:nvPr>
        </p:nvSpPr>
        <p:spPr/>
        <p:txBody>
          <a:bodyPr/>
          <a:lstStyle/>
          <a:p>
            <a:r>
              <a:rPr lang="en-US" altLang="en-US">
                <a:ea typeface="ＭＳ Ｐゴシック" panose="020B0600070205080204" pitchFamily="34" charset="-128"/>
              </a:rPr>
              <a:t>How do we talk about how secure we are?</a:t>
            </a:r>
          </a:p>
          <a:p>
            <a:r>
              <a:rPr lang="en-US" altLang="en-US">
                <a:ea typeface="ＭＳ Ｐゴシック" panose="020B0600070205080204" pitchFamily="34" charset="-128"/>
              </a:rPr>
              <a:t>Specification</a:t>
            </a:r>
          </a:p>
          <a:p>
            <a:pPr lvl="1"/>
            <a:r>
              <a:rPr lang="en-US" altLang="en-US">
                <a:ea typeface="ＭＳ Ｐゴシック" panose="020B0600070205080204" pitchFamily="34" charset="-128"/>
              </a:rPr>
              <a:t>Requirements analysis</a:t>
            </a:r>
          </a:p>
          <a:p>
            <a:pPr lvl="1"/>
            <a:r>
              <a:rPr lang="en-US" altLang="en-US">
                <a:ea typeface="ＭＳ Ｐゴシック" panose="020B0600070205080204" pitchFamily="34" charset="-128"/>
              </a:rPr>
              <a:t>Statement of desired functionality</a:t>
            </a:r>
          </a:p>
          <a:p>
            <a:r>
              <a:rPr lang="en-US" altLang="en-US">
                <a:ea typeface="ＭＳ Ｐゴシック" panose="020B0600070205080204" pitchFamily="34" charset="-128"/>
              </a:rPr>
              <a:t>Design</a:t>
            </a:r>
          </a:p>
          <a:p>
            <a:pPr lvl="1"/>
            <a:r>
              <a:rPr lang="en-US" altLang="en-US">
                <a:ea typeface="ＭＳ Ｐゴシック" panose="020B0600070205080204" pitchFamily="34" charset="-128"/>
              </a:rPr>
              <a:t>How system will meet specification</a:t>
            </a:r>
          </a:p>
          <a:p>
            <a:r>
              <a:rPr lang="en-US" altLang="en-US">
                <a:ea typeface="ＭＳ Ｐゴシック" panose="020B0600070205080204" pitchFamily="34" charset="-128"/>
              </a:rPr>
              <a:t>Implementation</a:t>
            </a:r>
          </a:p>
          <a:p>
            <a:pPr lvl="1"/>
            <a:r>
              <a:rPr lang="en-US" altLang="en-US">
                <a:ea typeface="ＭＳ Ｐゴシック" panose="020B0600070205080204" pitchFamily="34" charset="-128"/>
              </a:rPr>
              <a:t>Programs/systems that carry out design</a:t>
            </a:r>
          </a:p>
          <a:p>
            <a:r>
              <a:rPr lang="en-US" altLang="en-US">
                <a:ea typeface="ＭＳ Ｐゴシック" panose="020B0600070205080204" pitchFamily="34" charset="-128"/>
              </a:rPr>
              <a:t>Testing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A8E0-7603-BAFE-7AF0-EFC78B6FF8DB}"/>
              </a:ext>
            </a:extLst>
          </p:cNvPr>
          <p:cNvSpPr>
            <a:spLocks noGrp="1"/>
          </p:cNvSpPr>
          <p:nvPr>
            <p:ph type="title"/>
          </p:nvPr>
        </p:nvSpPr>
        <p:spPr/>
        <p:txBody>
          <a:bodyPr/>
          <a:lstStyle/>
          <a:p>
            <a:r>
              <a:rPr lang="en-US" dirty="0"/>
              <a:t>Let’s go around</a:t>
            </a:r>
          </a:p>
        </p:txBody>
      </p:sp>
      <p:sp>
        <p:nvSpPr>
          <p:cNvPr id="3" name="Content Placeholder 2">
            <a:extLst>
              <a:ext uri="{FF2B5EF4-FFF2-40B4-BE49-F238E27FC236}">
                <a16:creationId xmlns:a16="http://schemas.microsoft.com/office/drawing/2014/main" id="{A2F30882-4A17-2DFC-68BC-D6980088A187}"/>
              </a:ext>
            </a:extLst>
          </p:cNvPr>
          <p:cNvSpPr>
            <a:spLocks noGrp="1"/>
          </p:cNvSpPr>
          <p:nvPr>
            <p:ph idx="1"/>
          </p:nvPr>
        </p:nvSpPr>
        <p:spPr/>
        <p:txBody>
          <a:bodyPr/>
          <a:lstStyle/>
          <a:p>
            <a:r>
              <a:rPr lang="en-US" dirty="0"/>
              <a:t>Year, Major</a:t>
            </a:r>
          </a:p>
          <a:p>
            <a:r>
              <a:rPr lang="en-US" dirty="0"/>
              <a:t>Why did you choose to take computer security?</a:t>
            </a:r>
          </a:p>
          <a:p>
            <a:r>
              <a:rPr lang="en-US" dirty="0"/>
              <a:t>Or maybe</a:t>
            </a:r>
          </a:p>
          <a:p>
            <a:r>
              <a:rPr lang="en-US" dirty="0"/>
              <a:t>An interesting computer security story</a:t>
            </a:r>
          </a:p>
          <a:p>
            <a:r>
              <a:rPr lang="en-US"/>
              <a:t>Attendance</a:t>
            </a:r>
          </a:p>
          <a:p>
            <a:endParaRPr lang="en-US" dirty="0"/>
          </a:p>
        </p:txBody>
      </p:sp>
      <p:sp>
        <p:nvSpPr>
          <p:cNvPr id="4" name="Slide Number Placeholder 3">
            <a:extLst>
              <a:ext uri="{FF2B5EF4-FFF2-40B4-BE49-F238E27FC236}">
                <a16:creationId xmlns:a16="http://schemas.microsoft.com/office/drawing/2014/main" id="{98C132C2-602D-407B-BDA3-1E5A11D37E8F}"/>
              </a:ext>
            </a:extLst>
          </p:cNvPr>
          <p:cNvSpPr>
            <a:spLocks noGrp="1"/>
          </p:cNvSpPr>
          <p:nvPr>
            <p:ph type="sldNum" sz="quarter" idx="12"/>
          </p:nvPr>
        </p:nvSpPr>
        <p:spPr/>
        <p:txBody>
          <a:bodyPr/>
          <a:lstStyle/>
          <a:p>
            <a:pPr>
              <a:defRPr/>
            </a:pPr>
            <a:fld id="{D92ACA7C-5C23-F04D-8CBE-B5793D846CCC}" type="slidenum">
              <a:rPr lang="en-US" altLang="en-US" smtClean="0"/>
              <a:pPr>
                <a:defRPr/>
              </a:pPr>
              <a:t>3</a:t>
            </a:fld>
            <a:endParaRPr lang="en-US" altLang="en-US"/>
          </a:p>
        </p:txBody>
      </p:sp>
    </p:spTree>
    <p:extLst>
      <p:ext uri="{BB962C8B-B14F-4D97-AF65-F5344CB8AC3E}">
        <p14:creationId xmlns:p14="http://schemas.microsoft.com/office/powerpoint/2010/main" val="3408224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E8FFCA89-B5FE-C1DE-1CCA-AE308673C4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60E76D38-43E8-304C-A2DB-6A0CD92440F0}" type="slidenum">
              <a:rPr lang="en-US" altLang="en-US" sz="1400" smtClean="0">
                <a:latin typeface="Times New Roman" panose="02020603050405020304" pitchFamily="18" charset="0"/>
              </a:rPr>
              <a:pPr>
                <a:spcBef>
                  <a:spcPct val="0"/>
                </a:spcBef>
                <a:buClrTx/>
                <a:buSzTx/>
                <a:buFontTx/>
                <a:buNone/>
              </a:pPr>
              <a:t>30</a:t>
            </a:fld>
            <a:endParaRPr lang="en-US" altLang="en-US" sz="1400">
              <a:latin typeface="Times New Roman" panose="02020603050405020304" pitchFamily="18" charset="0"/>
            </a:endParaRPr>
          </a:p>
        </p:txBody>
      </p:sp>
      <p:sp>
        <p:nvSpPr>
          <p:cNvPr id="47106" name="Rectangle 2">
            <a:extLst>
              <a:ext uri="{FF2B5EF4-FFF2-40B4-BE49-F238E27FC236}">
                <a16:creationId xmlns:a16="http://schemas.microsoft.com/office/drawing/2014/main" id="{188A9F75-309C-5FFF-E620-8CA1D35DAE78}"/>
              </a:ext>
            </a:extLst>
          </p:cNvPr>
          <p:cNvSpPr>
            <a:spLocks noGrp="1" noChangeArrowheads="1"/>
          </p:cNvSpPr>
          <p:nvPr>
            <p:ph type="title"/>
          </p:nvPr>
        </p:nvSpPr>
        <p:spPr/>
        <p:txBody>
          <a:bodyPr/>
          <a:lstStyle/>
          <a:p>
            <a:r>
              <a:rPr lang="en-US" altLang="en-US">
                <a:ea typeface="ＭＳ Ｐゴシック" panose="020B0600070205080204" pitchFamily="34" charset="-128"/>
              </a:rPr>
              <a:t>Topics</a:t>
            </a:r>
          </a:p>
        </p:txBody>
      </p:sp>
      <p:sp>
        <p:nvSpPr>
          <p:cNvPr id="47107" name="Rectangle 3">
            <a:extLst>
              <a:ext uri="{FF2B5EF4-FFF2-40B4-BE49-F238E27FC236}">
                <a16:creationId xmlns:a16="http://schemas.microsoft.com/office/drawing/2014/main" id="{A27DEF2B-9F96-A94B-806C-D74F8C3F398C}"/>
              </a:ext>
            </a:extLst>
          </p:cNvPr>
          <p:cNvSpPr>
            <a:spLocks noGrp="1" noChangeArrowheads="1"/>
          </p:cNvSpPr>
          <p:nvPr>
            <p:ph type="body" idx="1"/>
          </p:nvPr>
        </p:nvSpPr>
        <p:spPr>
          <a:xfrm>
            <a:off x="436563" y="1087438"/>
            <a:ext cx="7772400" cy="4648200"/>
          </a:xfrm>
        </p:spPr>
        <p:txBody>
          <a:bodyPr/>
          <a:lstStyle/>
          <a:p>
            <a:pPr>
              <a:lnSpc>
                <a:spcPct val="90000"/>
              </a:lnSpc>
            </a:pPr>
            <a:r>
              <a:rPr lang="en-US" altLang="en-US" sz="2400">
                <a:ea typeface="ＭＳ Ｐゴシック" panose="020B0600070205080204" pitchFamily="34" charset="-128"/>
              </a:rPr>
              <a:t>Characteristics of attacks that have worked and are working </a:t>
            </a:r>
          </a:p>
          <a:p>
            <a:pPr lvl="1">
              <a:lnSpc>
                <a:spcPct val="90000"/>
              </a:lnSpc>
            </a:pPr>
            <a:r>
              <a:rPr lang="en-US" altLang="en-US" sz="2000">
                <a:ea typeface="ＭＳ Ｐゴシック" panose="020B0600070205080204" pitchFamily="34" charset="-128"/>
              </a:rPr>
              <a:t>Types, Patterns, Motivation of Attackers</a:t>
            </a:r>
          </a:p>
          <a:p>
            <a:pPr lvl="1">
              <a:lnSpc>
                <a:spcPct val="90000"/>
              </a:lnSpc>
            </a:pPr>
            <a:r>
              <a:rPr lang="en-US" altLang="en-US" sz="2000">
                <a:ea typeface="ＭＳ Ｐゴシック" panose="020B0600070205080204" pitchFamily="34" charset="-128"/>
              </a:rPr>
              <a:t>Honeypots</a:t>
            </a:r>
          </a:p>
          <a:p>
            <a:pPr lvl="1">
              <a:lnSpc>
                <a:spcPct val="90000"/>
              </a:lnSpc>
            </a:pPr>
            <a:r>
              <a:rPr lang="en-US" altLang="en-US" sz="2000">
                <a:ea typeface="ＭＳ Ｐゴシック" panose="020B0600070205080204" pitchFamily="34" charset="-128"/>
              </a:rPr>
              <a:t>Why? Otherwise too easy to build an impenetrable brick wall that you can just step around</a:t>
            </a:r>
          </a:p>
          <a:p>
            <a:pPr>
              <a:lnSpc>
                <a:spcPct val="90000"/>
              </a:lnSpc>
            </a:pPr>
            <a:r>
              <a:rPr lang="en-US" altLang="en-US" sz="2400">
                <a:ea typeface="ＭＳ Ｐゴシック" panose="020B0600070205080204" pitchFamily="34" charset="-128"/>
              </a:rPr>
              <a:t>Defenses </a:t>
            </a:r>
          </a:p>
          <a:p>
            <a:pPr lvl="1">
              <a:lnSpc>
                <a:spcPct val="90000"/>
              </a:lnSpc>
            </a:pPr>
            <a:r>
              <a:rPr lang="en-US" altLang="en-US" sz="2000">
                <a:ea typeface="ＭＳ Ｐゴシック" panose="020B0600070205080204" pitchFamily="34" charset="-128"/>
              </a:rPr>
              <a:t>Restricted Access</a:t>
            </a:r>
          </a:p>
          <a:p>
            <a:pPr lvl="2">
              <a:lnSpc>
                <a:spcPct val="90000"/>
              </a:lnSpc>
            </a:pPr>
            <a:r>
              <a:rPr lang="en-US" altLang="en-US" sz="1800">
                <a:ea typeface="ＭＳ Ｐゴシック" panose="020B0600070205080204" pitchFamily="34" charset="-128"/>
              </a:rPr>
              <a:t>Restrict physical access, close network ports, isolate from the Internet, firewalls, NAT gateways, switched networks </a:t>
            </a:r>
          </a:p>
          <a:p>
            <a:pPr lvl="1">
              <a:lnSpc>
                <a:spcPct val="90000"/>
              </a:lnSpc>
            </a:pPr>
            <a:r>
              <a:rPr lang="en-US" altLang="en-US" sz="2000">
                <a:ea typeface="ＭＳ Ｐゴシック" panose="020B0600070205080204" pitchFamily="34" charset="-128"/>
              </a:rPr>
              <a:t>Monitoring</a:t>
            </a:r>
          </a:p>
          <a:p>
            <a:pPr lvl="2">
              <a:lnSpc>
                <a:spcPct val="90000"/>
              </a:lnSpc>
            </a:pPr>
            <a:r>
              <a:rPr lang="en-US" altLang="en-US" sz="1800">
                <a:ea typeface="ＭＳ Ｐゴシック" panose="020B0600070205080204" pitchFamily="34" charset="-128"/>
              </a:rPr>
              <a:t>Know what normal is and watch for deviations</a:t>
            </a:r>
          </a:p>
          <a:p>
            <a:pPr lvl="2">
              <a:lnSpc>
                <a:spcPct val="90000"/>
              </a:lnSpc>
            </a:pPr>
            <a:r>
              <a:rPr lang="en-US" altLang="en-US" sz="1800">
                <a:ea typeface="ＭＳ Ｐゴシック" panose="020B0600070205080204" pitchFamily="34" charset="-128"/>
              </a:rPr>
              <a:t>Virus scanners, signatures, anomaly based detection</a:t>
            </a:r>
          </a:p>
          <a:p>
            <a:pPr lvl="1">
              <a:lnSpc>
                <a:spcPct val="90000"/>
              </a:lnSpc>
            </a:pPr>
            <a:r>
              <a:rPr lang="en-US" altLang="en-US" sz="2000">
                <a:ea typeface="ＭＳ Ｐゴシック" panose="020B0600070205080204" pitchFamily="34" charset="-128"/>
              </a:rPr>
              <a:t>Heterogeneity/Randomness</a:t>
            </a:r>
          </a:p>
          <a:p>
            <a:pPr lvl="2">
              <a:lnSpc>
                <a:spcPct val="90000"/>
              </a:lnSpc>
            </a:pPr>
            <a:r>
              <a:rPr lang="en-US" altLang="en-US" sz="1800">
                <a:ea typeface="ＭＳ Ｐゴシック" panose="020B0600070205080204" pitchFamily="34" charset="-128"/>
              </a:rPr>
              <a:t>Variety of Implementations, Random sequence numbers, Random port numbers, Encryption</a:t>
            </a:r>
            <a:endParaRPr lang="en-US" altLang="en-US" sz="1800">
              <a:solidFill>
                <a:schemeClr val="accent2"/>
              </a:solidFill>
              <a:ea typeface="ＭＳ Ｐゴシック" panose="020B0600070205080204" pitchFamily="34" charset="-128"/>
            </a:endParaRPr>
          </a:p>
          <a:p>
            <a:pPr lvl="1">
              <a:lnSpc>
                <a:spcPct val="90000"/>
              </a:lnSpc>
            </a:pPr>
            <a:endParaRPr lang="en-US" altLang="en-US" sz="2000">
              <a:ea typeface="ＭＳ Ｐゴシック" panose="020B0600070205080204" pitchFamily="34" charset="-128"/>
            </a:endParaRPr>
          </a:p>
          <a:p>
            <a:pPr>
              <a:lnSpc>
                <a:spcPct val="90000"/>
              </a:lnSpc>
            </a:pPr>
            <a:endParaRPr lang="en-US" altLang="en-US" sz="2400">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856F3AC1-754A-7BCC-DD2A-0778F3FB89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78AD6F82-D5FB-D245-93E7-482BF8521723}" type="slidenum">
              <a:rPr lang="en-US" altLang="en-US" sz="1400" smtClean="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48130" name="Rectangle 1026">
            <a:extLst>
              <a:ext uri="{FF2B5EF4-FFF2-40B4-BE49-F238E27FC236}">
                <a16:creationId xmlns:a16="http://schemas.microsoft.com/office/drawing/2014/main" id="{8A9E8060-94B9-8FDD-CEB4-381CD776A5E4}"/>
              </a:ext>
            </a:extLst>
          </p:cNvPr>
          <p:cNvSpPr>
            <a:spLocks noGrp="1" noChangeArrowheads="1"/>
          </p:cNvSpPr>
          <p:nvPr>
            <p:ph type="title"/>
          </p:nvPr>
        </p:nvSpPr>
        <p:spPr/>
        <p:txBody>
          <a:bodyPr/>
          <a:lstStyle/>
          <a:p>
            <a:r>
              <a:rPr lang="en-US" altLang="en-US">
                <a:ea typeface="ＭＳ Ｐゴシック" panose="020B0600070205080204" pitchFamily="34" charset="-128"/>
              </a:rPr>
              <a:t>Topics (con’t)</a:t>
            </a:r>
          </a:p>
        </p:txBody>
      </p:sp>
      <p:sp>
        <p:nvSpPr>
          <p:cNvPr id="48131" name="Rectangle 1027">
            <a:extLst>
              <a:ext uri="{FF2B5EF4-FFF2-40B4-BE49-F238E27FC236}">
                <a16:creationId xmlns:a16="http://schemas.microsoft.com/office/drawing/2014/main" id="{230C3996-4245-DAAC-2993-FD3FDBD536F2}"/>
              </a:ext>
            </a:extLst>
          </p:cNvPr>
          <p:cNvSpPr>
            <a:spLocks noGrp="1" noChangeArrowheads="1"/>
          </p:cNvSpPr>
          <p:nvPr>
            <p:ph type="body" idx="1"/>
          </p:nvPr>
        </p:nvSpPr>
        <p:spPr/>
        <p:txBody>
          <a:bodyPr/>
          <a:lstStyle/>
          <a:p>
            <a:r>
              <a:rPr lang="en-US" altLang="en-US">
                <a:ea typeface="ＭＳ Ｐゴシック" panose="020B0600070205080204" pitchFamily="34" charset="-128"/>
              </a:rPr>
              <a:t>Testing of Defenses</a:t>
            </a:r>
          </a:p>
          <a:p>
            <a:r>
              <a:rPr lang="en-US" altLang="en-US">
                <a:ea typeface="ＭＳ Ｐゴシック" panose="020B0600070205080204" pitchFamily="34" charset="-128"/>
              </a:rPr>
              <a:t>Recovery From Attack </a:t>
            </a:r>
          </a:p>
          <a:p>
            <a:r>
              <a:rPr lang="en-US" altLang="en-US">
                <a:ea typeface="ＭＳ Ｐゴシック" panose="020B0600070205080204" pitchFamily="34" charset="-128"/>
              </a:rPr>
              <a:t>Forensics</a:t>
            </a:r>
          </a:p>
          <a:p>
            <a:r>
              <a:rPr lang="en-US" altLang="en-US">
                <a:ea typeface="ＭＳ Ｐゴシック" panose="020B0600070205080204" pitchFamily="34" charset="-128"/>
              </a:rPr>
              <a:t>Privacy</a:t>
            </a:r>
          </a:p>
          <a:p>
            <a:r>
              <a:rPr lang="en-US" altLang="en-US">
                <a:ea typeface="ＭＳ Ｐゴシック" panose="020B0600070205080204" pitchFamily="34" charset="-128"/>
              </a:rPr>
              <a:t>Ethics – what does this say about our society and what we want and don’t want it to become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E4651AAD-B91E-9CE0-0124-5A2FEF80D2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01987B24-78CD-2A46-9D91-12287B0701D0}" type="slidenum">
              <a:rPr lang="en-US" altLang="en-US" sz="1400" smtClean="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49154" name="Rectangle 2">
            <a:extLst>
              <a:ext uri="{FF2B5EF4-FFF2-40B4-BE49-F238E27FC236}">
                <a16:creationId xmlns:a16="http://schemas.microsoft.com/office/drawing/2014/main" id="{6878FBAE-939D-6474-8CC4-ADFEFA50F505}"/>
              </a:ext>
            </a:extLst>
          </p:cNvPr>
          <p:cNvSpPr>
            <a:spLocks noGrp="1" noChangeArrowheads="1"/>
          </p:cNvSpPr>
          <p:nvPr>
            <p:ph type="title"/>
          </p:nvPr>
        </p:nvSpPr>
        <p:spPr/>
        <p:txBody>
          <a:bodyPr/>
          <a:lstStyle/>
          <a:p>
            <a:r>
              <a:rPr lang="en-US" altLang="en-US">
                <a:ea typeface="ＭＳ Ｐゴシック" panose="020B0600070205080204" pitchFamily="34" charset="-128"/>
              </a:rPr>
              <a:t>Books</a:t>
            </a:r>
          </a:p>
        </p:txBody>
      </p:sp>
      <p:sp>
        <p:nvSpPr>
          <p:cNvPr id="49155" name="Rectangle 3">
            <a:extLst>
              <a:ext uri="{FF2B5EF4-FFF2-40B4-BE49-F238E27FC236}">
                <a16:creationId xmlns:a16="http://schemas.microsoft.com/office/drawing/2014/main" id="{64AAC507-00E6-9D82-C212-7384F6EAF2F3}"/>
              </a:ext>
            </a:extLst>
          </p:cNvPr>
          <p:cNvSpPr>
            <a:spLocks noGrp="1" noChangeArrowheads="1"/>
          </p:cNvSpPr>
          <p:nvPr>
            <p:ph type="body" idx="1"/>
          </p:nvPr>
        </p:nvSpPr>
        <p:spPr/>
        <p:txBody>
          <a:bodyPr/>
          <a:lstStyle/>
          <a:p>
            <a:r>
              <a:rPr lang="en-US" altLang="en-US">
                <a:ea typeface="ＭＳ Ｐゴシック" panose="020B0600070205080204" pitchFamily="34" charset="-128"/>
              </a:rPr>
              <a:t>Ross Anderson. Security Engineering. </a:t>
            </a:r>
          </a:p>
          <a:p>
            <a:r>
              <a:rPr lang="en-US" altLang="en-US">
                <a:ea typeface="ＭＳ Ｐゴシック" panose="020B0600070205080204" pitchFamily="34" charset="-128"/>
              </a:rPr>
              <a:t>Matt Bishop. Introduction to Computer Security. </a:t>
            </a:r>
          </a:p>
          <a:p>
            <a:r>
              <a:rPr lang="en-US" altLang="en-US">
                <a:ea typeface="ＭＳ Ｐゴシック" panose="020B0600070205080204" pitchFamily="34" charset="-128"/>
              </a:rPr>
              <a:t>Jeanna Matthews. Computer Networking: Internet Protocols In Action. </a:t>
            </a:r>
          </a:p>
          <a:p>
            <a:pPr lvl="1"/>
            <a:r>
              <a:rPr lang="en-US" altLang="en-US">
                <a:ea typeface="ＭＳ Ｐゴシック" panose="020B0600070205080204" pitchFamily="34" charset="-128"/>
              </a:rPr>
              <a:t>Just the security exercises. If don’t have this from the networks course, then you can use the one in the lab.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9683549A-4DCE-3876-81BD-FF5BA4B12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FCB02C2E-1BA7-DC43-AB77-DA924FA60059}" type="slidenum">
              <a:rPr lang="en-US" altLang="en-US" sz="1400" smtClean="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sp>
        <p:nvSpPr>
          <p:cNvPr id="50178" name="Rectangle 2">
            <a:extLst>
              <a:ext uri="{FF2B5EF4-FFF2-40B4-BE49-F238E27FC236}">
                <a16:creationId xmlns:a16="http://schemas.microsoft.com/office/drawing/2014/main" id="{A7A75827-F244-D9CB-89BE-5D81427DB81C}"/>
              </a:ext>
            </a:extLst>
          </p:cNvPr>
          <p:cNvSpPr>
            <a:spLocks noGrp="1" noChangeArrowheads="1"/>
          </p:cNvSpPr>
          <p:nvPr>
            <p:ph type="title"/>
          </p:nvPr>
        </p:nvSpPr>
        <p:spPr/>
        <p:txBody>
          <a:bodyPr/>
          <a:lstStyle/>
          <a:p>
            <a:r>
              <a:rPr lang="en-US" altLang="en-US">
                <a:ea typeface="ＭＳ Ｐゴシック" panose="020B0600070205080204" pitchFamily="34" charset="-128"/>
              </a:rPr>
              <a:t>Some others</a:t>
            </a:r>
          </a:p>
        </p:txBody>
      </p:sp>
      <p:sp>
        <p:nvSpPr>
          <p:cNvPr id="50179" name="Rectangle 3">
            <a:extLst>
              <a:ext uri="{FF2B5EF4-FFF2-40B4-BE49-F238E27FC236}">
                <a16:creationId xmlns:a16="http://schemas.microsoft.com/office/drawing/2014/main" id="{7CDDB46D-C900-E8CD-CA8E-7BB35CB70F9C}"/>
              </a:ext>
            </a:extLst>
          </p:cNvPr>
          <p:cNvSpPr>
            <a:spLocks noGrp="1" noChangeArrowheads="1"/>
          </p:cNvSpPr>
          <p:nvPr>
            <p:ph type="body" idx="1"/>
          </p:nvPr>
        </p:nvSpPr>
        <p:spPr/>
        <p:txBody>
          <a:bodyPr/>
          <a:lstStyle/>
          <a:p>
            <a:r>
              <a:rPr lang="en-US" altLang="en-US">
                <a:ea typeface="ＭＳ Ｐゴシック" panose="020B0600070205080204" pitchFamily="34" charset="-128"/>
              </a:rPr>
              <a:t>Hackers Heroes of the Computer Revolution – Steven Levy</a:t>
            </a:r>
          </a:p>
          <a:p>
            <a:r>
              <a:rPr lang="en-US" altLang="en-US">
                <a:ea typeface="ＭＳ Ｐゴシック" panose="020B0600070205080204" pitchFamily="34" charset="-128"/>
              </a:rPr>
              <a:t>Exploiting Software : How to Break Code - Greg Hoglund and Gary McGraw. </a:t>
            </a:r>
          </a:p>
          <a:p>
            <a:r>
              <a:rPr lang="en-US" altLang="en-US">
                <a:ea typeface="ＭＳ Ｐゴシック" panose="020B0600070205080204" pitchFamily="34" charset="-128"/>
              </a:rPr>
              <a:t>The Cuckoo’s Egg – Cliff Stoll</a:t>
            </a:r>
          </a:p>
          <a:p>
            <a:r>
              <a:rPr lang="en-US" altLang="en-US">
                <a:ea typeface="ＭＳ Ｐゴシック" panose="020B0600070205080204" pitchFamily="34" charset="-128"/>
              </a:rPr>
              <a:t>Crypto – Steven Levy</a:t>
            </a:r>
          </a:p>
          <a:p>
            <a:r>
              <a:rPr lang="en-US" altLang="en-US">
                <a:ea typeface="ＭＳ Ｐゴシック" panose="020B0600070205080204" pitchFamily="34" charset="-128"/>
              </a:rPr>
              <a:t>Secrecy - Daniel Patrick Moynihan</a:t>
            </a:r>
          </a:p>
          <a:p>
            <a:r>
              <a:rPr lang="en-US" altLang="en-US">
                <a:ea typeface="ＭＳ Ｐゴシック" panose="020B0600070205080204" pitchFamily="34" charset="-128"/>
              </a:rPr>
              <a:t>Secrets and Lies : Digital Security in a Networked World - Bruce Schneier.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18E14269-7F39-F95F-6B36-E98A794659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13126411-1FE5-904A-B389-BAC417B6F7F5}" type="slidenum">
              <a:rPr lang="en-US" altLang="en-US" sz="1400" smtClean="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51202" name="Rectangle 2">
            <a:extLst>
              <a:ext uri="{FF2B5EF4-FFF2-40B4-BE49-F238E27FC236}">
                <a16:creationId xmlns:a16="http://schemas.microsoft.com/office/drawing/2014/main" id="{A4B25B22-5E26-9F45-AF07-7103E55FF29A}"/>
              </a:ext>
            </a:extLst>
          </p:cNvPr>
          <p:cNvSpPr>
            <a:spLocks noGrp="1" noChangeArrowheads="1"/>
          </p:cNvSpPr>
          <p:nvPr>
            <p:ph type="title"/>
          </p:nvPr>
        </p:nvSpPr>
        <p:spPr/>
        <p:txBody>
          <a:bodyPr/>
          <a:lstStyle/>
          <a:p>
            <a:r>
              <a:rPr lang="en-US" altLang="en-US">
                <a:ea typeface="ＭＳ Ｐゴシック" panose="020B0600070205080204" pitchFamily="34" charset="-128"/>
              </a:rPr>
              <a:t>Importance of these issues</a:t>
            </a:r>
          </a:p>
        </p:txBody>
      </p:sp>
      <p:sp>
        <p:nvSpPr>
          <p:cNvPr id="51203" name="Rectangle 3">
            <a:extLst>
              <a:ext uri="{FF2B5EF4-FFF2-40B4-BE49-F238E27FC236}">
                <a16:creationId xmlns:a16="http://schemas.microsoft.com/office/drawing/2014/main" id="{C6CB1B1F-CAD5-FC21-3A81-92DBDE44B574}"/>
              </a:ext>
            </a:extLst>
          </p:cNvPr>
          <p:cNvSpPr>
            <a:spLocks noGrp="1" noChangeArrowheads="1"/>
          </p:cNvSpPr>
          <p:nvPr>
            <p:ph type="body" idx="1"/>
          </p:nvPr>
        </p:nvSpPr>
        <p:spPr>
          <a:xfrm>
            <a:off x="533400" y="1600200"/>
            <a:ext cx="7772400" cy="4862513"/>
          </a:xfrm>
        </p:spPr>
        <p:txBody>
          <a:bodyPr/>
          <a:lstStyle/>
          <a:p>
            <a:pPr>
              <a:lnSpc>
                <a:spcPct val="90000"/>
              </a:lnSpc>
            </a:pPr>
            <a:r>
              <a:rPr lang="en-US" altLang="en-US">
                <a:ea typeface="ＭＳ Ｐゴシック" panose="020B0600070205080204" pitchFamily="34" charset="-128"/>
              </a:rPr>
              <a:t>Think about…</a:t>
            </a:r>
          </a:p>
          <a:p>
            <a:pPr lvl="1">
              <a:lnSpc>
                <a:spcPct val="90000"/>
              </a:lnSpc>
            </a:pPr>
            <a:r>
              <a:rPr lang="en-US" altLang="en-US">
                <a:ea typeface="ＭＳ Ｐゴシック" panose="020B0600070205080204" pitchFamily="34" charset="-128"/>
              </a:rPr>
              <a:t>The most private, embarrassing or valuable piece of information you’ve ever stored on a computer</a:t>
            </a:r>
          </a:p>
          <a:p>
            <a:pPr lvl="1">
              <a:lnSpc>
                <a:spcPct val="90000"/>
              </a:lnSpc>
            </a:pPr>
            <a:r>
              <a:rPr lang="en-US" altLang="en-US">
                <a:ea typeface="ＭＳ Ｐゴシック" panose="020B0600070205080204" pitchFamily="34" charset="-128"/>
              </a:rPr>
              <a:t>How much you rely on computer systems to be available when you need them</a:t>
            </a:r>
          </a:p>
          <a:p>
            <a:pPr lvl="1">
              <a:lnSpc>
                <a:spcPct val="90000"/>
              </a:lnSpc>
            </a:pPr>
            <a:r>
              <a:rPr lang="en-US" altLang="en-US">
                <a:ea typeface="ＭＳ Ｐゴシック" panose="020B0600070205080204" pitchFamily="34" charset="-128"/>
              </a:rPr>
              <a:t>How convenient it is to be able to access private information online (e.g. buy without entering all data, look up your transcript without requesting a hard copy,…)</a:t>
            </a:r>
          </a:p>
          <a:p>
            <a:pPr lvl="1">
              <a:lnSpc>
                <a:spcPct val="90000"/>
              </a:lnSpc>
            </a:pPr>
            <a:r>
              <a:rPr lang="en-US" altLang="en-US">
                <a:ea typeface="ＭＳ Ｐゴシック" panose="020B0600070205080204" pitchFamily="34" charset="-128"/>
              </a:rPr>
              <a:t>More and more things put online – power plants, Smart Grid, copiers,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354655EA-E10C-3D5F-9557-B36E43F7FE47}"/>
              </a:ext>
            </a:extLst>
          </p:cNvPr>
          <p:cNvSpPr>
            <a:spLocks noGrp="1" noChangeArrowheads="1"/>
          </p:cNvSpPr>
          <p:nvPr>
            <p:ph type="title"/>
          </p:nvPr>
        </p:nvSpPr>
        <p:spPr/>
        <p:txBody>
          <a:bodyPr/>
          <a:lstStyle/>
          <a:p>
            <a:r>
              <a:rPr lang="en-US" altLang="en-US">
                <a:ea typeface="ＭＳ Ｐゴシック" panose="020B0600070205080204" pitchFamily="34" charset="-128"/>
              </a:rPr>
              <a:t>How about plain security?</a:t>
            </a:r>
          </a:p>
        </p:txBody>
      </p:sp>
      <p:sp>
        <p:nvSpPr>
          <p:cNvPr id="19458" name="Content Placeholder 2">
            <a:extLst>
              <a:ext uri="{FF2B5EF4-FFF2-40B4-BE49-F238E27FC236}">
                <a16:creationId xmlns:a16="http://schemas.microsoft.com/office/drawing/2014/main" id="{33CE346E-3016-3552-6993-76FB512DC6EC}"/>
              </a:ext>
            </a:extLst>
          </p:cNvPr>
          <p:cNvSpPr>
            <a:spLocks noGrp="1" noChangeArrowheads="1"/>
          </p:cNvSpPr>
          <p:nvPr>
            <p:ph idx="1"/>
          </p:nvPr>
        </p:nvSpPr>
        <p:spPr/>
        <p:txBody>
          <a:bodyPr/>
          <a:lstStyle/>
          <a:p>
            <a:r>
              <a:rPr lang="en-US" altLang="en-US">
                <a:ea typeface="ＭＳ Ｐゴシック" panose="020B0600070205080204" pitchFamily="34" charset="-128"/>
              </a:rPr>
              <a:t>How do they interact?</a:t>
            </a:r>
          </a:p>
        </p:txBody>
      </p:sp>
      <p:sp>
        <p:nvSpPr>
          <p:cNvPr id="19459" name="Slide Number Placeholder 3">
            <a:extLst>
              <a:ext uri="{FF2B5EF4-FFF2-40B4-BE49-F238E27FC236}">
                <a16:creationId xmlns:a16="http://schemas.microsoft.com/office/drawing/2014/main" id="{69881319-D174-D6C6-E841-69C8083581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115FFB21-A46A-A746-98EE-8646E3FEDB17}" type="slidenum">
              <a:rPr lang="en-US" altLang="en-US" sz="1400" smtClean="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285975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8F090B4-4BED-71D1-EC69-9E5778A41302}"/>
              </a:ext>
            </a:extLst>
          </p:cNvPr>
          <p:cNvSpPr>
            <a:spLocks noGrp="1" noChangeArrowheads="1"/>
          </p:cNvSpPr>
          <p:nvPr>
            <p:ph type="title"/>
          </p:nvPr>
        </p:nvSpPr>
        <p:spPr/>
        <p:txBody>
          <a:bodyPr/>
          <a:lstStyle/>
          <a:p>
            <a:r>
              <a:rPr lang="en-US" altLang="en-US">
                <a:ea typeface="ＭＳ Ｐゴシック" panose="020B0600070205080204" pitchFamily="34" charset="-128"/>
              </a:rPr>
              <a:t>Threat Modelling </a:t>
            </a:r>
          </a:p>
        </p:txBody>
      </p:sp>
      <p:sp>
        <p:nvSpPr>
          <p:cNvPr id="3" name="Content Placeholder 2">
            <a:extLst>
              <a:ext uri="{FF2B5EF4-FFF2-40B4-BE49-F238E27FC236}">
                <a16:creationId xmlns:a16="http://schemas.microsoft.com/office/drawing/2014/main" id="{9475409D-9691-7E5C-C6E0-93157B86BC99}"/>
              </a:ext>
            </a:extLst>
          </p:cNvPr>
          <p:cNvSpPr>
            <a:spLocks noGrp="1"/>
          </p:cNvSpPr>
          <p:nvPr>
            <p:ph idx="1"/>
          </p:nvPr>
        </p:nvSpPr>
        <p:spPr/>
        <p:txBody>
          <a:bodyPr/>
          <a:lstStyle/>
          <a:p>
            <a:pPr>
              <a:defRPr/>
            </a:pPr>
            <a:r>
              <a:rPr lang="en-US" dirty="0"/>
              <a:t>What do I have that is worth protecting?</a:t>
            </a:r>
          </a:p>
          <a:p>
            <a:pPr>
              <a:defRPr/>
            </a:pPr>
            <a:r>
              <a:rPr lang="en-US" dirty="0"/>
              <a:t>Who do I want to protect it from?</a:t>
            </a:r>
          </a:p>
          <a:p>
            <a:pPr>
              <a:defRPr/>
            </a:pPr>
            <a:r>
              <a:rPr lang="en-US" dirty="0"/>
              <a:t>How likely is it that I will need to protect it?</a:t>
            </a:r>
          </a:p>
          <a:p>
            <a:pPr>
              <a:defRPr/>
            </a:pPr>
            <a:r>
              <a:rPr lang="en-US" dirty="0"/>
              <a:t>How bad are the consequences if I fail?</a:t>
            </a:r>
          </a:p>
          <a:p>
            <a:pPr>
              <a:defRPr/>
            </a:pPr>
            <a:r>
              <a:rPr lang="en-US" dirty="0"/>
              <a:t>How much trouble am I willing to go through to prevent these consequences?</a:t>
            </a:r>
          </a:p>
          <a:p>
            <a:pPr marL="0" indent="0">
              <a:buFont typeface="ZapfDingbats" pitchFamily="82" charset="2"/>
              <a:buNone/>
              <a:defRPr/>
            </a:pPr>
            <a:endParaRPr lang="en-US" dirty="0"/>
          </a:p>
          <a:p>
            <a:pPr marL="0" indent="0">
              <a:buFont typeface="ZapfDingbats" pitchFamily="82" charset="2"/>
              <a:buNone/>
              <a:defRPr/>
            </a:pPr>
            <a:r>
              <a:rPr lang="en-US" dirty="0"/>
              <a:t>From your own perspective? From the perspective of someone else/something else?</a:t>
            </a:r>
            <a:br>
              <a:rPr lang="en-US" dirty="0"/>
            </a:br>
            <a:endParaRPr lang="en-US" dirty="0"/>
          </a:p>
        </p:txBody>
      </p:sp>
      <p:sp>
        <p:nvSpPr>
          <p:cNvPr id="30723" name="Slide Number Placeholder 3">
            <a:extLst>
              <a:ext uri="{FF2B5EF4-FFF2-40B4-BE49-F238E27FC236}">
                <a16:creationId xmlns:a16="http://schemas.microsoft.com/office/drawing/2014/main" id="{1E37221B-1C24-AF67-FC38-71342608B5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41C1CDEE-F477-7646-9418-764FCAAFF48C}" type="slidenum">
              <a:rPr lang="en-US" altLang="en-US" sz="1400" smtClean="0">
                <a:latin typeface="Times New Roman" panose="02020603050405020304" pitchFamily="18" charset="0"/>
              </a:rPr>
              <a:pPr>
                <a:spcBef>
                  <a:spcPct val="0"/>
                </a:spcBef>
                <a:buClrTx/>
                <a:buSzTx/>
                <a:buFontTx/>
                <a:buNone/>
              </a:pPr>
              <a:t>36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022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F8925F8F-1325-0A7B-96D7-E8639FCEEEB6}"/>
              </a:ext>
            </a:extLst>
          </p:cNvPr>
          <p:cNvSpPr>
            <a:spLocks noGrp="1" noChangeArrowheads="1"/>
          </p:cNvSpPr>
          <p:nvPr>
            <p:ph type="title"/>
          </p:nvPr>
        </p:nvSpPr>
        <p:spPr/>
        <p:txBody>
          <a:bodyPr/>
          <a:lstStyle/>
          <a:p>
            <a:r>
              <a:rPr lang="en-US" altLang="en-US">
                <a:ea typeface="ＭＳ Ｐゴシック" panose="020B0600070205080204" pitchFamily="34" charset="-128"/>
              </a:rPr>
              <a:t>Syllabus</a:t>
            </a:r>
          </a:p>
        </p:txBody>
      </p:sp>
      <p:sp>
        <p:nvSpPr>
          <p:cNvPr id="20482" name="Content Placeholder 2">
            <a:extLst>
              <a:ext uri="{FF2B5EF4-FFF2-40B4-BE49-F238E27FC236}">
                <a16:creationId xmlns:a16="http://schemas.microsoft.com/office/drawing/2014/main" id="{F23D4F11-FB99-09A4-ECBB-A6660386856A}"/>
              </a:ext>
            </a:extLst>
          </p:cNvPr>
          <p:cNvSpPr>
            <a:spLocks noGrp="1" noChangeArrowheads="1"/>
          </p:cNvSpPr>
          <p:nvPr>
            <p:ph idx="1"/>
          </p:nvPr>
        </p:nvSpPr>
        <p:spPr/>
        <p:txBody>
          <a:bodyPr/>
          <a:lstStyle/>
          <a:p>
            <a:endParaRPr lang="en-US" altLang="en-US">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221C0E99-E747-D250-08F3-335A33959E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05DD2192-DD9C-5044-BE9B-F43B28FCA44A}" type="slidenum">
              <a:rPr lang="en-US" altLang="en-US" sz="1400" smtClean="0">
                <a:latin typeface="Times New Roman" panose="02020603050405020304" pitchFamily="18" charset="0"/>
              </a:rPr>
              <a:pPr>
                <a:spcBef>
                  <a:spcPct val="0"/>
                </a:spcBef>
                <a:buClrTx/>
                <a:buSzTx/>
                <a:buFontTx/>
                <a:buNone/>
              </a:pPr>
              <a:t>4</a:t>
            </a:fld>
            <a:endParaRPr lang="en-US"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D8817A8A-A10E-A22A-EC59-B05A9AF4B8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r>
              <a:rPr lang="en-US" altLang="en-US" sz="1400">
                <a:latin typeface="Times New Roman" panose="02020603050405020304" pitchFamily="18" charset="0"/>
              </a:rPr>
              <a:t>-</a:t>
            </a:r>
            <a:fld id="{8B3F4D34-2E95-C144-979D-DEF1EA341025}" type="slidenum">
              <a:rPr lang="en-US" altLang="en-US" sz="1400" smtClean="0">
                <a:latin typeface="Times New Roman" panose="02020603050405020304" pitchFamily="18" charset="0"/>
              </a:rPr>
              <a:pPr>
                <a:spcBef>
                  <a:spcPct val="0"/>
                </a:spcBef>
                <a:buClrTx/>
                <a:buSzTx/>
                <a:buFontTx/>
                <a:buNone/>
              </a:pPr>
              <a:t>5</a:t>
            </a:fld>
            <a:endParaRPr lang="en-US" altLang="en-US" sz="1400">
              <a:latin typeface="Times New Roman" panose="02020603050405020304" pitchFamily="18" charset="0"/>
            </a:endParaRPr>
          </a:p>
        </p:txBody>
      </p:sp>
      <p:sp>
        <p:nvSpPr>
          <p:cNvPr id="21506" name="Rectangle 2">
            <a:extLst>
              <a:ext uri="{FF2B5EF4-FFF2-40B4-BE49-F238E27FC236}">
                <a16:creationId xmlns:a16="http://schemas.microsoft.com/office/drawing/2014/main" id="{C8B186E1-58F1-7480-4A1F-649C39D32194}"/>
              </a:ext>
            </a:extLst>
          </p:cNvPr>
          <p:cNvSpPr>
            <a:spLocks noGrp="1" noChangeArrowheads="1"/>
          </p:cNvSpPr>
          <p:nvPr>
            <p:ph type="title"/>
          </p:nvPr>
        </p:nvSpPr>
        <p:spPr/>
        <p:txBody>
          <a:bodyPr/>
          <a:lstStyle/>
          <a:p>
            <a:r>
              <a:rPr lang="en-US" altLang="en-US">
                <a:ea typeface="ＭＳ Ｐゴシック" panose="020B0600070205080204" pitchFamily="34" charset="-128"/>
              </a:rPr>
              <a:t>Logistics</a:t>
            </a:r>
          </a:p>
        </p:txBody>
      </p:sp>
      <p:sp>
        <p:nvSpPr>
          <p:cNvPr id="21507" name="Rectangle 3">
            <a:extLst>
              <a:ext uri="{FF2B5EF4-FFF2-40B4-BE49-F238E27FC236}">
                <a16:creationId xmlns:a16="http://schemas.microsoft.com/office/drawing/2014/main" id="{04FCC62C-C9D2-CA6B-933B-D2982B700FF5}"/>
              </a:ext>
            </a:extLst>
          </p:cNvPr>
          <p:cNvSpPr>
            <a:spLocks noGrp="1" noChangeArrowheads="1"/>
          </p:cNvSpPr>
          <p:nvPr>
            <p:ph type="body" idx="1"/>
          </p:nvPr>
        </p:nvSpPr>
        <p:spPr/>
        <p:txBody>
          <a:bodyPr/>
          <a:lstStyle/>
          <a:p>
            <a:r>
              <a:rPr lang="en-US" altLang="en-US" dirty="0">
                <a:ea typeface="ＭＳ Ｐゴシック" panose="020B0600070205080204" pitchFamily="34" charset="-128"/>
              </a:rPr>
              <a:t>Moodle </a:t>
            </a:r>
          </a:p>
          <a:p>
            <a:r>
              <a:rPr lang="en-US" altLang="en-US" dirty="0">
                <a:ea typeface="ＭＳ Ｐゴシック" panose="020B0600070205080204" pitchFamily="34" charset="-128"/>
              </a:rPr>
              <a:t>Course Web Page</a:t>
            </a:r>
          </a:p>
          <a:p>
            <a:r>
              <a:rPr lang="en-US" altLang="en-US" dirty="0">
                <a:ea typeface="ＭＳ Ｐゴシック" panose="020B0600070205080204" pitchFamily="34" charset="-128"/>
              </a:rPr>
              <a:t>Mondays</a:t>
            </a:r>
          </a:p>
          <a:p>
            <a:r>
              <a:rPr lang="en-US" altLang="en-US" dirty="0">
                <a:ea typeface="ＭＳ Ｐゴシック" panose="020B0600070205080204" pitchFamily="34" charset="-128"/>
              </a:rPr>
              <a:t>Group Lab Project</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81747344-54F6-F1C7-D20F-FB0175ED27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900F9585-4737-3847-BE55-1B4D39EB3034}" type="slidenum">
              <a:rPr lang="en-US" altLang="en-US" sz="1400" smtClean="0">
                <a:latin typeface="Times New Roman" panose="02020603050405020304" pitchFamily="18" charset="0"/>
              </a:rPr>
              <a:pPr>
                <a:spcBef>
                  <a:spcPct val="0"/>
                </a:spcBef>
                <a:buClrTx/>
                <a:buSzTx/>
                <a:buFontTx/>
                <a:buNone/>
              </a:pPr>
              <a:t>6</a:t>
            </a:fld>
            <a:endParaRPr lang="en-US" altLang="en-US" sz="1400">
              <a:latin typeface="Times New Roman" panose="02020603050405020304" pitchFamily="18" charset="0"/>
            </a:endParaRPr>
          </a:p>
        </p:txBody>
      </p:sp>
      <p:sp>
        <p:nvSpPr>
          <p:cNvPr id="18435" name="Rectangle 3">
            <a:extLst>
              <a:ext uri="{FF2B5EF4-FFF2-40B4-BE49-F238E27FC236}">
                <a16:creationId xmlns:a16="http://schemas.microsoft.com/office/drawing/2014/main" id="{BF519DD1-BBD4-24F8-45B4-365379412B43}"/>
              </a:ext>
            </a:extLst>
          </p:cNvPr>
          <p:cNvSpPr>
            <a:spLocks noGrp="1" noChangeArrowheads="1"/>
          </p:cNvSpPr>
          <p:nvPr>
            <p:ph type="body" idx="1"/>
          </p:nvPr>
        </p:nvSpPr>
        <p:spPr>
          <a:xfrm>
            <a:off x="471488" y="812800"/>
            <a:ext cx="7772400" cy="5646738"/>
          </a:xfrm>
        </p:spPr>
        <p:txBody>
          <a:bodyPr/>
          <a:lstStyle/>
          <a:p>
            <a:pPr>
              <a:lnSpc>
                <a:spcPct val="80000"/>
              </a:lnSpc>
              <a:defRPr/>
            </a:pPr>
            <a:r>
              <a:rPr lang="en-US" altLang="en-US" sz="2000" dirty="0">
                <a:ea typeface="ＭＳ Ｐゴシック" panose="020B0600070205080204" pitchFamily="34" charset="-128"/>
              </a:rPr>
              <a:t>Security is fundamentally asymmetrical in favor of attackers and so good guys need all the help they can get</a:t>
            </a:r>
          </a:p>
          <a:p>
            <a:pPr>
              <a:lnSpc>
                <a:spcPct val="80000"/>
              </a:lnSpc>
              <a:defRPr/>
            </a:pPr>
            <a:endParaRPr lang="en-US" altLang="en-US" sz="2000" dirty="0">
              <a:ea typeface="ＭＳ Ｐゴシック" panose="020B0600070205080204" pitchFamily="34" charset="-128"/>
            </a:endParaRPr>
          </a:p>
          <a:p>
            <a:pPr>
              <a:lnSpc>
                <a:spcPct val="80000"/>
              </a:lnSpc>
              <a:defRPr/>
            </a:pPr>
            <a:r>
              <a:rPr lang="en-US" altLang="en-US" sz="2000" dirty="0">
                <a:ea typeface="ＭＳ Ｐゴシック" panose="020B0600070205080204" pitchFamily="34" charset="-128"/>
              </a:rPr>
              <a:t>Official prerequisites</a:t>
            </a:r>
          </a:p>
          <a:p>
            <a:pPr lvl="1">
              <a:lnSpc>
                <a:spcPct val="80000"/>
              </a:lnSpc>
              <a:defRPr/>
            </a:pPr>
            <a:r>
              <a:rPr lang="en-US" altLang="en-US" sz="1800" dirty="0">
                <a:ea typeface="ＭＳ Ｐゴシック" panose="020B0600070205080204" pitchFamily="34" charset="-128"/>
              </a:rPr>
              <a:t>Basic programming</a:t>
            </a:r>
          </a:p>
          <a:p>
            <a:pPr lvl="1">
              <a:lnSpc>
                <a:spcPct val="80000"/>
              </a:lnSpc>
              <a:defRPr/>
            </a:pPr>
            <a:r>
              <a:rPr lang="en-US" altLang="en-US" sz="1800" dirty="0">
                <a:ea typeface="ＭＳ Ｐゴシック" panose="020B0600070205080204" pitchFamily="34" charset="-128"/>
              </a:rPr>
              <a:t>Networks and network trace capture and analysis</a:t>
            </a:r>
          </a:p>
          <a:p>
            <a:pPr lvl="2">
              <a:lnSpc>
                <a:spcPct val="80000"/>
              </a:lnSpc>
              <a:defRPr/>
            </a:pPr>
            <a:r>
              <a:rPr lang="en-US" altLang="en-US" sz="1400" dirty="0">
                <a:ea typeface="ＭＳ Ｐゴシック" panose="020B0600070205080204" pitchFamily="34" charset="-128"/>
              </a:rPr>
              <a:t>Who has/hasn’t had networks at Clarkson?</a:t>
            </a:r>
          </a:p>
          <a:p>
            <a:pPr lvl="1">
              <a:lnSpc>
                <a:spcPct val="80000"/>
              </a:lnSpc>
              <a:defRPr/>
            </a:pPr>
            <a:endParaRPr lang="en-US" altLang="en-US" sz="1800" dirty="0">
              <a:ea typeface="ＭＳ Ｐゴシック" panose="020B0600070205080204" pitchFamily="34" charset="-128"/>
            </a:endParaRPr>
          </a:p>
          <a:p>
            <a:pPr>
              <a:lnSpc>
                <a:spcPct val="80000"/>
              </a:lnSpc>
              <a:defRPr/>
            </a:pPr>
            <a:r>
              <a:rPr lang="en-US" altLang="en-US" sz="2000" dirty="0">
                <a:ea typeface="ＭＳ Ｐゴシック" panose="020B0600070205080204" pitchFamily="34" charset="-128"/>
              </a:rPr>
              <a:t>Also good to have some OS, compilers and more programming</a:t>
            </a:r>
          </a:p>
          <a:p>
            <a:pPr>
              <a:lnSpc>
                <a:spcPct val="80000"/>
              </a:lnSpc>
              <a:defRPr/>
            </a:pPr>
            <a:endParaRPr lang="en-US" altLang="en-US" sz="2000" dirty="0">
              <a:ea typeface="ＭＳ Ｐゴシック" panose="020B0600070205080204" pitchFamily="34" charset="-128"/>
            </a:endParaRPr>
          </a:p>
          <a:p>
            <a:pPr marL="0" indent="0">
              <a:lnSpc>
                <a:spcPct val="80000"/>
              </a:lnSpc>
              <a:buFont typeface="ZapfDingbats" pitchFamily="82" charset="2"/>
              <a:buNone/>
              <a:defRPr/>
            </a:pPr>
            <a:endParaRPr lang="en-US" altLang="en-US" sz="2000" dirty="0">
              <a:ea typeface="ＭＳ Ｐゴシック" panose="020B0600070205080204" pitchFamily="34" charset="-128"/>
            </a:endParaRPr>
          </a:p>
          <a:p>
            <a:pPr>
              <a:lnSpc>
                <a:spcPct val="80000"/>
              </a:lnSpc>
              <a:defRPr/>
            </a:pPr>
            <a:endParaRPr lang="en-US" altLang="en-US" sz="2200" dirty="0">
              <a:ea typeface="ＭＳ Ｐゴシック" panose="020B0600070205080204" pitchFamily="34" charset="-128"/>
            </a:endParaRPr>
          </a:p>
          <a:p>
            <a:pPr>
              <a:lnSpc>
                <a:spcPct val="80000"/>
              </a:lnSpc>
              <a:defRPr/>
            </a:pPr>
            <a:endParaRPr lang="en-US" altLang="en-US" sz="2000" dirty="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7CA066D-AB2C-27C7-7998-0CED06648442}"/>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31EE63FE-DB9C-8EA8-190D-69A7F110C71A}"/>
              </a:ext>
            </a:extLst>
          </p:cNvPr>
          <p:cNvSpPr>
            <a:spLocks noGrp="1" noChangeArrowheads="1"/>
          </p:cNvSpPr>
          <p:nvPr>
            <p:ph idx="1"/>
          </p:nvPr>
        </p:nvSpPr>
        <p:spPr/>
        <p:txBody>
          <a:bodyPr/>
          <a:lstStyle/>
          <a:p>
            <a:pPr>
              <a:lnSpc>
                <a:spcPct val="80000"/>
              </a:lnSpc>
            </a:pPr>
            <a:r>
              <a:rPr lang="en-US" altLang="en-US" sz="1800">
                <a:ea typeface="ＭＳ Ｐゴシック" panose="020B0600070205080204" pitchFamily="34" charset="-128"/>
              </a:rPr>
              <a:t>Builds on many technical concepts throughout the CS curriculum</a:t>
            </a:r>
          </a:p>
          <a:p>
            <a:pPr>
              <a:lnSpc>
                <a:spcPct val="80000"/>
              </a:lnSpc>
            </a:pPr>
            <a:r>
              <a:rPr lang="en-US" altLang="en-US" sz="1800">
                <a:ea typeface="ＭＳ Ｐゴシック" panose="020B0600070205080204" pitchFamily="34" charset="-128"/>
              </a:rPr>
              <a:t>Networks: appreciate some attacks like TCP SYN floods or some defenses like firewalls or NATs</a:t>
            </a:r>
          </a:p>
          <a:p>
            <a:pPr>
              <a:lnSpc>
                <a:spcPct val="80000"/>
              </a:lnSpc>
            </a:pPr>
            <a:r>
              <a:rPr lang="en-US" altLang="en-US" sz="1800">
                <a:ea typeface="ＭＳ Ｐゴシック" panose="020B0600070205080204" pitchFamily="34" charset="-128"/>
              </a:rPr>
              <a:t>Programming: the root of some problems like buffer overflow attacks and not validating user input </a:t>
            </a:r>
          </a:p>
          <a:p>
            <a:pPr>
              <a:lnSpc>
                <a:spcPct val="80000"/>
              </a:lnSpc>
            </a:pPr>
            <a:r>
              <a:rPr lang="en-US" altLang="en-US" sz="1800">
                <a:ea typeface="ＭＳ Ｐゴシック" panose="020B0600070205080204" pitchFamily="34" charset="-128"/>
              </a:rPr>
              <a:t>Compilers: reverse engineer binaries</a:t>
            </a:r>
          </a:p>
          <a:p>
            <a:pPr>
              <a:lnSpc>
                <a:spcPct val="80000"/>
              </a:lnSpc>
            </a:pPr>
            <a:r>
              <a:rPr lang="en-US" altLang="en-US" sz="1800">
                <a:ea typeface="ＭＳ Ｐゴシック" panose="020B0600070205080204" pitchFamily="34" charset="-128"/>
              </a:rPr>
              <a:t>OS: ways in which viruses hide themselves and make themselves difficult to kill, hard to appreciate some of the logging efforts or some of the defenses</a:t>
            </a:r>
          </a:p>
          <a:p>
            <a:pPr>
              <a:lnSpc>
                <a:spcPct val="80000"/>
              </a:lnSpc>
            </a:pPr>
            <a:r>
              <a:rPr lang="en-US" altLang="en-US" sz="1800">
                <a:ea typeface="ＭＳ Ｐゴシック" panose="020B0600070205080204" pitchFamily="34" charset="-128"/>
              </a:rPr>
              <a:t>Architecture: hardware hacking</a:t>
            </a:r>
          </a:p>
          <a:p>
            <a:pPr>
              <a:lnSpc>
                <a:spcPct val="80000"/>
              </a:lnSpc>
            </a:pPr>
            <a:r>
              <a:rPr lang="en-US" altLang="en-US" sz="1800">
                <a:ea typeface="ＭＳ Ｐゴシック" panose="020B0600070205080204" pitchFamily="34" charset="-128"/>
              </a:rPr>
              <a:t>Beyond CS</a:t>
            </a:r>
          </a:p>
          <a:p>
            <a:pPr lvl="1">
              <a:lnSpc>
                <a:spcPct val="80000"/>
              </a:lnSpc>
            </a:pPr>
            <a:r>
              <a:rPr lang="en-US" altLang="en-US" sz="1400">
                <a:ea typeface="ＭＳ Ｐゴシック" panose="020B0600070205080204" pitchFamily="34" charset="-128"/>
              </a:rPr>
              <a:t>Psychology: social engineering</a:t>
            </a:r>
          </a:p>
          <a:p>
            <a:pPr lvl="1">
              <a:lnSpc>
                <a:spcPct val="80000"/>
              </a:lnSpc>
            </a:pPr>
            <a:r>
              <a:rPr lang="en-US" altLang="en-US" sz="1400">
                <a:ea typeface="ＭＳ Ｐゴシック" panose="020B0600070205080204" pitchFamily="34" charset="-128"/>
              </a:rPr>
              <a:t>Biology, bio-hacking</a:t>
            </a:r>
          </a:p>
          <a:p>
            <a:pPr lvl="1">
              <a:lnSpc>
                <a:spcPct val="80000"/>
              </a:lnSpc>
            </a:pPr>
            <a:r>
              <a:rPr lang="en-US" altLang="en-US" sz="1400">
                <a:ea typeface="ＭＳ Ｐゴシック" panose="020B0600070205080204" pitchFamily="34" charset="-128"/>
              </a:rPr>
              <a:t>….</a:t>
            </a:r>
          </a:p>
        </p:txBody>
      </p:sp>
      <p:sp>
        <p:nvSpPr>
          <p:cNvPr id="23555" name="Slide Number Placeholder 3">
            <a:extLst>
              <a:ext uri="{FF2B5EF4-FFF2-40B4-BE49-F238E27FC236}">
                <a16:creationId xmlns:a16="http://schemas.microsoft.com/office/drawing/2014/main" id="{7F6F4622-1B07-50E7-7923-75483FB836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239C86A0-62D9-F247-9FE0-3451DFE52C0A}" type="slidenum">
              <a:rPr lang="en-US" altLang="en-US" sz="1400" smtClean="0">
                <a:latin typeface="Times New Roman" panose="02020603050405020304" pitchFamily="18" charset="0"/>
              </a:rPr>
              <a:pPr>
                <a:spcBef>
                  <a:spcPct val="0"/>
                </a:spcBef>
                <a:buClrTx/>
                <a:buSzTx/>
                <a:buFontTx/>
                <a:buNone/>
              </a:pPr>
              <a:t>7</a:t>
            </a:fld>
            <a:endParaRPr lang="en-US" altLang="en-US" sz="1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CDD97665-73DE-087D-725C-7C307AFA2F39}"/>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4578" name="Content Placeholder 2">
            <a:extLst>
              <a:ext uri="{FF2B5EF4-FFF2-40B4-BE49-F238E27FC236}">
                <a16:creationId xmlns:a16="http://schemas.microsoft.com/office/drawing/2014/main" id="{6BFAA204-5197-4C39-5883-A7465FE01C58}"/>
              </a:ext>
            </a:extLst>
          </p:cNvPr>
          <p:cNvSpPr>
            <a:spLocks noGrp="1" noChangeArrowheads="1"/>
          </p:cNvSpPr>
          <p:nvPr>
            <p:ph idx="1"/>
          </p:nvPr>
        </p:nvSpPr>
        <p:spPr/>
        <p:txBody>
          <a:bodyPr/>
          <a:lstStyle/>
          <a:p>
            <a:r>
              <a:rPr lang="en-US" altLang="en-US">
                <a:ea typeface="ＭＳ Ｐゴシック" panose="020B0600070205080204" pitchFamily="34" charset="-128"/>
              </a:rPr>
              <a:t>Lecture</a:t>
            </a:r>
          </a:p>
          <a:p>
            <a:r>
              <a:rPr lang="en-US" altLang="en-US">
                <a:ea typeface="ＭＳ Ｐゴシック" panose="020B0600070205080204" pitchFamily="34" charset="-128"/>
              </a:rPr>
              <a:t>Reading and discussing primary sources</a:t>
            </a:r>
          </a:p>
          <a:p>
            <a:r>
              <a:rPr lang="en-US" altLang="en-US">
                <a:ea typeface="ＭＳ Ｐゴシック" panose="020B0600070205080204" pitchFamily="34" charset="-128"/>
              </a:rPr>
              <a:t>Labs</a:t>
            </a:r>
          </a:p>
          <a:p>
            <a:pPr lvl="1"/>
            <a:r>
              <a:rPr lang="en-US" altLang="en-US">
                <a:ea typeface="ＭＳ Ｐゴシック" panose="020B0600070205080204" pitchFamily="34" charset="-128"/>
              </a:rPr>
              <a:t>In addition to our own, some fun external activities like TryHackMe (often Advent of Cyber, walkthough videos)</a:t>
            </a:r>
          </a:p>
          <a:p>
            <a:r>
              <a:rPr lang="en-US" altLang="en-US">
                <a:ea typeface="ＭＳ Ｐゴシック" panose="020B0600070205080204" pitchFamily="34" charset="-128"/>
              </a:rPr>
              <a:t>Ethical debate</a:t>
            </a:r>
          </a:p>
          <a:p>
            <a:endParaRPr lang="en-US" altLang="en-US">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8FF7FACE-8ED5-DA44-7D3B-D1C36806D1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ＭＳ Ｐゴシック" panose="020B0600070205080204" pitchFamily="34" charset="-128"/>
              </a:defRPr>
            </a:lvl1pPr>
            <a:lvl2pPr marL="37931725" indent="-37474525">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9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SzTx/>
              <a:buFontTx/>
              <a:buNone/>
            </a:pPr>
            <a:fld id="{9A2BC1FC-D671-E64E-9CF1-98DEF2CB65AC}" type="slidenum">
              <a:rPr lang="en-US" altLang="en-US" sz="1400" smtClean="0">
                <a:latin typeface="Times New Roman" panose="02020603050405020304" pitchFamily="18" charset="0"/>
              </a:rPr>
              <a:pPr>
                <a:spcBef>
                  <a:spcPct val="0"/>
                </a:spcBef>
                <a:buClrTx/>
                <a:buSzTx/>
                <a:buFontTx/>
                <a:buNone/>
              </a:pPr>
              <a:t>8</a:t>
            </a:fld>
            <a:endParaRPr lang="en-US" altLang="en-US" sz="14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2B5F0B14-87E1-6A64-64A3-D235687534C4}"/>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52226" name="Content Placeholder 2">
            <a:extLst>
              <a:ext uri="{FF2B5EF4-FFF2-40B4-BE49-F238E27FC236}">
                <a16:creationId xmlns:a16="http://schemas.microsoft.com/office/drawing/2014/main" id="{5485254E-7FA1-4871-9267-76854B7EADE5}"/>
              </a:ext>
            </a:extLst>
          </p:cNvPr>
          <p:cNvSpPr>
            <a:spLocks noGrp="1" noChangeArrowheads="1"/>
          </p:cNvSpPr>
          <p:nvPr>
            <p:ph idx="1"/>
          </p:nvPr>
        </p:nvSpPr>
        <p:spPr/>
        <p:txBody>
          <a:bodyPr/>
          <a:lstStyle/>
          <a:p>
            <a:r>
              <a:rPr lang="en-US" altLang="en-US">
                <a:ea typeface="ＭＳ Ｐゴシック" panose="020B0600070205080204" pitchFamily="34" charset="-128"/>
              </a:rPr>
              <a:t>Connections to </a:t>
            </a:r>
          </a:p>
          <a:p>
            <a:pPr lvl="1"/>
            <a:r>
              <a:rPr lang="en-US" altLang="en-US">
                <a:ea typeface="ＭＳ Ｐゴシック" panose="020B0600070205080204" pitchFamily="34" charset="-128"/>
              </a:rPr>
              <a:t>NIST Cybersecurity Framework (</a:t>
            </a:r>
            <a:r>
              <a:rPr lang="en-US" altLang="en-US">
                <a:ea typeface="ＭＳ Ｐゴシック" panose="020B0600070205080204" pitchFamily="34" charset="-128"/>
                <a:hlinkClick r:id="rId2"/>
              </a:rPr>
              <a:t>https://www.nist.gov/cyberframework/framework</a:t>
            </a:r>
            <a:r>
              <a:rPr lang="en-US" altLang="en-US">
                <a:ea typeface="ＭＳ Ｐゴシック" panose="020B0600070205080204" pitchFamily="34" charset="-128"/>
              </a:rPr>
              <a:t>, https://www.nist.gov/cyberframework/online-learning)</a:t>
            </a:r>
          </a:p>
          <a:p>
            <a:pPr lvl="1"/>
            <a:r>
              <a:rPr lang="en-US" altLang="en-US">
                <a:ea typeface="ＭＳ Ｐゴシック" panose="020B0600070205080204" pitchFamily="34" charset="-128"/>
              </a:rPr>
              <a:t>Objectives of the CompTIA Security+ Exam</a:t>
            </a:r>
          </a:p>
          <a:p>
            <a:endParaRPr lang="en-US" altLang="en-US">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BFA34C24-7A89-AE05-4695-045F684337A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7CFDDEE-2CE9-534F-9B44-5A2044DD0043}" type="slidenum">
              <a:rPr lang="en-US" altLang="en-US" sz="1400" smtClean="0"/>
              <a:pPr/>
              <a:t>9</a:t>
            </a:fld>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66571</TotalTime>
  <Words>2295</Words>
  <Application>Microsoft Macintosh PowerPoint</Application>
  <PresentationFormat>On-screen Show (4:3)</PresentationFormat>
  <Paragraphs>256</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Times New Roman</vt:lpstr>
      <vt:lpstr>ＭＳ Ｐゴシック</vt:lpstr>
      <vt:lpstr>Arial</vt:lpstr>
      <vt:lpstr>Comic Sans MS</vt:lpstr>
      <vt:lpstr>ZapfDingbats</vt:lpstr>
      <vt:lpstr>Default Design</vt:lpstr>
      <vt:lpstr>1:  Welcome to Computer and Network Security</vt:lpstr>
      <vt:lpstr>Who Am I</vt:lpstr>
      <vt:lpstr>Let’s go around</vt:lpstr>
      <vt:lpstr>Syllabus</vt:lpstr>
      <vt:lpstr>Logistics</vt:lpstr>
      <vt:lpstr>PowerPoint Presentation</vt:lpstr>
      <vt:lpstr>PowerPoint Presentation</vt:lpstr>
      <vt:lpstr>PowerPoint Presentation</vt:lpstr>
      <vt:lpstr>PowerPoint Presentation</vt:lpstr>
      <vt:lpstr>Resources</vt:lpstr>
      <vt:lpstr>T/F?</vt:lpstr>
      <vt:lpstr>Some greater risks</vt:lpstr>
      <vt:lpstr>Importance of Security to everyone</vt:lpstr>
      <vt:lpstr>PowerPoint Presentation</vt:lpstr>
      <vt:lpstr>What do you think of when you think of computer security?</vt:lpstr>
      <vt:lpstr>What is security?</vt:lpstr>
      <vt:lpstr>T/F:  You can never make something completely secure</vt:lpstr>
      <vt:lpstr>Balance defense to risks</vt:lpstr>
      <vt:lpstr>Cost Benefit Analysis</vt:lpstr>
      <vt:lpstr>Not just prevention</vt:lpstr>
      <vt:lpstr>NIST Cybersecurity Framework (CSF)</vt:lpstr>
      <vt:lpstr>PowerPoint Presentation</vt:lpstr>
      <vt:lpstr>PowerPoint Presentation</vt:lpstr>
      <vt:lpstr>Security: Putting It In Perspective</vt:lpstr>
      <vt:lpstr>Security: Putting it In Perspective</vt:lpstr>
      <vt:lpstr>PowerPoint Presentation</vt:lpstr>
      <vt:lpstr>Outtakes</vt:lpstr>
      <vt:lpstr>PowerPoint Presentation</vt:lpstr>
      <vt:lpstr>Assurance or Compliance</vt:lpstr>
      <vt:lpstr>Topics</vt:lpstr>
      <vt:lpstr>Topics (con’t)</vt:lpstr>
      <vt:lpstr>Books</vt:lpstr>
      <vt:lpstr>Some others</vt:lpstr>
      <vt:lpstr>Importance of these issues</vt:lpstr>
      <vt:lpstr>How about plain security?</vt:lpstr>
      <vt:lpstr>Threat Modelling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Network Security Basics</dc:title>
  <dc:creator/>
  <cp:lastModifiedBy>Jeanna Matthews</cp:lastModifiedBy>
  <cp:revision>481</cp:revision>
  <dcterms:created xsi:type="dcterms:W3CDTF">2020-01-17T13:43:48Z</dcterms:created>
  <dcterms:modified xsi:type="dcterms:W3CDTF">2024-08-26T14:26:01Z</dcterms:modified>
</cp:coreProperties>
</file>