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Nuni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39287816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3928781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4725bd80c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4725bd80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473c583c9b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473c583c9b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46e5beb67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46e5beb6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98188a52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98188a5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6dbd64b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6dbd64b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6e29bce79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46e29bce7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6dbd64b8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6dbd64b8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8672bc1d7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8672bc1d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6dbd64b8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6dbd64b8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46dbd64b8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46dbd64b8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6dbd64b82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46dbd64b8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body" idx="1"/>
          </p:nvPr>
        </p:nvSpPr>
        <p:spPr>
          <a:xfrm>
            <a:off x="819150" y="394050"/>
            <a:ext cx="7505700" cy="404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 Neural Image Caption Generation with Visual Attention</a:t>
            </a:r>
            <a:endParaRPr sz="3600"/>
          </a:p>
          <a:p>
            <a:pPr marL="0" lvl="0" indent="0" algn="ctr" rtl="0">
              <a:spcBef>
                <a:spcPts val="1600"/>
              </a:spcBef>
              <a:spcAft>
                <a:spcPts val="0"/>
              </a:spcAft>
              <a:buNone/>
            </a:pPr>
            <a:r>
              <a:rPr lang="en" sz="2400"/>
              <a:t>Group:</a:t>
            </a:r>
            <a:endParaRPr sz="2400"/>
          </a:p>
          <a:p>
            <a:pPr marL="0" lvl="0" indent="0" algn="ctr" rtl="0">
              <a:spcBef>
                <a:spcPts val="1600"/>
              </a:spcBef>
              <a:spcAft>
                <a:spcPts val="0"/>
              </a:spcAft>
              <a:buNone/>
            </a:pPr>
            <a:r>
              <a:rPr lang="en" sz="2400"/>
              <a:t>Anitesh Lal</a:t>
            </a:r>
            <a:endParaRPr sz="2400"/>
          </a:p>
          <a:p>
            <a:pPr marL="0" lvl="0" indent="0" algn="ctr" rtl="0">
              <a:spcBef>
                <a:spcPts val="1600"/>
              </a:spcBef>
              <a:spcAft>
                <a:spcPts val="0"/>
              </a:spcAft>
              <a:buNone/>
            </a:pPr>
            <a:r>
              <a:rPr lang="en" sz="2400"/>
              <a:t>Shengzhi Liu</a:t>
            </a:r>
            <a:endParaRPr sz="2400"/>
          </a:p>
          <a:p>
            <a:pPr marL="0" lvl="0" indent="0" algn="ctr" rtl="0">
              <a:spcBef>
                <a:spcPts val="1600"/>
              </a:spcBef>
              <a:spcAft>
                <a:spcPts val="0"/>
              </a:spcAft>
              <a:buNone/>
            </a:pPr>
            <a:r>
              <a:rPr lang="en" sz="2400"/>
              <a:t>Edward Moradian</a:t>
            </a:r>
            <a:endParaRPr sz="3600"/>
          </a:p>
          <a:p>
            <a:pPr marL="0" lvl="0" indent="0" algn="l" rtl="0">
              <a:spcBef>
                <a:spcPts val="1600"/>
              </a:spcBef>
              <a:spcAft>
                <a:spcPts val="0"/>
              </a:spcAft>
              <a:buNone/>
            </a:pPr>
            <a:endParaRPr sz="3600"/>
          </a:p>
          <a:p>
            <a:pPr marL="0" lvl="0" indent="0" algn="l" rtl="0">
              <a:spcBef>
                <a:spcPts val="1600"/>
              </a:spcBef>
              <a:spcAft>
                <a:spcPts val="1600"/>
              </a:spcAft>
              <a:buNone/>
            </a:pP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Idea</a:t>
            </a:r>
            <a:endParaRPr/>
          </a:p>
        </p:txBody>
      </p:sp>
      <p:sp>
        <p:nvSpPr>
          <p:cNvPr id="191" name="Google Shape;191;p22"/>
          <p:cNvSpPr txBox="1">
            <a:spLocks noGrp="1"/>
          </p:cNvSpPr>
          <p:nvPr>
            <p:ph type="body" idx="1"/>
          </p:nvPr>
        </p:nvSpPr>
        <p:spPr>
          <a:xfrm>
            <a:off x="819150" y="1518450"/>
            <a:ext cx="7505700" cy="2663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Char char="●"/>
            </a:pPr>
            <a:r>
              <a:rPr lang="en" sz="1400">
                <a:solidFill>
                  <a:srgbClr val="000000"/>
                </a:solidFill>
              </a:rPr>
              <a:t>Create a maximum likelihood function as the learning rule</a:t>
            </a:r>
            <a:endParaRPr sz="1400">
              <a:solidFill>
                <a:srgbClr val="000000"/>
              </a:solidFill>
            </a:endParaRPr>
          </a:p>
          <a:p>
            <a:pPr marL="914400" lvl="1" indent="-317500" algn="l" rtl="0">
              <a:spcBef>
                <a:spcPts val="0"/>
              </a:spcBef>
              <a:spcAft>
                <a:spcPts val="0"/>
              </a:spcAft>
              <a:buClr>
                <a:srgbClr val="000000"/>
              </a:buClr>
              <a:buSzPts val="1400"/>
              <a:buChar char="○"/>
            </a:pPr>
            <a:r>
              <a:rPr lang="en" sz="1400">
                <a:solidFill>
                  <a:srgbClr val="000000"/>
                </a:solidFill>
              </a:rPr>
              <a:t>Create a learning rule that gives a function for the maximum likelihood that the attention region is where to focus on based on optimizing this function with respect to the weights (the parameters of the multinoulli distribution) at iterations of different sampled image locations.</a:t>
            </a:r>
            <a:endParaRPr sz="1400">
              <a:solidFill>
                <a:srgbClr val="000000"/>
              </a:solidFill>
            </a:endParaRPr>
          </a:p>
          <a:p>
            <a:pPr marL="1371600" lvl="2" indent="-317500" algn="l" rtl="0">
              <a:spcBef>
                <a:spcPts val="0"/>
              </a:spcBef>
              <a:spcAft>
                <a:spcPts val="0"/>
              </a:spcAft>
              <a:buClr>
                <a:srgbClr val="000000"/>
              </a:buClr>
              <a:buSzPts val="1400"/>
              <a:buChar char="■"/>
            </a:pPr>
            <a:r>
              <a:rPr lang="en" sz="1400">
                <a:solidFill>
                  <a:srgbClr val="000000"/>
                </a:solidFill>
              </a:rPr>
              <a:t>Find the most probable locations to attend to that lead to the correct caption.  Model this into a function - the maximum likelihood function to maximize this probability.  Minimize the variance of this estimator using control variates.</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Compute the weights based on this learning rule from the sampled multinoulli locations</a:t>
            </a:r>
            <a:endParaRPr sz="1400">
              <a:solidFill>
                <a:srgbClr val="000000"/>
              </a:solidFill>
            </a:endParaRPr>
          </a:p>
          <a:p>
            <a:pPr marL="914400" lvl="1" indent="-317500" algn="l" rtl="0">
              <a:spcBef>
                <a:spcPts val="0"/>
              </a:spcBef>
              <a:spcAft>
                <a:spcPts val="0"/>
              </a:spcAft>
              <a:buClr>
                <a:srgbClr val="000000"/>
              </a:buClr>
              <a:buSzPts val="1400"/>
              <a:buChar char="○"/>
            </a:pPr>
            <a:r>
              <a:rPr lang="en" sz="1400">
                <a:solidFill>
                  <a:srgbClr val="000000"/>
                </a:solidFill>
              </a:rPr>
              <a:t>The weight is the probability that the attention location i is the correct place to attend to given any previously selected for location and the annotation vectors.</a:t>
            </a:r>
            <a:endParaRPr sz="1400">
              <a:solidFill>
                <a:srgbClr val="000000"/>
              </a:solidFill>
            </a:endParaRPr>
          </a:p>
        </p:txBody>
      </p:sp>
      <p:pic>
        <p:nvPicPr>
          <p:cNvPr id="192" name="Google Shape;192;p22"/>
          <p:cNvPicPr preferRelativeResize="0"/>
          <p:nvPr/>
        </p:nvPicPr>
        <p:blipFill>
          <a:blip r:embed="rId3">
            <a:alphaModFix/>
          </a:blip>
          <a:stretch>
            <a:fillRect/>
          </a:stretch>
        </p:blipFill>
        <p:spPr>
          <a:xfrm>
            <a:off x="1148250" y="4377075"/>
            <a:ext cx="3171825" cy="523875"/>
          </a:xfrm>
          <a:prstGeom prst="rect">
            <a:avLst/>
          </a:prstGeom>
          <a:noFill/>
          <a:ln>
            <a:noFill/>
          </a:ln>
        </p:spPr>
      </p:pic>
      <p:pic>
        <p:nvPicPr>
          <p:cNvPr id="193" name="Google Shape;193;p22"/>
          <p:cNvPicPr preferRelativeResize="0"/>
          <p:nvPr/>
        </p:nvPicPr>
        <p:blipFill>
          <a:blip r:embed="rId4">
            <a:alphaModFix/>
          </a:blip>
          <a:stretch>
            <a:fillRect/>
          </a:stretch>
        </p:blipFill>
        <p:spPr>
          <a:xfrm>
            <a:off x="5111100" y="4386600"/>
            <a:ext cx="2933700" cy="504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Idea</a:t>
            </a:r>
            <a:endParaRPr/>
          </a:p>
        </p:txBody>
      </p:sp>
      <p:sp>
        <p:nvSpPr>
          <p:cNvPr id="199" name="Google Shape;199;p2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The annotation vectors with the feature maps are pre-trained using transfer learning.  These features maps can already be used classify common objects by name.</a:t>
            </a:r>
            <a:endParaRPr sz="1400"/>
          </a:p>
          <a:p>
            <a:pPr marL="457200" lvl="0" indent="-317500" algn="l" rtl="0">
              <a:spcBef>
                <a:spcPts val="0"/>
              </a:spcBef>
              <a:spcAft>
                <a:spcPts val="0"/>
              </a:spcAft>
              <a:buSzPts val="1400"/>
              <a:buChar char="●"/>
            </a:pPr>
            <a:r>
              <a:rPr lang="en" sz="1400"/>
              <a:t>Train the model using the Variational Bayes with the Monte Carlo method to find the gradients on image datasets that already have captions.</a:t>
            </a:r>
            <a:endParaRPr sz="1400"/>
          </a:p>
          <a:p>
            <a:pPr marL="457200" lvl="0" indent="-317500" algn="l" rtl="0">
              <a:spcBef>
                <a:spcPts val="0"/>
              </a:spcBef>
              <a:spcAft>
                <a:spcPts val="0"/>
              </a:spcAft>
              <a:buSzPts val="1400"/>
              <a:buChar char="●"/>
            </a:pPr>
            <a:r>
              <a:rPr lang="en" sz="1400"/>
              <a:t>Overall outcome: Attention model with the LSTM is now able to pick the most likely locations on each of the annotation vectors of an image to correctly produce a caption.</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819150" y="38932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 and Further Research</a:t>
            </a:r>
            <a:endParaRPr/>
          </a:p>
        </p:txBody>
      </p:sp>
      <p:sp>
        <p:nvSpPr>
          <p:cNvPr id="205" name="Google Shape;205;p24"/>
          <p:cNvSpPr txBox="1">
            <a:spLocks noGrp="1"/>
          </p:cNvSpPr>
          <p:nvPr>
            <p:ph type="body" idx="1"/>
          </p:nvPr>
        </p:nvSpPr>
        <p:spPr>
          <a:xfrm>
            <a:off x="819150" y="1046200"/>
            <a:ext cx="7505700" cy="37833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Ba, Jimmy, Grosse, Roger, Salakhutdinov, Ruslan &amp; Frey, Brendan. (2015). Learning Wake-Sleep Recurrent Attention Models, Advances in Neural Information Processing Systems, 28.</a:t>
            </a:r>
            <a:endParaRPr dirty="0"/>
          </a:p>
          <a:p>
            <a:pPr marL="457200" lvl="0" indent="-311150" algn="l" rtl="0">
              <a:spcBef>
                <a:spcPts val="0"/>
              </a:spcBef>
              <a:spcAft>
                <a:spcPts val="0"/>
              </a:spcAft>
              <a:buSzPts val="1300"/>
              <a:buChar char="●"/>
            </a:pPr>
            <a:r>
              <a:rPr lang="en" dirty="0"/>
              <a:t>Paisley, John, Blei, David &amp; Jordan, Michael. (2012). Variational Bayesian Inference with Stochastic Search. Proceedings of the 29th International Conference on Machine Learning, International Conference on Machine Learning, 2012, 2.</a:t>
            </a:r>
            <a:endParaRPr dirty="0"/>
          </a:p>
          <a:p>
            <a:pPr marL="457200" lvl="0" indent="-311150" algn="l" rtl="0">
              <a:spcBef>
                <a:spcPts val="0"/>
              </a:spcBef>
              <a:spcAft>
                <a:spcPts val="0"/>
              </a:spcAft>
              <a:buSzPts val="1300"/>
              <a:buChar char="●"/>
            </a:pPr>
            <a:r>
              <a:rPr lang="en" dirty="0"/>
              <a:t>Ranganath, Rajesh, Gerrish, Sean &amp; Blei, David M.. (2014). Black Box Variational Inference. Proceedings of the 17th International Conference on Artificial Intelligence and Statistics, Journal of Machine Learning Research, 33.</a:t>
            </a:r>
            <a:endParaRPr dirty="0"/>
          </a:p>
          <a:p>
            <a:pPr marL="457200" lvl="0" indent="-311150" algn="l" rtl="0">
              <a:spcBef>
                <a:spcPts val="0"/>
              </a:spcBef>
              <a:spcAft>
                <a:spcPts val="0"/>
              </a:spcAft>
              <a:buSzPts val="1300"/>
              <a:buChar char="●"/>
            </a:pPr>
            <a:r>
              <a:rPr lang="en" dirty="0"/>
              <a:t>Xu, K., Ba, J. L., Ryan Kiros, K. C., Courville, A., Salakhutdinov, R., Zemel, R. S., &amp; Bengio, Y. (2015). Show, Attend and Tell: Neural Image Caption Generation with Visual Attention. Journal of Machine Learning Research, 37, 2048-2057.</a:t>
            </a:r>
            <a:endParaRPr dirty="0"/>
          </a:p>
          <a:p>
            <a:pPr marL="457200" lvl="0" indent="0" algn="l" rtl="0">
              <a:spcBef>
                <a:spcPts val="1600"/>
              </a:spcBef>
              <a:spcAft>
                <a:spcPts val="0"/>
              </a:spcAft>
              <a:buNone/>
            </a:pPr>
            <a:endParaRPr dirty="0"/>
          </a:p>
          <a:p>
            <a:pPr marL="457200" lvl="0" indent="-311150" algn="l" rtl="0">
              <a:spcBef>
                <a:spcPts val="1600"/>
              </a:spcBef>
              <a:spcAft>
                <a:spcPts val="0"/>
              </a:spcAft>
              <a:buSzPts val="1300"/>
              <a:buChar char="●"/>
            </a:pPr>
            <a:r>
              <a:rPr lang="en" dirty="0"/>
              <a:t>For more information on the Variational Bayes algorithm please see the online video lectures of Professor Tamara Broderick.</a:t>
            </a:r>
            <a:endParaRPr dirty="0"/>
          </a:p>
          <a:p>
            <a:pPr marL="457200" lvl="0" indent="0" algn="l" rtl="0">
              <a:spcBef>
                <a:spcPts val="1600"/>
              </a:spcBef>
              <a:spcAft>
                <a:spcPts val="1600"/>
              </a:spcAft>
              <a:buNone/>
            </a:pPr>
            <a:br>
              <a:rPr lang="en" dirty="0"/>
            </a:br>
            <a:br>
              <a:rPr lang="en" dirty="0"/>
            </a:b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4"/>
          <p:cNvSpPr txBox="1">
            <a:spLocks noGrp="1"/>
          </p:cNvSpPr>
          <p:nvPr>
            <p:ph type="title"/>
          </p:nvPr>
        </p:nvSpPr>
        <p:spPr>
          <a:xfrm>
            <a:off x="819150" y="32995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Previously</a:t>
            </a:r>
            <a:endParaRPr/>
          </a:p>
        </p:txBody>
      </p:sp>
      <p:pic>
        <p:nvPicPr>
          <p:cNvPr id="134" name="Google Shape;134;p14"/>
          <p:cNvPicPr preferRelativeResize="0"/>
          <p:nvPr/>
        </p:nvPicPr>
        <p:blipFill>
          <a:blip r:embed="rId3">
            <a:alphaModFix/>
          </a:blip>
          <a:stretch>
            <a:fillRect/>
          </a:stretch>
        </p:blipFill>
        <p:spPr>
          <a:xfrm>
            <a:off x="2807075" y="-12"/>
            <a:ext cx="4762500" cy="3571875"/>
          </a:xfrm>
          <a:prstGeom prst="rect">
            <a:avLst/>
          </a:prstGeom>
          <a:noFill/>
          <a:ln>
            <a:noFill/>
          </a:ln>
        </p:spPr>
      </p:pic>
      <p:pic>
        <p:nvPicPr>
          <p:cNvPr id="135" name="Google Shape;135;p14"/>
          <p:cNvPicPr preferRelativeResize="0"/>
          <p:nvPr/>
        </p:nvPicPr>
        <p:blipFill>
          <a:blip r:embed="rId4">
            <a:alphaModFix/>
          </a:blip>
          <a:stretch>
            <a:fillRect/>
          </a:stretch>
        </p:blipFill>
        <p:spPr>
          <a:xfrm>
            <a:off x="1568875" y="3624625"/>
            <a:ext cx="6006249" cy="1274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Multinoulli Distribution</a:t>
            </a:r>
            <a:endParaRPr/>
          </a:p>
        </p:txBody>
      </p:sp>
      <p:sp>
        <p:nvSpPr>
          <p:cNvPr id="141" name="Google Shape;141;p15"/>
          <p:cNvSpPr txBox="1">
            <a:spLocks noGrp="1"/>
          </p:cNvSpPr>
          <p:nvPr>
            <p:ph type="body" idx="1"/>
          </p:nvPr>
        </p:nvSpPr>
        <p:spPr>
          <a:xfrm>
            <a:off x="819150" y="1461950"/>
            <a:ext cx="7835400" cy="332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233A44"/>
              </a:buClr>
              <a:buSzPts val="1400"/>
              <a:buChar char="●"/>
            </a:pPr>
            <a:r>
              <a:rPr lang="en" sz="1400">
                <a:solidFill>
                  <a:srgbClr val="233A44"/>
                </a:solidFill>
              </a:rPr>
              <a:t>Attention locations, the possible locations where the model should “focus” on, is sampled from a multinoulli distribution.</a:t>
            </a:r>
            <a:endParaRPr sz="1400">
              <a:solidFill>
                <a:srgbClr val="233A44"/>
              </a:solidFill>
            </a:endParaRPr>
          </a:p>
          <a:p>
            <a:pPr marL="914400" lvl="1" indent="-317500" algn="l" rtl="0">
              <a:spcBef>
                <a:spcPts val="0"/>
              </a:spcBef>
              <a:spcAft>
                <a:spcPts val="0"/>
              </a:spcAft>
              <a:buClr>
                <a:srgbClr val="233A44"/>
              </a:buClr>
              <a:buSzPts val="1400"/>
              <a:buChar char="○"/>
            </a:pPr>
            <a:r>
              <a:rPr lang="en" sz="1400">
                <a:solidFill>
                  <a:srgbClr val="233A44"/>
                </a:solidFill>
              </a:rPr>
              <a:t>A multinoulli distribution is a generalization of the Bernoulli distribution.  We can fit data into a Bernoulli distribution to do statistical analysis when we have one event with two possible outcomes and the variable of interest is discrete.</a:t>
            </a:r>
            <a:endParaRPr sz="1400">
              <a:solidFill>
                <a:srgbClr val="233A44"/>
              </a:solidFill>
            </a:endParaRPr>
          </a:p>
          <a:p>
            <a:pPr marL="914400" lvl="1" indent="-317500" algn="l" rtl="0">
              <a:spcBef>
                <a:spcPts val="0"/>
              </a:spcBef>
              <a:spcAft>
                <a:spcPts val="0"/>
              </a:spcAft>
              <a:buClr>
                <a:srgbClr val="233A44"/>
              </a:buClr>
              <a:buSzPts val="1400"/>
              <a:buChar char="○"/>
            </a:pPr>
            <a:r>
              <a:rPr lang="en" sz="1400">
                <a:solidFill>
                  <a:srgbClr val="233A44"/>
                </a:solidFill>
              </a:rPr>
              <a:t>Instead of having only two possible outcomes (e.g., flip a heads or tails) the multinoulli has k possible outcomes (e.g., roll a 1, 2, 3 or 4)</a:t>
            </a:r>
            <a:endParaRPr sz="1400">
              <a:solidFill>
                <a:srgbClr val="233A44"/>
              </a:solidFill>
            </a:endParaRPr>
          </a:p>
          <a:p>
            <a:pPr marL="457200" lvl="0" indent="-317500" algn="l" rtl="0">
              <a:spcBef>
                <a:spcPts val="0"/>
              </a:spcBef>
              <a:spcAft>
                <a:spcPts val="0"/>
              </a:spcAft>
              <a:buClr>
                <a:srgbClr val="233A44"/>
              </a:buClr>
              <a:buSzPts val="1400"/>
              <a:buChar char="●"/>
            </a:pPr>
            <a:r>
              <a:rPr lang="en" sz="1400">
                <a:solidFill>
                  <a:srgbClr val="233A44"/>
                </a:solidFill>
              </a:rPr>
              <a:t>Multinoulli Fit</a:t>
            </a:r>
            <a:endParaRPr sz="1400">
              <a:solidFill>
                <a:srgbClr val="233A44"/>
              </a:solidFill>
            </a:endParaRPr>
          </a:p>
          <a:p>
            <a:pPr marL="1371600" lvl="2" indent="-317500" algn="l" rtl="0">
              <a:spcBef>
                <a:spcPts val="0"/>
              </a:spcBef>
              <a:spcAft>
                <a:spcPts val="0"/>
              </a:spcAft>
              <a:buClr>
                <a:srgbClr val="233A44"/>
              </a:buClr>
              <a:buSzPts val="1400"/>
              <a:buChar char="■"/>
            </a:pPr>
            <a:r>
              <a:rPr lang="en" sz="1400">
                <a:solidFill>
                  <a:srgbClr val="233A44"/>
                </a:solidFill>
              </a:rPr>
              <a:t>Each K is a possible location to focus on from one annotation vector</a:t>
            </a:r>
            <a:endParaRPr sz="1400">
              <a:solidFill>
                <a:srgbClr val="233A44"/>
              </a:solidFill>
            </a:endParaRPr>
          </a:p>
          <a:p>
            <a:pPr marL="1371600" lvl="2" indent="-317500" algn="l" rtl="0">
              <a:spcBef>
                <a:spcPts val="0"/>
              </a:spcBef>
              <a:spcAft>
                <a:spcPts val="0"/>
              </a:spcAft>
              <a:buClr>
                <a:srgbClr val="233A44"/>
              </a:buClr>
              <a:buSzPts val="1400"/>
              <a:buChar char="■"/>
            </a:pPr>
            <a:r>
              <a:rPr lang="en" sz="1400">
                <a:solidFill>
                  <a:srgbClr val="233A44"/>
                </a:solidFill>
              </a:rPr>
              <a:t>The event is the one annotation vector given where we need to selectively attend to</a:t>
            </a:r>
            <a:endParaRPr sz="1400">
              <a:solidFill>
                <a:srgbClr val="233A44"/>
              </a:solidFill>
            </a:endParaRPr>
          </a:p>
          <a:p>
            <a:pPr marL="1371600" lvl="2" indent="-317500" algn="l" rtl="0">
              <a:spcBef>
                <a:spcPts val="0"/>
              </a:spcBef>
              <a:spcAft>
                <a:spcPts val="0"/>
              </a:spcAft>
              <a:buClr>
                <a:srgbClr val="233A44"/>
              </a:buClr>
              <a:buSzPts val="1400"/>
              <a:buChar char="■"/>
            </a:pPr>
            <a:r>
              <a:rPr lang="en" sz="1400">
                <a:solidFill>
                  <a:srgbClr val="233A44"/>
                </a:solidFill>
              </a:rPr>
              <a:t>Variable of interest is attention, which is discrete</a:t>
            </a:r>
            <a:endParaRPr sz="1400">
              <a:solidFill>
                <a:srgbClr val="233A44"/>
              </a:solidFill>
            </a:endParaRPr>
          </a:p>
          <a:p>
            <a:pPr marL="1828800" lvl="3" indent="-317500" algn="l" rtl="0">
              <a:spcBef>
                <a:spcPts val="0"/>
              </a:spcBef>
              <a:spcAft>
                <a:spcPts val="0"/>
              </a:spcAft>
              <a:buClr>
                <a:srgbClr val="233A44"/>
              </a:buClr>
              <a:buSzPts val="1400"/>
              <a:buChar char="●"/>
            </a:pPr>
            <a:r>
              <a:rPr lang="en" sz="1400">
                <a:solidFill>
                  <a:srgbClr val="233A44"/>
                </a:solidFill>
              </a:rPr>
              <a:t>Either attend to or do not attend to</a:t>
            </a:r>
            <a:endParaRPr sz="1400">
              <a:solidFill>
                <a:srgbClr val="233A44"/>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endParaRPr sz="1400">
              <a:solidFill>
                <a:srgbClr val="233A44"/>
              </a:solidFill>
            </a:endParaRPr>
          </a:p>
          <a:p>
            <a:pPr marL="0" lvl="0" indent="0" algn="l" rtl="0">
              <a:spcBef>
                <a:spcPts val="0"/>
              </a:spcBef>
              <a:spcAft>
                <a:spcPts val="1600"/>
              </a:spcAft>
              <a:buNone/>
            </a:pPr>
            <a:endParaRPr sz="1400"/>
          </a:p>
        </p:txBody>
      </p:sp>
      <p:pic>
        <p:nvPicPr>
          <p:cNvPr id="142" name="Google Shape;142;p15"/>
          <p:cNvPicPr preferRelativeResize="0"/>
          <p:nvPr/>
        </p:nvPicPr>
        <p:blipFill>
          <a:blip r:embed="rId3">
            <a:alphaModFix/>
          </a:blip>
          <a:stretch>
            <a:fillRect/>
          </a:stretch>
        </p:blipFill>
        <p:spPr>
          <a:xfrm>
            <a:off x="5482725" y="321725"/>
            <a:ext cx="3171825" cy="523875"/>
          </a:xfrm>
          <a:prstGeom prst="rect">
            <a:avLst/>
          </a:prstGeom>
          <a:noFill/>
          <a:ln>
            <a:noFill/>
          </a:ln>
        </p:spPr>
      </p:pic>
      <p:pic>
        <p:nvPicPr>
          <p:cNvPr id="143" name="Google Shape;143;p15"/>
          <p:cNvPicPr preferRelativeResize="0"/>
          <p:nvPr/>
        </p:nvPicPr>
        <p:blipFill>
          <a:blip r:embed="rId4">
            <a:alphaModFix/>
          </a:blip>
          <a:stretch>
            <a:fillRect/>
          </a:stretch>
        </p:blipFill>
        <p:spPr>
          <a:xfrm>
            <a:off x="5482725" y="901363"/>
            <a:ext cx="2933700" cy="504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Previously</a:t>
            </a:r>
            <a:endParaRPr/>
          </a:p>
          <a:p>
            <a:pPr marL="0" lvl="0" indent="0" algn="l" rtl="0">
              <a:spcBef>
                <a:spcPts val="0"/>
              </a:spcBef>
              <a:spcAft>
                <a:spcPts val="0"/>
              </a:spcAft>
              <a:buNone/>
            </a:pPr>
            <a:endParaRPr/>
          </a:p>
        </p:txBody>
      </p:sp>
      <p:sp>
        <p:nvSpPr>
          <p:cNvPr id="149" name="Google Shape;149;p16"/>
          <p:cNvSpPr txBox="1">
            <a:spLocks noGrp="1"/>
          </p:cNvSpPr>
          <p:nvPr>
            <p:ph type="body" idx="1"/>
          </p:nvPr>
        </p:nvSpPr>
        <p:spPr>
          <a:xfrm>
            <a:off x="819150" y="1420875"/>
            <a:ext cx="7505700" cy="3223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To recap, the attention mechanism needs to compute the context vector Z(t).  </a:t>
            </a:r>
            <a:r>
              <a:rPr lang="en" sz="1400">
                <a:solidFill>
                  <a:srgbClr val="233A44"/>
                </a:solidFill>
              </a:rPr>
              <a:t>Z(t) being the “attention” or in the researchers words, “representation of the relevant part of the image input at time t”.  Here, we treat z(t) as a random variable that changes over time t.</a:t>
            </a:r>
            <a:endParaRPr sz="1400">
              <a:solidFill>
                <a:srgbClr val="233A44"/>
              </a:solidFill>
            </a:endParaRPr>
          </a:p>
          <a:p>
            <a:pPr marL="0" lvl="0" indent="0" algn="l" rtl="0">
              <a:spcBef>
                <a:spcPts val="1600"/>
              </a:spcBef>
              <a:spcAft>
                <a:spcPts val="0"/>
              </a:spcAft>
              <a:buNone/>
            </a:pPr>
            <a:endParaRPr sz="1400">
              <a:solidFill>
                <a:srgbClr val="233A44"/>
              </a:solidFill>
            </a:endParaRPr>
          </a:p>
          <a:p>
            <a:pPr marL="457200" lvl="0" indent="-317500" algn="l" rtl="0">
              <a:spcBef>
                <a:spcPts val="1600"/>
              </a:spcBef>
              <a:spcAft>
                <a:spcPts val="0"/>
              </a:spcAft>
              <a:buClr>
                <a:srgbClr val="233A44"/>
              </a:buClr>
              <a:buSzPts val="1400"/>
              <a:buChar char="●"/>
            </a:pPr>
            <a:r>
              <a:rPr lang="en" sz="1400">
                <a:solidFill>
                  <a:srgbClr val="233A44"/>
                </a:solidFill>
              </a:rPr>
              <a:t>The annotation vectors L at a(i) which are the feature vectors (i.e., feature maps) that are created from the encoding CNN are inputted into the attention mechanism.  These are a representation of part of the image at different image locations.</a:t>
            </a:r>
            <a:endParaRPr sz="1400">
              <a:solidFill>
                <a:srgbClr val="233A44"/>
              </a:solidFill>
            </a:endParaRPr>
          </a:p>
          <a:p>
            <a:pPr marL="457200" lvl="0" indent="-317500" algn="l" rtl="0">
              <a:spcBef>
                <a:spcPts val="0"/>
              </a:spcBef>
              <a:spcAft>
                <a:spcPts val="0"/>
              </a:spcAft>
              <a:buClr>
                <a:srgbClr val="233A44"/>
              </a:buClr>
              <a:buSzPts val="1400"/>
              <a:buChar char="●"/>
            </a:pPr>
            <a:r>
              <a:rPr lang="en" sz="1400">
                <a:solidFill>
                  <a:srgbClr val="233A44"/>
                </a:solidFill>
              </a:rPr>
              <a:t>The attention mechanism needs to compute the weights, alpha, at each a(i).</a:t>
            </a:r>
            <a:endParaRPr sz="1400">
              <a:solidFill>
                <a:srgbClr val="233A44"/>
              </a:solidFill>
            </a:endParaRPr>
          </a:p>
          <a:p>
            <a:pPr marL="457200" lvl="0" indent="-317500" algn="l" rtl="0">
              <a:spcBef>
                <a:spcPts val="0"/>
              </a:spcBef>
              <a:spcAft>
                <a:spcPts val="0"/>
              </a:spcAft>
              <a:buClr>
                <a:srgbClr val="233A44"/>
              </a:buClr>
              <a:buSzPts val="1400"/>
              <a:buChar char="●"/>
            </a:pPr>
            <a:r>
              <a:rPr lang="en" sz="1400">
                <a:solidFill>
                  <a:srgbClr val="233A44"/>
                </a:solidFill>
              </a:rPr>
              <a:t>For hard stochastic attention, we compute these weights </a:t>
            </a:r>
            <a:r>
              <a:rPr lang="en" sz="1400">
                <a:solidFill>
                  <a:srgbClr val="000000"/>
                </a:solidFill>
              </a:rPr>
              <a:t>α </a:t>
            </a:r>
            <a:r>
              <a:rPr lang="en" sz="1400">
                <a:solidFill>
                  <a:srgbClr val="233A44"/>
                </a:solidFill>
              </a:rPr>
              <a:t>for each location i as what the probability is that location i is the right place to focus for producing the next word.</a:t>
            </a:r>
            <a:endParaRPr sz="1400">
              <a:solidFill>
                <a:srgbClr val="233A44"/>
              </a:solidFill>
            </a:endParaRPr>
          </a:p>
        </p:txBody>
      </p:sp>
      <p:pic>
        <p:nvPicPr>
          <p:cNvPr id="150" name="Google Shape;150;p16"/>
          <p:cNvPicPr preferRelativeResize="0"/>
          <p:nvPr/>
        </p:nvPicPr>
        <p:blipFill>
          <a:blip r:embed="rId3">
            <a:alphaModFix/>
          </a:blip>
          <a:stretch>
            <a:fillRect/>
          </a:stretch>
        </p:blipFill>
        <p:spPr>
          <a:xfrm>
            <a:off x="3000375" y="2309813"/>
            <a:ext cx="3143250" cy="523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7"/>
          <p:cNvSpPr txBox="1">
            <a:spLocks noGrp="1"/>
          </p:cNvSpPr>
          <p:nvPr>
            <p:ph type="title"/>
          </p:nvPr>
        </p:nvSpPr>
        <p:spPr>
          <a:xfrm>
            <a:off x="819150" y="57412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 a Learning Rule for the Attention Model</a:t>
            </a:r>
            <a:endParaRPr/>
          </a:p>
        </p:txBody>
      </p:sp>
      <p:sp>
        <p:nvSpPr>
          <p:cNvPr id="156" name="Google Shape;156;p17"/>
          <p:cNvSpPr txBox="1">
            <a:spLocks noGrp="1"/>
          </p:cNvSpPr>
          <p:nvPr>
            <p:ph type="body" idx="1"/>
          </p:nvPr>
        </p:nvSpPr>
        <p:spPr>
          <a:xfrm>
            <a:off x="819150" y="1528725"/>
            <a:ext cx="7505700" cy="3228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233A44"/>
              </a:buClr>
              <a:buSzPts val="1400"/>
              <a:buChar char="●"/>
            </a:pPr>
            <a:r>
              <a:rPr lang="en" sz="1400">
                <a:solidFill>
                  <a:srgbClr val="233A44"/>
                </a:solidFill>
              </a:rPr>
              <a:t>Variational Bayesian Method of Using a Variational Lower Bound</a:t>
            </a:r>
            <a:endParaRPr sz="1400">
              <a:solidFill>
                <a:srgbClr val="233A44"/>
              </a:solidFill>
            </a:endParaRPr>
          </a:p>
          <a:p>
            <a:pPr marL="914400" lvl="1" indent="-317500" algn="l" rtl="0">
              <a:spcBef>
                <a:spcPts val="0"/>
              </a:spcBef>
              <a:spcAft>
                <a:spcPts val="0"/>
              </a:spcAft>
              <a:buClr>
                <a:srgbClr val="233A44"/>
              </a:buClr>
              <a:buSzPts val="1400"/>
              <a:buChar char="○"/>
            </a:pPr>
            <a:r>
              <a:rPr lang="en" sz="1400">
                <a:solidFill>
                  <a:srgbClr val="233A44"/>
                </a:solidFill>
              </a:rPr>
              <a:t>Marginal log-likelihood = </a:t>
            </a:r>
            <a:r>
              <a:rPr lang="en" sz="1400" b="1">
                <a:solidFill>
                  <a:srgbClr val="233A44"/>
                </a:solidFill>
              </a:rPr>
              <a:t>log p(y|a)</a:t>
            </a:r>
            <a:endParaRPr sz="1400" b="1">
              <a:solidFill>
                <a:srgbClr val="233A44"/>
              </a:solidFill>
            </a:endParaRPr>
          </a:p>
          <a:p>
            <a:pPr marL="914400" lvl="1" indent="-317500" algn="l" rtl="0">
              <a:spcBef>
                <a:spcPts val="0"/>
              </a:spcBef>
              <a:spcAft>
                <a:spcPts val="0"/>
              </a:spcAft>
              <a:buClr>
                <a:srgbClr val="233A44"/>
              </a:buClr>
              <a:buSzPts val="1400"/>
              <a:buChar char="○"/>
            </a:pPr>
            <a:r>
              <a:rPr lang="en" sz="1400">
                <a:solidFill>
                  <a:srgbClr val="233A44"/>
                </a:solidFill>
              </a:rPr>
              <a:t>We want to optimize the marginal log-likelihood to derive our objective function or the learning rule. The marginal log-likelihood, however, is an intractable posterior distribution.</a:t>
            </a:r>
            <a:endParaRPr sz="1400">
              <a:solidFill>
                <a:srgbClr val="233A44"/>
              </a:solidFill>
            </a:endParaRPr>
          </a:p>
          <a:p>
            <a:pPr marL="914400" lvl="1" indent="-317500" algn="l" rtl="0">
              <a:spcBef>
                <a:spcPts val="0"/>
              </a:spcBef>
              <a:spcAft>
                <a:spcPts val="0"/>
              </a:spcAft>
              <a:buClr>
                <a:srgbClr val="233A44"/>
              </a:buClr>
              <a:buSzPts val="1400"/>
              <a:buChar char="○"/>
            </a:pPr>
            <a:r>
              <a:rPr lang="en" sz="1400">
                <a:solidFill>
                  <a:srgbClr val="233A44"/>
                </a:solidFill>
              </a:rPr>
              <a:t>We can use Variational Bayes to approximate the theoretical distribution to</a:t>
            </a:r>
            <a:endParaRPr sz="1400">
              <a:solidFill>
                <a:srgbClr val="233A44"/>
              </a:solidFill>
            </a:endParaRPr>
          </a:p>
          <a:p>
            <a:pPr marL="914400" lvl="0" indent="0" algn="l" rtl="0">
              <a:spcBef>
                <a:spcPts val="0"/>
              </a:spcBef>
              <a:spcAft>
                <a:spcPts val="0"/>
              </a:spcAft>
              <a:buNone/>
            </a:pPr>
            <a:r>
              <a:rPr lang="en" sz="1400">
                <a:solidFill>
                  <a:srgbClr val="233A44"/>
                </a:solidFill>
              </a:rPr>
              <a:t>form an empirical distribution that is “close” in the sense of Kullback-Leiber divergence.</a:t>
            </a:r>
            <a:endParaRPr sz="1400">
              <a:solidFill>
                <a:srgbClr val="233A44"/>
              </a:solidFill>
            </a:endParaRPr>
          </a:p>
          <a:p>
            <a:pPr marL="457200" marR="0" lvl="0" indent="0" algn="l" rtl="0">
              <a:lnSpc>
                <a:spcPct val="115000"/>
              </a:lnSpc>
              <a:spcBef>
                <a:spcPts val="0"/>
              </a:spcBef>
              <a:spcAft>
                <a:spcPts val="0"/>
              </a:spcAft>
              <a:buNone/>
            </a:pPr>
            <a:endParaRPr sz="1200">
              <a:solidFill>
                <a:srgbClr val="233A44"/>
              </a:solidFill>
            </a:endParaRPr>
          </a:p>
          <a:p>
            <a:pPr marL="0" lvl="0" indent="0" algn="l" rtl="0">
              <a:spcBef>
                <a:spcPts val="0"/>
              </a:spcBef>
              <a:spcAft>
                <a:spcPts val="0"/>
              </a:spcAft>
              <a:buNone/>
            </a:pPr>
            <a:endParaRPr sz="1200">
              <a:solidFill>
                <a:srgbClr val="000000"/>
              </a:solidFill>
            </a:endParaRPr>
          </a:p>
          <a:p>
            <a:pPr marL="0" lvl="0" indent="0" algn="l" rtl="0">
              <a:spcBef>
                <a:spcPts val="0"/>
              </a:spcBef>
              <a:spcAft>
                <a:spcPts val="1600"/>
              </a:spcAft>
              <a:buNone/>
            </a:pP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8"/>
          <p:cNvSpPr txBox="1">
            <a:spLocks noGrp="1"/>
          </p:cNvSpPr>
          <p:nvPr>
            <p:ph type="title"/>
          </p:nvPr>
        </p:nvSpPr>
        <p:spPr>
          <a:xfrm>
            <a:off x="819150" y="39315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Variational Bayes Process</a:t>
            </a:r>
            <a:endParaRPr/>
          </a:p>
        </p:txBody>
      </p:sp>
      <p:sp>
        <p:nvSpPr>
          <p:cNvPr id="162" name="Google Shape;162;p18"/>
          <p:cNvSpPr txBox="1">
            <a:spLocks noGrp="1"/>
          </p:cNvSpPr>
          <p:nvPr>
            <p:ph type="body" idx="1"/>
          </p:nvPr>
        </p:nvSpPr>
        <p:spPr>
          <a:xfrm>
            <a:off x="819150" y="1060300"/>
            <a:ext cx="7505700" cy="2916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Process of Variational Bayes</a:t>
            </a:r>
            <a:endParaRPr sz="1400"/>
          </a:p>
          <a:p>
            <a:pPr marL="914400" lvl="1" indent="-317500" algn="l" rtl="0">
              <a:spcBef>
                <a:spcPts val="0"/>
              </a:spcBef>
              <a:spcAft>
                <a:spcPts val="0"/>
              </a:spcAft>
              <a:buSzPts val="1400"/>
              <a:buChar char="○"/>
            </a:pPr>
            <a:r>
              <a:rPr lang="en" sz="1400"/>
              <a:t>Instead of maximizing the marginal log-likelihood, maximize only the variational lower bound of it.  This lower bound is called the Evidence Lower Bound (ELBO).  </a:t>
            </a:r>
            <a:endParaRPr sz="1400"/>
          </a:p>
          <a:p>
            <a:pPr marL="1371600" lvl="2" indent="-317500" algn="l" rtl="0">
              <a:spcBef>
                <a:spcPts val="0"/>
              </a:spcBef>
              <a:spcAft>
                <a:spcPts val="0"/>
              </a:spcAft>
              <a:buSzPts val="1400"/>
              <a:buChar char="■"/>
            </a:pPr>
            <a:r>
              <a:rPr lang="en" sz="1400"/>
              <a:t>When we do this we minimize the KL divergence.  This is the mathematical grounds for Variational Bayes.</a:t>
            </a:r>
            <a:endParaRPr sz="1400"/>
          </a:p>
          <a:p>
            <a:pPr marL="914400" lvl="1" indent="-317500" algn="l" rtl="0">
              <a:spcBef>
                <a:spcPts val="0"/>
              </a:spcBef>
              <a:spcAft>
                <a:spcPts val="0"/>
              </a:spcAft>
              <a:buSzPts val="1400"/>
              <a:buChar char="○"/>
            </a:pPr>
            <a:r>
              <a:rPr lang="en" sz="1400"/>
              <a:t>Use Jensen’s Inequality to derive an inequality from logp(y|a).</a:t>
            </a:r>
            <a:endParaRPr sz="1400"/>
          </a:p>
          <a:p>
            <a:pPr marL="1371600" lvl="2" indent="-317500" algn="l" rtl="0">
              <a:spcBef>
                <a:spcPts val="0"/>
              </a:spcBef>
              <a:spcAft>
                <a:spcPts val="0"/>
              </a:spcAft>
              <a:buSzPts val="1400"/>
              <a:buChar char="■"/>
            </a:pPr>
            <a:r>
              <a:rPr lang="en" sz="1400">
                <a:solidFill>
                  <a:srgbClr val="000000"/>
                </a:solidFill>
              </a:rPr>
              <a:t>Left-hand side is the lower bound.  Right-hand side is the upper bound.</a:t>
            </a:r>
            <a:endParaRPr sz="1400"/>
          </a:p>
          <a:p>
            <a:pPr marL="0" lvl="0" indent="0" algn="l" rtl="0">
              <a:spcBef>
                <a:spcPts val="0"/>
              </a:spcBef>
              <a:spcAft>
                <a:spcPts val="0"/>
              </a:spcAft>
              <a:buNone/>
            </a:pPr>
            <a:endParaRPr sz="1400"/>
          </a:p>
          <a:p>
            <a:pPr marL="457200" lvl="0" indent="-317500" algn="l" rtl="0">
              <a:spcBef>
                <a:spcPts val="0"/>
              </a:spcBef>
              <a:spcAft>
                <a:spcPts val="0"/>
              </a:spcAft>
              <a:buClr>
                <a:srgbClr val="000000"/>
              </a:buClr>
              <a:buSzPts val="1400"/>
              <a:buChar char="●"/>
            </a:pPr>
            <a:r>
              <a:rPr lang="en" sz="1400">
                <a:solidFill>
                  <a:srgbClr val="000000"/>
                </a:solidFill>
              </a:rPr>
              <a:t>Goal: Train the stochastic hard attention mechanism by maximizing an approximate variational lower bound on the marginal log-likelihood logp(y|a) of observing the sequence of words y given image features a.</a:t>
            </a:r>
            <a:endParaRPr sz="1400">
              <a:solidFill>
                <a:srgbClr val="000000"/>
              </a:solidFill>
            </a:endParaRPr>
          </a:p>
          <a:p>
            <a:pPr marL="457200" lvl="0" indent="0" algn="l" rtl="0">
              <a:spcBef>
                <a:spcPts val="0"/>
              </a:spcBef>
              <a:spcAft>
                <a:spcPts val="0"/>
              </a:spcAft>
              <a:buNone/>
            </a:pPr>
            <a:endParaRPr sz="1200"/>
          </a:p>
        </p:txBody>
      </p:sp>
      <p:pic>
        <p:nvPicPr>
          <p:cNvPr id="163" name="Google Shape;163;p18"/>
          <p:cNvPicPr preferRelativeResize="0"/>
          <p:nvPr/>
        </p:nvPicPr>
        <p:blipFill>
          <a:blip r:embed="rId3">
            <a:alphaModFix/>
          </a:blip>
          <a:stretch>
            <a:fillRect/>
          </a:stretch>
        </p:blipFill>
        <p:spPr>
          <a:xfrm>
            <a:off x="3198675" y="3753800"/>
            <a:ext cx="2171700" cy="118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Variational Bayes Process</a:t>
            </a:r>
            <a:endParaRPr/>
          </a:p>
          <a:p>
            <a:pPr marL="0" lvl="0" indent="0" algn="l" rtl="0">
              <a:spcBef>
                <a:spcPts val="0"/>
              </a:spcBef>
              <a:spcAft>
                <a:spcPts val="0"/>
              </a:spcAft>
              <a:buNone/>
            </a:pPr>
            <a:endParaRPr/>
          </a:p>
        </p:txBody>
      </p:sp>
      <p:sp>
        <p:nvSpPr>
          <p:cNvPr id="169" name="Google Shape;169;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rPr>
              <a:t>Take the derivative of the lower bound with respect to the model parameter W, the weights, using the product rule.</a:t>
            </a:r>
            <a:endParaRPr sz="1400"/>
          </a:p>
        </p:txBody>
      </p:sp>
      <p:pic>
        <p:nvPicPr>
          <p:cNvPr id="170" name="Google Shape;170;p19"/>
          <p:cNvPicPr preferRelativeResize="0"/>
          <p:nvPr/>
        </p:nvPicPr>
        <p:blipFill>
          <a:blip r:embed="rId3">
            <a:alphaModFix/>
          </a:blip>
          <a:stretch>
            <a:fillRect/>
          </a:stretch>
        </p:blipFill>
        <p:spPr>
          <a:xfrm>
            <a:off x="1039638" y="3838050"/>
            <a:ext cx="7064724" cy="806475"/>
          </a:xfrm>
          <a:prstGeom prst="rect">
            <a:avLst/>
          </a:prstGeom>
          <a:noFill/>
          <a:ln>
            <a:noFill/>
          </a:ln>
        </p:spPr>
      </p:pic>
      <p:pic>
        <p:nvPicPr>
          <p:cNvPr id="171" name="Google Shape;171;p19"/>
          <p:cNvPicPr preferRelativeResize="0"/>
          <p:nvPr/>
        </p:nvPicPr>
        <p:blipFill>
          <a:blip r:embed="rId4">
            <a:alphaModFix/>
          </a:blip>
          <a:stretch>
            <a:fillRect/>
          </a:stretch>
        </p:blipFill>
        <p:spPr>
          <a:xfrm>
            <a:off x="3270550" y="2449975"/>
            <a:ext cx="2171700" cy="118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Variational Bayes Process</a:t>
            </a:r>
            <a:endParaRPr/>
          </a:p>
          <a:p>
            <a:pPr marL="0" lvl="0" indent="0" algn="l" rtl="0">
              <a:spcBef>
                <a:spcPts val="0"/>
              </a:spcBef>
              <a:spcAft>
                <a:spcPts val="0"/>
              </a:spcAft>
              <a:buNone/>
            </a:pPr>
            <a:endParaRPr/>
          </a:p>
        </p:txBody>
      </p:sp>
      <p:sp>
        <p:nvSpPr>
          <p:cNvPr id="177" name="Google Shape;177;p20"/>
          <p:cNvSpPr txBox="1">
            <a:spLocks noGrp="1"/>
          </p:cNvSpPr>
          <p:nvPr>
            <p:ph type="body" idx="1"/>
          </p:nvPr>
        </p:nvSpPr>
        <p:spPr>
          <a:xfrm>
            <a:off x="819150" y="2318350"/>
            <a:ext cx="7505700" cy="2244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233A44"/>
              </a:buClr>
              <a:buSzPts val="1400"/>
              <a:buChar char="●"/>
            </a:pPr>
            <a:r>
              <a:rPr lang="en" sz="1400">
                <a:solidFill>
                  <a:srgbClr val="233A44"/>
                </a:solidFill>
              </a:rPr>
              <a:t>Solve this partial derivative that is with respect to the weights (i.e., the parameter of the multinoulli distribution) using the Monte Carlo method to approximate this gradient.  We are substituting Stochastic Gradient Descent with the Monte Carlo method because we are using Bayesian inference to an approximate distribution.</a:t>
            </a:r>
            <a:endParaRPr sz="1400">
              <a:solidFill>
                <a:srgbClr val="233A44"/>
              </a:solidFill>
            </a:endParaRPr>
          </a:p>
          <a:p>
            <a:pPr marL="0" lvl="0" indent="0" algn="l" rtl="0">
              <a:spcBef>
                <a:spcPts val="0"/>
              </a:spcBef>
              <a:spcAft>
                <a:spcPts val="0"/>
              </a:spcAft>
              <a:buNone/>
            </a:pPr>
            <a:endParaRPr sz="1400">
              <a:solidFill>
                <a:srgbClr val="233A44"/>
              </a:solidFill>
            </a:endParaRPr>
          </a:p>
          <a:p>
            <a:pPr marL="457200" lvl="0" indent="-317500" algn="l" rtl="0">
              <a:spcBef>
                <a:spcPts val="0"/>
              </a:spcBef>
              <a:spcAft>
                <a:spcPts val="0"/>
              </a:spcAft>
              <a:buClr>
                <a:srgbClr val="000000"/>
              </a:buClr>
              <a:buSzPts val="1400"/>
              <a:buChar char="●"/>
            </a:pPr>
            <a:r>
              <a:rPr lang="en" sz="1400">
                <a:solidFill>
                  <a:srgbClr val="000000"/>
                </a:solidFill>
              </a:rPr>
              <a:t>S</a:t>
            </a:r>
            <a:r>
              <a:rPr lang="en" sz="1400" baseline="30000">
                <a:solidFill>
                  <a:srgbClr val="000000"/>
                </a:solidFill>
              </a:rPr>
              <a:t>~n</a:t>
            </a:r>
            <a:r>
              <a:rPr lang="en" sz="1400">
                <a:solidFill>
                  <a:srgbClr val="000000"/>
                </a:solidFill>
              </a:rPr>
              <a:t> = (S</a:t>
            </a:r>
            <a:r>
              <a:rPr lang="en" sz="1400" baseline="30000">
                <a:solidFill>
                  <a:srgbClr val="000000"/>
                </a:solidFill>
              </a:rPr>
              <a:t>n(1)</a:t>
            </a:r>
            <a:r>
              <a:rPr lang="en" sz="1400">
                <a:solidFill>
                  <a:srgbClr val="000000"/>
                </a:solidFill>
              </a:rPr>
              <a:t>, S</a:t>
            </a:r>
            <a:r>
              <a:rPr lang="en" sz="1400" baseline="30000">
                <a:solidFill>
                  <a:srgbClr val="000000"/>
                </a:solidFill>
              </a:rPr>
              <a:t>n(2)</a:t>
            </a:r>
            <a:r>
              <a:rPr lang="en" sz="1400">
                <a:solidFill>
                  <a:srgbClr val="000000"/>
                </a:solidFill>
              </a:rPr>
              <a:t>, …) is a sequence of sampled attention locations</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S</a:t>
            </a:r>
            <a:r>
              <a:rPr lang="en" sz="1400" baseline="30000">
                <a:solidFill>
                  <a:srgbClr val="000000"/>
                </a:solidFill>
              </a:rPr>
              <a:t>n(t)</a:t>
            </a:r>
            <a:r>
              <a:rPr lang="en" sz="1400">
                <a:solidFill>
                  <a:srgbClr val="000000"/>
                </a:solidFill>
              </a:rPr>
              <a:t> = Sample these locations from the multinoulli distribution defined before. </a:t>
            </a:r>
            <a:endParaRPr sz="1400"/>
          </a:p>
        </p:txBody>
      </p:sp>
      <p:pic>
        <p:nvPicPr>
          <p:cNvPr id="178" name="Google Shape;178;p20"/>
          <p:cNvPicPr preferRelativeResize="0"/>
          <p:nvPr/>
        </p:nvPicPr>
        <p:blipFill>
          <a:blip r:embed="rId3">
            <a:alphaModFix/>
          </a:blip>
          <a:stretch>
            <a:fillRect/>
          </a:stretch>
        </p:blipFill>
        <p:spPr>
          <a:xfrm>
            <a:off x="1249483" y="1429975"/>
            <a:ext cx="6645050" cy="8667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Variational Bayes Process</a:t>
            </a:r>
            <a:endParaRPr/>
          </a:p>
          <a:p>
            <a:pPr marL="0" lvl="0" indent="0" algn="l" rtl="0">
              <a:spcBef>
                <a:spcPts val="0"/>
              </a:spcBef>
              <a:spcAft>
                <a:spcPts val="0"/>
              </a:spcAft>
              <a:buNone/>
            </a:pPr>
            <a:endParaRPr/>
          </a:p>
        </p:txBody>
      </p:sp>
      <p:sp>
        <p:nvSpPr>
          <p:cNvPr id="184" name="Google Shape;184;p21"/>
          <p:cNvSpPr txBox="1">
            <a:spLocks noGrp="1"/>
          </p:cNvSpPr>
          <p:nvPr>
            <p:ph type="body" idx="1"/>
          </p:nvPr>
        </p:nvSpPr>
        <p:spPr>
          <a:xfrm>
            <a:off x="819150" y="1569800"/>
            <a:ext cx="7505700" cy="334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33A44"/>
                </a:solidFill>
              </a:rPr>
              <a:t>The final learning rule is:</a:t>
            </a:r>
            <a:endParaRPr sz="1200">
              <a:solidFill>
                <a:srgbClr val="233A44"/>
              </a:solidFill>
            </a:endParaRPr>
          </a:p>
          <a:p>
            <a:pPr marL="0" lvl="0" indent="0" algn="l" rtl="0">
              <a:spcBef>
                <a:spcPts val="0"/>
              </a:spcBef>
              <a:spcAft>
                <a:spcPts val="0"/>
              </a:spcAft>
              <a:buNone/>
            </a:pPr>
            <a:endParaRPr sz="1200">
              <a:solidFill>
                <a:srgbClr val="233A44"/>
              </a:solidFill>
            </a:endParaRPr>
          </a:p>
          <a:p>
            <a:pPr marL="0" lvl="0" indent="0" algn="l" rtl="0">
              <a:spcBef>
                <a:spcPts val="0"/>
              </a:spcBef>
              <a:spcAft>
                <a:spcPts val="0"/>
              </a:spcAft>
              <a:buNone/>
            </a:pPr>
            <a:endParaRPr sz="1200">
              <a:solidFill>
                <a:srgbClr val="233A44"/>
              </a:solidFill>
            </a:endParaRPr>
          </a:p>
          <a:p>
            <a:pPr marL="0" lvl="0" indent="0" algn="l" rtl="0">
              <a:spcBef>
                <a:spcPts val="0"/>
              </a:spcBef>
              <a:spcAft>
                <a:spcPts val="0"/>
              </a:spcAft>
              <a:buNone/>
            </a:pPr>
            <a:endParaRPr sz="1200">
              <a:solidFill>
                <a:srgbClr val="233A44"/>
              </a:solidFill>
            </a:endParaRPr>
          </a:p>
          <a:p>
            <a:pPr marL="0" lvl="0" indent="0" algn="l" rtl="0">
              <a:spcBef>
                <a:spcPts val="0"/>
              </a:spcBef>
              <a:spcAft>
                <a:spcPts val="0"/>
              </a:spcAft>
              <a:buNone/>
            </a:pPr>
            <a:endParaRPr sz="1200">
              <a:solidFill>
                <a:srgbClr val="233A44"/>
              </a:solidFill>
            </a:endParaRPr>
          </a:p>
          <a:p>
            <a:pPr marL="0" lvl="0" indent="0" algn="l" rtl="0">
              <a:spcBef>
                <a:spcPts val="0"/>
              </a:spcBef>
              <a:spcAft>
                <a:spcPts val="0"/>
              </a:spcAft>
              <a:buNone/>
            </a:pPr>
            <a:endParaRPr sz="1200">
              <a:solidFill>
                <a:srgbClr val="233A44"/>
              </a:solidFill>
            </a:endParaRPr>
          </a:p>
          <a:p>
            <a:pPr marL="457200" lvl="0" indent="-317500" algn="l" rtl="0">
              <a:spcBef>
                <a:spcPts val="0"/>
              </a:spcBef>
              <a:spcAft>
                <a:spcPts val="0"/>
              </a:spcAft>
              <a:buClr>
                <a:srgbClr val="000000"/>
              </a:buClr>
              <a:buSzPts val="1400"/>
              <a:buChar char="●"/>
            </a:pPr>
            <a:r>
              <a:rPr lang="en" sz="1400">
                <a:solidFill>
                  <a:srgbClr val="000000"/>
                </a:solidFill>
              </a:rPr>
              <a:t>This includes two regularizers to reduce the variance of the learning rule (i.e., control variates).  The variance needs to be reduced as approximations using the Variational Bayes Method are prone to high variance.  In the stochastic gradient estimates of the stochastic hard attention model there is high variance.</a:t>
            </a:r>
            <a:endParaRPr sz="1400">
              <a:solidFill>
                <a:srgbClr val="000000"/>
              </a:solidFill>
            </a:endParaRPr>
          </a:p>
          <a:p>
            <a:pPr marL="914400" lvl="1" indent="-317500" algn="l" rtl="0">
              <a:spcBef>
                <a:spcPts val="0"/>
              </a:spcBef>
              <a:spcAft>
                <a:spcPts val="0"/>
              </a:spcAft>
              <a:buClr>
                <a:srgbClr val="000000"/>
              </a:buClr>
              <a:buSzPts val="1400"/>
              <a:buChar char="○"/>
            </a:pPr>
            <a:r>
              <a:rPr lang="en" sz="1400">
                <a:solidFill>
                  <a:srgbClr val="000000"/>
                </a:solidFill>
              </a:rPr>
              <a:t>Moving average baseline technique</a:t>
            </a:r>
            <a:endParaRPr sz="1400">
              <a:solidFill>
                <a:srgbClr val="000000"/>
              </a:solidFill>
            </a:endParaRPr>
          </a:p>
          <a:p>
            <a:pPr marL="914400" lvl="1" indent="-317500" algn="l" rtl="0">
              <a:spcBef>
                <a:spcPts val="0"/>
              </a:spcBef>
              <a:spcAft>
                <a:spcPts val="0"/>
              </a:spcAft>
              <a:buClr>
                <a:srgbClr val="000000"/>
              </a:buClr>
              <a:buSzPts val="1400"/>
              <a:buChar char="○"/>
            </a:pPr>
            <a:r>
              <a:rPr lang="en" sz="1400">
                <a:solidFill>
                  <a:srgbClr val="000000"/>
                </a:solidFill>
              </a:rPr>
              <a:t>Add the gradient of the entropy of the multinoulli distribution</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The learning rule has two hyperparameters</a:t>
            </a:r>
            <a:endParaRPr sz="1400">
              <a:solidFill>
                <a:srgbClr val="000000"/>
              </a:solidFill>
            </a:endParaRPr>
          </a:p>
          <a:p>
            <a:pPr marL="914400" lvl="1" indent="-317500" algn="l" rtl="0">
              <a:spcBef>
                <a:spcPts val="0"/>
              </a:spcBef>
              <a:spcAft>
                <a:spcPts val="0"/>
              </a:spcAft>
              <a:buClr>
                <a:srgbClr val="000000"/>
              </a:buClr>
              <a:buSzPts val="1400"/>
              <a:buChar char="○"/>
            </a:pPr>
            <a:r>
              <a:rPr lang="en" sz="1400">
                <a:solidFill>
                  <a:srgbClr val="000000"/>
                </a:solidFill>
              </a:rPr>
              <a:t>Lambda(r) and Lambda(e)</a:t>
            </a:r>
            <a:endParaRPr sz="1400">
              <a:solidFill>
                <a:srgbClr val="000000"/>
              </a:solidFill>
            </a:endParaRPr>
          </a:p>
          <a:p>
            <a:pPr marL="0" lvl="0" indent="0" algn="l" rtl="0">
              <a:spcBef>
                <a:spcPts val="0"/>
              </a:spcBef>
              <a:spcAft>
                <a:spcPts val="0"/>
              </a:spcAft>
              <a:buNone/>
            </a:pPr>
            <a:endParaRPr sz="1200"/>
          </a:p>
        </p:txBody>
      </p:sp>
      <p:pic>
        <p:nvPicPr>
          <p:cNvPr id="185" name="Google Shape;185;p21"/>
          <p:cNvPicPr preferRelativeResize="0"/>
          <p:nvPr/>
        </p:nvPicPr>
        <p:blipFill>
          <a:blip r:embed="rId3">
            <a:alphaModFix/>
          </a:blip>
          <a:stretch>
            <a:fillRect/>
          </a:stretch>
        </p:blipFill>
        <p:spPr>
          <a:xfrm>
            <a:off x="2973925" y="1569800"/>
            <a:ext cx="3914775" cy="1123950"/>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1173</Words>
  <Application>Microsoft Office PowerPoint</Application>
  <PresentationFormat>On-screen Show (16:9)</PresentationFormat>
  <Paragraphs>75</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Arial</vt:lpstr>
      <vt:lpstr>Nunito</vt:lpstr>
      <vt:lpstr>Shift</vt:lpstr>
      <vt:lpstr>PowerPoint Presentation</vt:lpstr>
      <vt:lpstr>Previously</vt:lpstr>
      <vt:lpstr>Multinoulli Distribution</vt:lpstr>
      <vt:lpstr>Previously </vt:lpstr>
      <vt:lpstr>Find a Learning Rule for the Attention Model</vt:lpstr>
      <vt:lpstr>Variational Bayes Process</vt:lpstr>
      <vt:lpstr>Variational Bayes Process </vt:lpstr>
      <vt:lpstr>Variational Bayes Process </vt:lpstr>
      <vt:lpstr>Variational Bayes Process </vt:lpstr>
      <vt:lpstr>Main Idea</vt:lpstr>
      <vt:lpstr>Main Idea</vt:lpstr>
      <vt:lpstr>References and Further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Edward Moradian</cp:lastModifiedBy>
  <cp:revision>1</cp:revision>
  <dcterms:modified xsi:type="dcterms:W3CDTF">2018-12-19T00:54:54Z</dcterms:modified>
</cp:coreProperties>
</file>