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6" r:id="rId3"/>
    <p:sldId id="257" r:id="rId4"/>
    <p:sldId id="259" r:id="rId5"/>
    <p:sldId id="263" r:id="rId6"/>
    <p:sldId id="268" r:id="rId7"/>
    <p:sldId id="264" r:id="rId8"/>
    <p:sldId id="260" r:id="rId9"/>
    <p:sldId id="265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1783-43FD-42A2-BBD1-4B9DA6B03F6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CBBA-EC34-446E-928A-6DC1A6E0EA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74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1783-43FD-42A2-BBD1-4B9DA6B03F6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CBBA-EC34-446E-928A-6DC1A6E0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9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1783-43FD-42A2-BBD1-4B9DA6B03F6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CBBA-EC34-446E-928A-6DC1A6E0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1783-43FD-42A2-BBD1-4B9DA6B03F6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CBBA-EC34-446E-928A-6DC1A6E0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1783-43FD-42A2-BBD1-4B9DA6B03F6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CBBA-EC34-446E-928A-6DC1A6E0EA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30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1783-43FD-42A2-BBD1-4B9DA6B03F6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CBBA-EC34-446E-928A-6DC1A6E0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1783-43FD-42A2-BBD1-4B9DA6B03F6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CBBA-EC34-446E-928A-6DC1A6E0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3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1783-43FD-42A2-BBD1-4B9DA6B03F6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CBBA-EC34-446E-928A-6DC1A6E0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5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1783-43FD-42A2-BBD1-4B9DA6B03F6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CBBA-EC34-446E-928A-6DC1A6E0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5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671783-43FD-42A2-BBD1-4B9DA6B03F6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16CBBA-EC34-446E-928A-6DC1A6E0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9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1783-43FD-42A2-BBD1-4B9DA6B03F6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CBBA-EC34-446E-928A-6DC1A6E0E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8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671783-43FD-42A2-BBD1-4B9DA6B03F6E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16CBBA-EC34-446E-928A-6DC1A6E0EA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4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64F18A-C9A8-4862-B5CA-1CABC8A2759F}"/>
              </a:ext>
            </a:extLst>
          </p:cNvPr>
          <p:cNvSpPr txBox="1"/>
          <p:nvPr/>
        </p:nvSpPr>
        <p:spPr>
          <a:xfrm>
            <a:off x="867747" y="363894"/>
            <a:ext cx="10217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F03A4-0DEB-423C-8DC1-6959127779E2}"/>
              </a:ext>
            </a:extLst>
          </p:cNvPr>
          <p:cNvSpPr txBox="1"/>
          <p:nvPr/>
        </p:nvSpPr>
        <p:spPr>
          <a:xfrm>
            <a:off x="867747" y="1324947"/>
            <a:ext cx="10870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information about the data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was downloaded from fueleconomy.gov.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the result of the vehicle testing by the Environmental Protection Agency and by vehicle manufacturers.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vehicle models were the year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 = Estimating the miles per gallon of a car by the predictor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predictors variables will be included in the regression model?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8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64F18A-C9A8-4862-B5CA-1CABC8A2759F}"/>
              </a:ext>
            </a:extLst>
          </p:cNvPr>
          <p:cNvSpPr txBox="1"/>
          <p:nvPr/>
        </p:nvSpPr>
        <p:spPr>
          <a:xfrm>
            <a:off x="867747" y="363894"/>
            <a:ext cx="10217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F03A4-0DEB-423C-8DC1-6959127779E2}"/>
              </a:ext>
            </a:extLst>
          </p:cNvPr>
          <p:cNvSpPr txBox="1"/>
          <p:nvPr/>
        </p:nvSpPr>
        <p:spPr>
          <a:xfrm>
            <a:off x="867747" y="1324947"/>
            <a:ext cx="10870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 was used to test the model.  The data used was from the same source, but for the year of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polynomial regression model was used to predict the combined miles per gallon of the cars in the 2018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between the predicted values and the actual values was r = .9897.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D93B6-4B94-482C-AB05-A85342B2A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18" y="2724149"/>
            <a:ext cx="6562019" cy="341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1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64F18A-C9A8-4862-B5CA-1CABC8A2759F}"/>
              </a:ext>
            </a:extLst>
          </p:cNvPr>
          <p:cNvSpPr txBox="1"/>
          <p:nvPr/>
        </p:nvSpPr>
        <p:spPr>
          <a:xfrm>
            <a:off x="867747" y="363894"/>
            <a:ext cx="10217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F03A4-0DEB-423C-8DC1-6959127779E2}"/>
              </a:ext>
            </a:extLst>
          </p:cNvPr>
          <p:cNvSpPr txBox="1"/>
          <p:nvPr/>
        </p:nvSpPr>
        <p:spPr>
          <a:xfrm>
            <a:off x="867747" y="1102558"/>
            <a:ext cx="108701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Validity – Generalizability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model is only generalizable to the class of vehicles that are not plug-in hybrids, electric vehicles or fuel-cell vehicles.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regression model generalizable to older vehicle model years?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of cars with greater than 35 miles per gallon was not great.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of the regression model consisted of only 30 observations of cars with greater than 35 miles per gallon.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not a strong predictor for cars with a combined miles per gallon of over 35.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Validity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based on predictor variables about the characteristics of the car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have stronger predictor variables elsewhere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characteristics? Outside conditions?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for Future Research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data with vehicles that have more than 35 miles per gallon.  Incorporate plug-in hybrids, electric vehicles and fuel-cell vehicles.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for a predictor variable such as fuel consumption type.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6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64F18A-C9A8-4862-B5CA-1CABC8A2759F}"/>
              </a:ext>
            </a:extLst>
          </p:cNvPr>
          <p:cNvSpPr txBox="1"/>
          <p:nvPr/>
        </p:nvSpPr>
        <p:spPr>
          <a:xfrm>
            <a:off x="867747" y="363894"/>
            <a:ext cx="10217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F03A4-0DEB-423C-8DC1-6959127779E2}"/>
              </a:ext>
            </a:extLst>
          </p:cNvPr>
          <p:cNvSpPr txBox="1"/>
          <p:nvPr/>
        </p:nvSpPr>
        <p:spPr>
          <a:xfrm>
            <a:off x="867747" y="1102558"/>
            <a:ext cx="10870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Conclusions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polynomial regression model is useful for estimating vehicles, but with a few caveats.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 with a combined miles per gallon less than 35.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 that are not of the class of vehicle plug-in hybrids, electric vehicles or fuel-cell vehicles.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that are yet to be manufactured.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only on the car characteristics.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62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64F18A-C9A8-4862-B5CA-1CABC8A2759F}"/>
              </a:ext>
            </a:extLst>
          </p:cNvPr>
          <p:cNvSpPr txBox="1"/>
          <p:nvPr/>
        </p:nvSpPr>
        <p:spPr>
          <a:xfrm>
            <a:off x="867747" y="363894"/>
            <a:ext cx="10217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F03A4-0DEB-423C-8DC1-6959127779E2}"/>
              </a:ext>
            </a:extLst>
          </p:cNvPr>
          <p:cNvSpPr txBox="1"/>
          <p:nvPr/>
        </p:nvSpPr>
        <p:spPr>
          <a:xfrm>
            <a:off x="867747" y="971929"/>
            <a:ext cx="10870163" cy="67403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1085 observations of 13 variables.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Variable: Combined miles per gallon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Predictor Variables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Displacement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Cylinders (3, 4, 5, 6, 8, and 12 cylinders)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Gears (1, 4, 5, 6, 7, 8, 9 and 10 gears)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House Gas Rating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Smog Rating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Carbon-Dioxide Emissions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Predictor Variables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of Manufacture (Germany, Italy, Japan, Korea, Sweden, United Kingdom and USA)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Type (Automatic or Manual)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Description (2-wheel drive, 4-wheel drive, all-wheel drive, part-time 4-wheel drive)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Usage Description (diesel, mid-grade, regular and premium)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Carline Class Description (Subcompact, Compact, Large, Midsize, Pick-Up Truck, and SUV)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Oil Viscosity (0W-20, 0W-30, 0W-40, 5W-20, 5W-30, 5W-40 and 10-60)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Cylinders*Engine Displacement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Smog Rating*CO2 Emissions 3.   GHG Rating*Smog Rating 4.   GHG Rating*CO2 Emissions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54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64F18A-C9A8-4862-B5CA-1CABC8A2759F}"/>
              </a:ext>
            </a:extLst>
          </p:cNvPr>
          <p:cNvSpPr txBox="1"/>
          <p:nvPr/>
        </p:nvSpPr>
        <p:spPr>
          <a:xfrm>
            <a:off x="867747" y="363894"/>
            <a:ext cx="10217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F03A4-0DEB-423C-8DC1-6959127779E2}"/>
              </a:ext>
            </a:extLst>
          </p:cNvPr>
          <p:cNvSpPr txBox="1"/>
          <p:nvPr/>
        </p:nvSpPr>
        <p:spPr>
          <a:xfrm>
            <a:off x="382556" y="1222311"/>
            <a:ext cx="69435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between predictor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variables about emissions – greenhouse gas rating, smog rating and CO2 emissions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Greenhouse gas rating and CO2 emissions were strongly negatively correlated (r = - .97).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variables about the engine – engine displacement, number of gears and number of cylinders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displacement and the number of cylinders in a car were strongly positively correlated (r = .92).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being highly correlated with another predictor variable, greenhouse gas rating and the number of cylinders was dropped.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CO2 emissions and engine displacement are measures that are more precise.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 containing these predictor variables was dropped.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Smog Rating*CO2 Emissions the only interaction.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between the response variable and the predictor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B8E4EE-B123-4521-AEE9-3F53722DE23E}"/>
              </a:ext>
            </a:extLst>
          </p:cNvPr>
          <p:cNvSpPr txBox="1"/>
          <p:nvPr/>
        </p:nvSpPr>
        <p:spPr>
          <a:xfrm>
            <a:off x="8492247" y="1102558"/>
            <a:ext cx="3699753" cy="4286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0E5CA-F7B0-4C19-AF5C-7E38C0277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461" y="1017037"/>
            <a:ext cx="4511029" cy="409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9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64F18A-C9A8-4862-B5CA-1CABC8A2759F}"/>
              </a:ext>
            </a:extLst>
          </p:cNvPr>
          <p:cNvSpPr txBox="1"/>
          <p:nvPr/>
        </p:nvSpPr>
        <p:spPr>
          <a:xfrm>
            <a:off x="867747" y="363894"/>
            <a:ext cx="10217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Regression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F03A4-0DEB-423C-8DC1-6959127779E2}"/>
              </a:ext>
            </a:extLst>
          </p:cNvPr>
          <p:cNvSpPr txBox="1"/>
          <p:nvPr/>
        </p:nvSpPr>
        <p:spPr>
          <a:xfrm>
            <a:off x="867747" y="1324947"/>
            <a:ext cx="10870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Regression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Miles Per Gallon = CO2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Emissions + Fuel Usage + Engine Displacement + Carline Class + Country of Manufacture + Number of Gears + Oil Viscosity + Drive Description.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 = 98.29%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explains a large portion of the variance in the response variable – combined miles per gallon.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F-Test had a p-value of &lt; 2.2e-16. 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a better fit than the intercept-only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5DB330-C4F3-4104-AD42-9D6070C921CD}"/>
              </a:ext>
            </a:extLst>
          </p:cNvPr>
          <p:cNvSpPr/>
          <p:nvPr/>
        </p:nvSpPr>
        <p:spPr>
          <a:xfrm>
            <a:off x="-119743" y="3855660"/>
            <a:ext cx="12192000" cy="5355312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Predictor Variables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Displacement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Cylinders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Gears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House Gas Rating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Smog Rating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Carbon-Dioxide Emissions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Predictor Variables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of Manufacture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Type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Description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Usage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Carline Class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Oil Viscosity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Cylinders*Engine Displacement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Smog Rating*CO2 Emissions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GHG Rating*Smog Rating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trike="sng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GHG Rating*CO2 Emissions</a:t>
            </a:r>
          </a:p>
        </p:txBody>
      </p:sp>
    </p:spTree>
    <p:extLst>
      <p:ext uri="{BB962C8B-B14F-4D97-AF65-F5344CB8AC3E}">
        <p14:creationId xmlns:p14="http://schemas.microsoft.com/office/powerpoint/2010/main" val="336193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64F18A-C9A8-4862-B5CA-1CABC8A2759F}"/>
              </a:ext>
            </a:extLst>
          </p:cNvPr>
          <p:cNvSpPr txBox="1"/>
          <p:nvPr/>
        </p:nvSpPr>
        <p:spPr>
          <a:xfrm>
            <a:off x="867747" y="363894"/>
            <a:ext cx="10217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Regression Model - Diagnostics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98E7C-3658-4F1E-BF3A-12430BC2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898" y="1390262"/>
            <a:ext cx="9248102" cy="4819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74844A-5E62-4BE8-8224-E57CDC41C112}"/>
              </a:ext>
            </a:extLst>
          </p:cNvPr>
          <p:cNvSpPr txBox="1"/>
          <p:nvPr/>
        </p:nvSpPr>
        <p:spPr>
          <a:xfrm>
            <a:off x="149290" y="1390262"/>
            <a:ext cx="26965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residual plots for the residuals vs. numeric predictor variables shows that the residuals generally fall within a horizontal band centered at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same is observed for the residuals vs. fitted values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residual plots  vs. categorical predictor variable plots, the boxes have a very similar center and spread.</a:t>
            </a:r>
          </a:p>
        </p:txBody>
      </p:sp>
    </p:spTree>
    <p:extLst>
      <p:ext uri="{BB962C8B-B14F-4D97-AF65-F5344CB8AC3E}">
        <p14:creationId xmlns:p14="http://schemas.microsoft.com/office/powerpoint/2010/main" val="413672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64F18A-C9A8-4862-B5CA-1CABC8A2759F}"/>
              </a:ext>
            </a:extLst>
          </p:cNvPr>
          <p:cNvSpPr txBox="1"/>
          <p:nvPr/>
        </p:nvSpPr>
        <p:spPr>
          <a:xfrm>
            <a:off x="867747" y="363894"/>
            <a:ext cx="10217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BAF78C-93A2-46DE-8651-960260E51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590" y="1102558"/>
            <a:ext cx="4907705" cy="5159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018BD1-EB94-4CDA-85B9-639B9E544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295" y="1094770"/>
            <a:ext cx="4907705" cy="51591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02DC96-E089-42C7-940F-671637E12B15}"/>
              </a:ext>
            </a:extLst>
          </p:cNvPr>
          <p:cNvSpPr txBox="1"/>
          <p:nvPr/>
        </p:nvSpPr>
        <p:spPr>
          <a:xfrm>
            <a:off x="83976" y="1296955"/>
            <a:ext cx="2199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two outliers were removed – 602 and 1056.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Bonferroni p-values for outlier testing was statistically significant for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had high influence.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4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64F18A-C9A8-4862-B5CA-1CABC8A2759F}"/>
              </a:ext>
            </a:extLst>
          </p:cNvPr>
          <p:cNvSpPr txBox="1"/>
          <p:nvPr/>
        </p:nvSpPr>
        <p:spPr>
          <a:xfrm>
            <a:off x="867747" y="363894"/>
            <a:ext cx="10217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Regression Model – Diagnostics, Cont.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4844A-5E62-4BE8-8224-E57CDC41C112}"/>
              </a:ext>
            </a:extLst>
          </p:cNvPr>
          <p:cNvSpPr txBox="1"/>
          <p:nvPr/>
        </p:nvSpPr>
        <p:spPr>
          <a:xfrm>
            <a:off x="149290" y="1390262"/>
            <a:ext cx="2696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marginal model plots, the dashed and solid smooth lines are almost matching.  This indicates that our model fits the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C98F36-4A36-48ED-8278-FE22E2FEC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837" y="1086428"/>
            <a:ext cx="9251382" cy="51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48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64F18A-C9A8-4862-B5CA-1CABC8A2759F}"/>
              </a:ext>
            </a:extLst>
          </p:cNvPr>
          <p:cNvSpPr txBox="1"/>
          <p:nvPr/>
        </p:nvSpPr>
        <p:spPr>
          <a:xfrm>
            <a:off x="867747" y="363894"/>
            <a:ext cx="10217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a Polynomial Regression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F03A4-0DEB-423C-8DC1-6959127779E2}"/>
              </a:ext>
            </a:extLst>
          </p:cNvPr>
          <p:cNvSpPr txBox="1"/>
          <p:nvPr/>
        </p:nvSpPr>
        <p:spPr>
          <a:xfrm>
            <a:off x="867747" y="1324947"/>
            <a:ext cx="1087016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regression model, that was in the first-order, the residual plots showed a curved general trend.  This indicated a need for a curvilinear regression function.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regression model, from the residual plots, a Tukey’s test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nonadditivity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 a p-value of &lt; 2.2e-16.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supports the need for a curvilinear regression function.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D3344-71C1-401D-838F-96D57D34E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024" y="2382838"/>
            <a:ext cx="4375233" cy="2358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9FDF8-8238-4F9B-943C-9B08F4273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257" y="2516012"/>
            <a:ext cx="4655662" cy="222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3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64F18A-C9A8-4862-B5CA-1CABC8A2759F}"/>
              </a:ext>
            </a:extLst>
          </p:cNvPr>
          <p:cNvSpPr txBox="1"/>
          <p:nvPr/>
        </p:nvSpPr>
        <p:spPr>
          <a:xfrm>
            <a:off x="867747" y="363894"/>
            <a:ext cx="1021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a Polynomial Regression Model – cont.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F03A4-0DEB-423C-8DC1-6959127779E2}"/>
              </a:ext>
            </a:extLst>
          </p:cNvPr>
          <p:cNvSpPr txBox="1"/>
          <p:nvPr/>
        </p:nvSpPr>
        <p:spPr>
          <a:xfrm>
            <a:off x="867747" y="1324947"/>
            <a:ext cx="108701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reciprocal transformation was tried on the response variable to keep the model in the first-order.  This transformation was given by a box-cox transformation.  The residual plots for this transformed model showed linearity. 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studentized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Breusch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-Pagan test, however, showed that the variances were not constant in this model (p-value &lt; 2.2e-16).  So did the residual plots.</a:t>
            </a:r>
          </a:p>
          <a:p>
            <a:pPr marL="342900" indent="-342900">
              <a:buFont typeface="+mj-lt"/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with the reciprocal transformation in the first-order had a R-squared value at 99.56%.  This is only marginally larger than the R-squared value for the polynomial regression model at 98.29%.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FDDDD-C63D-4268-B6CC-FFA68A32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392" y="2568793"/>
            <a:ext cx="4200525" cy="2085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B03128-A26F-49A5-82CA-AE301F36C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917" y="2568792"/>
            <a:ext cx="41529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950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3840</TotalTime>
  <Words>1111</Words>
  <Application>Microsoft Office PowerPoint</Application>
  <PresentationFormat>Widescreen</PresentationFormat>
  <Paragraphs>160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Moradian</dc:creator>
  <cp:lastModifiedBy>Edward Moradian</cp:lastModifiedBy>
  <cp:revision>98</cp:revision>
  <dcterms:created xsi:type="dcterms:W3CDTF">2018-05-13T02:10:00Z</dcterms:created>
  <dcterms:modified xsi:type="dcterms:W3CDTF">2018-05-31T07:30:30Z</dcterms:modified>
</cp:coreProperties>
</file>