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DAA9C36-FD9D-450C-B1A5-A88DA8286412}">
  <a:tblStyle styleId="{1DAA9C36-FD9D-450C-B1A5-A88DA82864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66a4243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66a4243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866a4243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866a4243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866a4243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866a4243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866a4243b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866a4243b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866a4243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866a4243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866a4243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866a4243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866a4243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866a4243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866a4243b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866a4243b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866a4243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866a4243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866a4243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866a4243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866a4243b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866a4243b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866a4243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866a4243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866a4243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866a4243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866a4243b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866a4243b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866a4243b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866a4243b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chemeClr val="dk1"/>
                </a:solidFill>
                <a:highlight>
                  <a:srgbClr val="FFFFFF"/>
                </a:highlight>
              </a:rPr>
              <a:t>In combination, we have 980 rows of data. Soil moisture is measured in intervals of 3 days from 17th September 2016 to 17th May 2019, giving 325 soil moisture measurements per location. Temperature is measured daily from 15th September 2016 to 22nd May 2019, however cloud cover occasionally prevents taking meaningful measurements, leading to missing values. Thus the number of available temperature measurements at each of the 8 study locations ranges from 425 to 666 measurements.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866a4243b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866a4243b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Thabazimbi, Latitude -24.6, Longitude 27.4, Outbreak on 14/03/2017</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866a4243b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866a4243b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lpdaac.usgs.gov/products/mod11a1v006/" TargetMode="External"/><Relationship Id="rId4" Type="http://schemas.openxmlformats.org/officeDocument/2006/relationships/hyperlink" Target="https://lpdaac.usgs.gov/products/mod11a1v006/" TargetMode="External"/><Relationship Id="rId5" Type="http://schemas.openxmlformats.org/officeDocument/2006/relationships/hyperlink" Target="https://lpdaac.usgs.gov/products/mod11a1v006/" TargetMode="External"/><Relationship Id="rId6" Type="http://schemas.openxmlformats.org/officeDocument/2006/relationships/hyperlink" Target="https://earth.esa.int/web/guest/missions/esa-operational-eo-missions/smos/content/-/asset_publisher/t5Py/content/data-types-levels-formats-7631" TargetMode="External"/><Relationship Id="rId7" Type="http://schemas.openxmlformats.org/officeDocument/2006/relationships/hyperlink" Target="https://nsidc.org/data/SPL3SMP_E" TargetMode="External"/><Relationship Id="rId8" Type="http://schemas.openxmlformats.org/officeDocument/2006/relationships/hyperlink" Target="https://nsidc.org/data/SPL3SMP_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2400"/>
              </a:spcBef>
              <a:spcAft>
                <a:spcPts val="0"/>
              </a:spcAft>
              <a:buClr>
                <a:schemeClr val="dk1"/>
              </a:buClr>
              <a:buSzPts val="1100"/>
              <a:buFont typeface="Arial"/>
              <a:buNone/>
            </a:pPr>
            <a:r>
              <a:rPr b="1" lang="en-GB" sz="2300"/>
              <a:t>AI and EO for the Prediction of Malaria Outbreak Risk</a:t>
            </a:r>
            <a:endParaRPr b="1" sz="2300"/>
          </a:p>
          <a:p>
            <a:pPr indent="0" lvl="0" marL="0" rtl="0" algn="ctr">
              <a:spcBef>
                <a:spcPts val="600"/>
              </a:spcBef>
              <a:spcAft>
                <a:spcPts val="0"/>
              </a:spcAft>
              <a:buNone/>
            </a:pPr>
            <a:r>
              <a:t/>
            </a:r>
            <a:endParaRPr/>
          </a:p>
        </p:txBody>
      </p:sp>
      <p:sp>
        <p:nvSpPr>
          <p:cNvPr id="55" name="Google Shape;55;p13"/>
          <p:cNvSpPr txBox="1"/>
          <p:nvPr/>
        </p:nvSpPr>
        <p:spPr>
          <a:xfrm>
            <a:off x="555000" y="1773150"/>
            <a:ext cx="8034000" cy="3069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GB"/>
              <a:t>Edward Pearce</a:t>
            </a:r>
            <a:r>
              <a:rPr lang="en-GB"/>
              <a:t> (University of Sheffield) empearce1@sheffield.ac.uk</a:t>
            </a:r>
            <a:endParaRPr/>
          </a:p>
          <a:p>
            <a:pPr indent="-298450" lvl="0" marL="457200" rtl="0" algn="l">
              <a:lnSpc>
                <a:spcPct val="115000"/>
              </a:lnSpc>
              <a:spcBef>
                <a:spcPts val="0"/>
              </a:spcBef>
              <a:spcAft>
                <a:spcPts val="0"/>
              </a:spcAft>
              <a:buClr>
                <a:schemeClr val="dk1"/>
              </a:buClr>
              <a:buSzPts val="1100"/>
              <a:buChar char="●"/>
            </a:pPr>
            <a:r>
              <a:rPr b="1" lang="en-GB"/>
              <a:t>Emma Southall</a:t>
            </a:r>
            <a:r>
              <a:rPr lang="en-GB"/>
              <a:t> (Warwick University) e.r.southall@warwick.ac.uk</a:t>
            </a:r>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Shelan Jeawak</a:t>
            </a:r>
            <a:r>
              <a:rPr lang="en-GB">
                <a:solidFill>
                  <a:schemeClr val="dk1"/>
                </a:solidFill>
              </a:rPr>
              <a:t> (Cardiff University) Jeawakss@cardiff.ac.uk</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t>Steven Schockaert (Cardiff University) schockaerts1@cardiff.ac.uk</a:t>
            </a:r>
            <a:endParaRPr/>
          </a:p>
          <a:p>
            <a:pPr indent="-298450" lvl="0" marL="457200" rtl="0" algn="l">
              <a:lnSpc>
                <a:spcPct val="115000"/>
              </a:lnSpc>
              <a:spcBef>
                <a:spcPts val="0"/>
              </a:spcBef>
              <a:spcAft>
                <a:spcPts val="0"/>
              </a:spcAft>
              <a:buClr>
                <a:schemeClr val="dk1"/>
              </a:buClr>
              <a:buSzPts val="1100"/>
              <a:buChar char="●"/>
            </a:pPr>
            <a:r>
              <a:rPr lang="en-GB"/>
              <a:t>Yuhua Li (Cardiff University) liy180@cardiff.ac.uk</a:t>
            </a:r>
            <a:endParaRPr/>
          </a:p>
          <a:p>
            <a:pPr indent="-298450" lvl="0" marL="457200" rtl="0" algn="l">
              <a:lnSpc>
                <a:spcPct val="115000"/>
              </a:lnSpc>
              <a:spcBef>
                <a:spcPts val="0"/>
              </a:spcBef>
              <a:spcAft>
                <a:spcPts val="0"/>
              </a:spcAft>
              <a:buClr>
                <a:schemeClr val="dk1"/>
              </a:buClr>
              <a:buSzPts val="1100"/>
              <a:buChar char="●"/>
            </a:pPr>
            <a:r>
              <a:rPr lang="en-GB"/>
              <a:t>David Pearson (PHE) sporadic.group@gmail.com</a:t>
            </a:r>
            <a:endParaRPr/>
          </a:p>
          <a:p>
            <a:pPr indent="-298450" lvl="0" marL="457200" rtl="0" algn="l">
              <a:lnSpc>
                <a:spcPct val="115000"/>
              </a:lnSpc>
              <a:spcBef>
                <a:spcPts val="0"/>
              </a:spcBef>
              <a:spcAft>
                <a:spcPts val="0"/>
              </a:spcAft>
              <a:buClr>
                <a:schemeClr val="dk1"/>
              </a:buClr>
              <a:buSzPts val="1100"/>
              <a:buChar char="●"/>
            </a:pPr>
            <a:r>
              <a:rPr lang="en-GB"/>
              <a:t>Yazmin Ibanez-Garcia (Cardiff University) ibanezgarciay@cardiff.ac.uk</a:t>
            </a:r>
            <a:endParaRPr/>
          </a:p>
          <a:p>
            <a:pPr indent="-298450" lvl="0" marL="457200" rtl="0" algn="l">
              <a:lnSpc>
                <a:spcPct val="115000"/>
              </a:lnSpc>
              <a:spcBef>
                <a:spcPts val="0"/>
              </a:spcBef>
              <a:spcAft>
                <a:spcPts val="0"/>
              </a:spcAft>
              <a:buClr>
                <a:schemeClr val="dk1"/>
              </a:buClr>
              <a:buSzPts val="1100"/>
              <a:buChar char="●"/>
            </a:pPr>
            <a:r>
              <a:rPr lang="en-GB"/>
              <a:t>Ann Smith (Cardiff University) smitha53@cardiff.ac.uk</a:t>
            </a:r>
            <a:endParaRPr/>
          </a:p>
          <a:p>
            <a:pPr indent="-298450" lvl="0" marL="457200" rtl="0" algn="l">
              <a:lnSpc>
                <a:spcPct val="115000"/>
              </a:lnSpc>
              <a:spcBef>
                <a:spcPts val="0"/>
              </a:spcBef>
              <a:spcAft>
                <a:spcPts val="0"/>
              </a:spcAft>
              <a:buClr>
                <a:schemeClr val="dk1"/>
              </a:buClr>
              <a:buSzPts val="1100"/>
              <a:buChar char="●"/>
            </a:pPr>
            <a:r>
              <a:rPr lang="en-GB"/>
              <a:t>Víctor Gutiérrez-Basulto (Cardiff University) gutierrezbasultov@cardiff.ac.uk</a:t>
            </a:r>
            <a:endParaRPr/>
          </a:p>
          <a:p>
            <a:pPr indent="-298450" lvl="0" marL="457200" rtl="0" algn="l">
              <a:lnSpc>
                <a:spcPct val="115000"/>
              </a:lnSpc>
              <a:spcBef>
                <a:spcPts val="0"/>
              </a:spcBef>
              <a:spcAft>
                <a:spcPts val="0"/>
              </a:spcAft>
              <a:buClr>
                <a:schemeClr val="dk1"/>
              </a:buClr>
              <a:buSzPts val="1100"/>
              <a:buChar char="●"/>
            </a:pPr>
            <a:r>
              <a:rPr lang="en-GB"/>
              <a:t>Federico Cerutti (Cardiff University) CeruttiF@cardiff.ac.uk</a:t>
            </a:r>
            <a:endParaRPr/>
          </a:p>
          <a:p>
            <a:pPr indent="0" lvl="0" marL="0" rtl="0" algn="l">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Updated aim of the project</a:t>
            </a:r>
            <a:endParaRPr/>
          </a:p>
          <a:p>
            <a:pPr indent="0" lvl="0" marL="0" rtl="0" algn="l">
              <a:spcBef>
                <a:spcPts val="0"/>
              </a:spcBef>
              <a:spcAft>
                <a:spcPts val="0"/>
              </a:spcAft>
              <a:buNone/>
            </a:pPr>
            <a:r>
              <a:t/>
            </a:r>
            <a:endParaRPr/>
          </a:p>
        </p:txBody>
      </p:sp>
      <p:sp>
        <p:nvSpPr>
          <p:cNvPr id="112" name="Google Shape;112;p22"/>
          <p:cNvSpPr txBox="1"/>
          <p:nvPr>
            <p:ph idx="1" type="body"/>
          </p:nvPr>
        </p:nvSpPr>
        <p:spPr>
          <a:xfrm>
            <a:off x="667150" y="1487050"/>
            <a:ext cx="7588800" cy="2524500"/>
          </a:xfrm>
          <a:prstGeom prst="rect">
            <a:avLst/>
          </a:prstGeom>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U</a:t>
            </a:r>
            <a:r>
              <a:rPr b="1" lang="en-GB"/>
              <a:t>se waveform signals from a single point in Mozambique to predict precipitation</a:t>
            </a:r>
            <a:endParaRPr b="1"/>
          </a:p>
          <a:p>
            <a:pPr indent="0" lvl="0" marL="0" rtl="0" algn="l">
              <a:lnSpc>
                <a:spcPct val="100000"/>
              </a:lnSpc>
              <a:spcBef>
                <a:spcPts val="1600"/>
              </a:spcBef>
              <a:spcAft>
                <a:spcPts val="0"/>
              </a:spcAft>
              <a:buNone/>
            </a:pPr>
            <a:r>
              <a:rPr b="1" lang="en-GB"/>
              <a:t>Aim: to inform early warning signals of standing water   </a:t>
            </a:r>
            <a:endParaRPr b="1"/>
          </a:p>
          <a:p>
            <a:pPr indent="0" lvl="0" marL="0" rtl="0" algn="l">
              <a:lnSpc>
                <a:spcPct val="100000"/>
              </a:lnSpc>
              <a:spcBef>
                <a:spcPts val="1600"/>
              </a:spcBef>
              <a:spcAft>
                <a:spcPts val="0"/>
              </a:spcAft>
              <a:buNone/>
            </a:pPr>
            <a:r>
              <a:rPr lang="en-GB"/>
              <a:t>Data sets:</a:t>
            </a:r>
            <a:endParaRPr/>
          </a:p>
          <a:p>
            <a:pPr indent="-342900" lvl="0" marL="457200" rtl="0" algn="l">
              <a:lnSpc>
                <a:spcPct val="100000"/>
              </a:lnSpc>
              <a:spcBef>
                <a:spcPts val="1600"/>
              </a:spcBef>
              <a:spcAft>
                <a:spcPts val="0"/>
              </a:spcAft>
              <a:buSzPts val="1800"/>
              <a:buChar char="-"/>
            </a:pPr>
            <a:r>
              <a:rPr lang="en-GB"/>
              <a:t>NASA cross sensor precipitation data set </a:t>
            </a:r>
            <a:endParaRPr/>
          </a:p>
          <a:p>
            <a:pPr indent="-342900" lvl="0" marL="457200" rtl="0" algn="l">
              <a:lnSpc>
                <a:spcPct val="100000"/>
              </a:lnSpc>
              <a:spcBef>
                <a:spcPts val="0"/>
              </a:spcBef>
              <a:spcAft>
                <a:spcPts val="0"/>
              </a:spcAft>
              <a:buSzPts val="1800"/>
              <a:buChar char="-"/>
            </a:pPr>
            <a:r>
              <a:rPr lang="en-GB"/>
              <a:t>ESA Sentinel-3 Radar Altimeter Waveforms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Precipitation </a:t>
            </a:r>
            <a:endParaRPr/>
          </a:p>
          <a:p>
            <a:pPr indent="0" lvl="0" marL="0" rtl="0" algn="l">
              <a:spcBef>
                <a:spcPts val="0"/>
              </a:spcBef>
              <a:spcAft>
                <a:spcPts val="0"/>
              </a:spcAft>
              <a:buNone/>
            </a:pPr>
            <a:r>
              <a:t/>
            </a:r>
            <a:endParaRPr/>
          </a:p>
        </p:txBody>
      </p:sp>
      <p:sp>
        <p:nvSpPr>
          <p:cNvPr id="118" name="Google Shape;118;p23"/>
          <p:cNvSpPr txBox="1"/>
          <p:nvPr>
            <p:ph idx="1" type="body"/>
          </p:nvPr>
        </p:nvSpPr>
        <p:spPr>
          <a:xfrm>
            <a:off x="311700" y="947350"/>
            <a:ext cx="8520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Collected daily from 2016,  ≅ 1140 points</a:t>
            </a:r>
            <a:endParaRPr/>
          </a:p>
          <a:p>
            <a:pPr indent="0" lvl="0" marL="0" rtl="0" algn="l">
              <a:lnSpc>
                <a:spcPct val="100000"/>
              </a:lnSpc>
              <a:spcBef>
                <a:spcPts val="1600"/>
              </a:spcBef>
              <a:spcAft>
                <a:spcPts val="1600"/>
              </a:spcAft>
              <a:buNone/>
            </a:pPr>
            <a:r>
              <a:t/>
            </a:r>
            <a:endParaRPr/>
          </a:p>
        </p:txBody>
      </p:sp>
      <p:pic>
        <p:nvPicPr>
          <p:cNvPr id="119" name="Google Shape;119;p23"/>
          <p:cNvPicPr preferRelativeResize="0"/>
          <p:nvPr/>
        </p:nvPicPr>
        <p:blipFill>
          <a:blip r:embed="rId3">
            <a:alphaModFix/>
          </a:blip>
          <a:stretch>
            <a:fillRect/>
          </a:stretch>
        </p:blipFill>
        <p:spPr>
          <a:xfrm>
            <a:off x="0" y="1405150"/>
            <a:ext cx="9144000" cy="362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WaveForm</a:t>
            </a:r>
            <a:endParaRPr/>
          </a:p>
        </p:txBody>
      </p:sp>
      <p:sp>
        <p:nvSpPr>
          <p:cNvPr id="125" name="Google Shape;125;p24"/>
          <p:cNvSpPr txBox="1"/>
          <p:nvPr>
            <p:ph idx="1" type="body"/>
          </p:nvPr>
        </p:nvSpPr>
        <p:spPr>
          <a:xfrm>
            <a:off x="311700" y="947350"/>
            <a:ext cx="8520600" cy="85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Each waveform - signal from 128 samples (attributes)</a:t>
            </a:r>
            <a:endParaRPr/>
          </a:p>
          <a:p>
            <a:pPr indent="0" lvl="0" marL="0" rtl="0" algn="l">
              <a:lnSpc>
                <a:spcPct val="100000"/>
              </a:lnSpc>
              <a:spcBef>
                <a:spcPts val="1600"/>
              </a:spcBef>
              <a:spcAft>
                <a:spcPts val="1600"/>
              </a:spcAft>
              <a:buNone/>
            </a:pPr>
            <a:r>
              <a:rPr lang="en-GB"/>
              <a:t>Collected bi-monthly (both directions) from 2016,  ≅ 110 waveforms</a:t>
            </a:r>
            <a:endParaRPr/>
          </a:p>
        </p:txBody>
      </p:sp>
      <p:pic>
        <p:nvPicPr>
          <p:cNvPr id="126" name="Google Shape;126;p24"/>
          <p:cNvPicPr preferRelativeResize="0"/>
          <p:nvPr/>
        </p:nvPicPr>
        <p:blipFill>
          <a:blip r:embed="rId3">
            <a:alphaModFix/>
          </a:blip>
          <a:stretch>
            <a:fillRect/>
          </a:stretch>
        </p:blipFill>
        <p:spPr>
          <a:xfrm>
            <a:off x="903438" y="1902350"/>
            <a:ext cx="7337120" cy="3036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152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Methods - Simple Binary Classifier to predict precipitation</a:t>
            </a:r>
            <a:endParaRPr/>
          </a:p>
        </p:txBody>
      </p:sp>
      <p:sp>
        <p:nvSpPr>
          <p:cNvPr id="132" name="Google Shape;132;p25"/>
          <p:cNvSpPr txBox="1"/>
          <p:nvPr/>
        </p:nvSpPr>
        <p:spPr>
          <a:xfrm>
            <a:off x="3954375" y="420300"/>
            <a:ext cx="4878000" cy="3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t>Class 1: ≅72 </a:t>
            </a:r>
            <a:r>
              <a:rPr lang="en-GB" sz="1800">
                <a:solidFill>
                  <a:schemeClr val="dk1"/>
                </a:solidFill>
              </a:rPr>
              <a:t>precipitation </a:t>
            </a:r>
            <a:r>
              <a:rPr lang="en-GB" sz="1800"/>
              <a:t>&gt;1mm in the week </a:t>
            </a:r>
            <a:r>
              <a:rPr lang="en-GB" sz="1800"/>
              <a:t>preceding waveform</a:t>
            </a:r>
            <a:endParaRPr sz="1800"/>
          </a:p>
          <a:p>
            <a:pPr indent="0" lvl="0" marL="0" rtl="0" algn="l">
              <a:spcBef>
                <a:spcPts val="0"/>
              </a:spcBef>
              <a:spcAft>
                <a:spcPts val="0"/>
              </a:spcAft>
              <a:buNone/>
            </a:pPr>
            <a:r>
              <a:rPr lang="en-GB" sz="1800"/>
              <a:t>Class 0:</a:t>
            </a:r>
            <a:r>
              <a:rPr lang="en-GB" sz="1800"/>
              <a:t>  ≅39 precipitation ≦1mm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Training on data up various dates (from April 2017) - changing size of training set. Testing on data collected from.</a:t>
            </a:r>
            <a:endParaRPr sz="1800"/>
          </a:p>
          <a:p>
            <a:pPr indent="0" lvl="0" marL="0" rtl="0" algn="l">
              <a:spcBef>
                <a:spcPts val="0"/>
              </a:spcBef>
              <a:spcAft>
                <a:spcPts val="0"/>
              </a:spcAft>
              <a:buNone/>
            </a:pPr>
            <a:r>
              <a:t/>
            </a:r>
            <a:endParaRPr sz="1800"/>
          </a:p>
        </p:txBody>
      </p:sp>
      <p:pic>
        <p:nvPicPr>
          <p:cNvPr id="133" name="Google Shape;133;p25"/>
          <p:cNvPicPr preferRelativeResize="0"/>
          <p:nvPr/>
        </p:nvPicPr>
        <p:blipFill>
          <a:blip r:embed="rId3">
            <a:alphaModFix/>
          </a:blip>
          <a:stretch>
            <a:fillRect/>
          </a:stretch>
        </p:blipFill>
        <p:spPr>
          <a:xfrm>
            <a:off x="311700" y="1027300"/>
            <a:ext cx="3528841" cy="2795575"/>
          </a:xfrm>
          <a:prstGeom prst="rect">
            <a:avLst/>
          </a:prstGeom>
          <a:noFill/>
          <a:ln>
            <a:noFill/>
          </a:ln>
        </p:spPr>
      </p:pic>
      <p:pic>
        <p:nvPicPr>
          <p:cNvPr id="134" name="Google Shape;134;p25"/>
          <p:cNvPicPr preferRelativeResize="0"/>
          <p:nvPr/>
        </p:nvPicPr>
        <p:blipFill>
          <a:blip r:embed="rId4">
            <a:alphaModFix/>
          </a:blip>
          <a:stretch>
            <a:fillRect/>
          </a:stretch>
        </p:blipFill>
        <p:spPr>
          <a:xfrm>
            <a:off x="2553970" y="3822875"/>
            <a:ext cx="1777631" cy="1285850"/>
          </a:xfrm>
          <a:prstGeom prst="rect">
            <a:avLst/>
          </a:prstGeom>
          <a:noFill/>
          <a:ln>
            <a:noFill/>
          </a:ln>
        </p:spPr>
      </p:pic>
      <p:pic>
        <p:nvPicPr>
          <p:cNvPr id="135" name="Google Shape;135;p25"/>
          <p:cNvPicPr preferRelativeResize="0"/>
          <p:nvPr/>
        </p:nvPicPr>
        <p:blipFill>
          <a:blip r:embed="rId5">
            <a:alphaModFix/>
          </a:blip>
          <a:stretch>
            <a:fillRect/>
          </a:stretch>
        </p:blipFill>
        <p:spPr>
          <a:xfrm>
            <a:off x="535950" y="3340925"/>
            <a:ext cx="1777625" cy="1285827"/>
          </a:xfrm>
          <a:prstGeom prst="rect">
            <a:avLst/>
          </a:prstGeom>
          <a:noFill/>
          <a:ln>
            <a:noFill/>
          </a:ln>
        </p:spPr>
      </p:pic>
      <p:cxnSp>
        <p:nvCxnSpPr>
          <p:cNvPr id="136" name="Google Shape;136;p25"/>
          <p:cNvCxnSpPr/>
          <p:nvPr/>
        </p:nvCxnSpPr>
        <p:spPr>
          <a:xfrm flipH="1" rot="10800000">
            <a:off x="1882675" y="3272850"/>
            <a:ext cx="875100" cy="821400"/>
          </a:xfrm>
          <a:prstGeom prst="straightConnector1">
            <a:avLst/>
          </a:prstGeom>
          <a:noFill/>
          <a:ln cap="flat" cmpd="sng" w="28575">
            <a:solidFill>
              <a:schemeClr val="dk2"/>
            </a:solidFill>
            <a:prstDash val="solid"/>
            <a:round/>
            <a:headEnd len="med" w="med" type="none"/>
            <a:tailEnd len="med" w="med" type="triangle"/>
          </a:ln>
        </p:spPr>
      </p:cxnSp>
      <p:cxnSp>
        <p:nvCxnSpPr>
          <p:cNvPr id="137" name="Google Shape;137;p25"/>
          <p:cNvCxnSpPr>
            <a:stCxn id="134" idx="0"/>
          </p:cNvCxnSpPr>
          <p:nvPr/>
        </p:nvCxnSpPr>
        <p:spPr>
          <a:xfrm rot="10800000">
            <a:off x="3320986" y="3328175"/>
            <a:ext cx="121800" cy="494700"/>
          </a:xfrm>
          <a:prstGeom prst="straightConnector1">
            <a:avLst/>
          </a:prstGeom>
          <a:noFill/>
          <a:ln cap="flat" cmpd="sng" w="28575">
            <a:solidFill>
              <a:schemeClr val="dk2"/>
            </a:solidFill>
            <a:prstDash val="solid"/>
            <a:round/>
            <a:headEnd len="med" w="med" type="none"/>
            <a:tailEnd len="med" w="med" type="triangle"/>
          </a:ln>
        </p:spPr>
      </p:cxnSp>
      <p:pic>
        <p:nvPicPr>
          <p:cNvPr id="138" name="Google Shape;138;p25"/>
          <p:cNvPicPr preferRelativeResize="0"/>
          <p:nvPr/>
        </p:nvPicPr>
        <p:blipFill>
          <a:blip r:embed="rId6">
            <a:alphaModFix/>
          </a:blip>
          <a:stretch>
            <a:fillRect/>
          </a:stretch>
        </p:blipFill>
        <p:spPr>
          <a:xfrm>
            <a:off x="4392350" y="2724148"/>
            <a:ext cx="4751175" cy="249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95850"/>
            <a:ext cx="4438500" cy="9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Methods - Clustering of Radar Waveforms</a:t>
            </a:r>
            <a:endParaRPr/>
          </a:p>
        </p:txBody>
      </p:sp>
      <p:sp>
        <p:nvSpPr>
          <p:cNvPr id="144" name="Google Shape;144;p26"/>
          <p:cNvSpPr txBox="1"/>
          <p:nvPr>
            <p:ph idx="1" type="body"/>
          </p:nvPr>
        </p:nvSpPr>
        <p:spPr>
          <a:xfrm>
            <a:off x="311700" y="1152475"/>
            <a:ext cx="4097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Hypothesis: patterns of radar waveforms depends on land surface types, e.g., water, bare rock, etc.</a:t>
            </a:r>
            <a:endParaRPr/>
          </a:p>
          <a:p>
            <a:pPr indent="0" lvl="0" marL="0" rtl="0" algn="l">
              <a:spcBef>
                <a:spcPts val="1600"/>
              </a:spcBef>
              <a:spcAft>
                <a:spcPts val="0"/>
              </a:spcAft>
              <a:buNone/>
            </a:pPr>
            <a:r>
              <a:rPr lang="en-GB"/>
              <a:t>Clustering could be used to group waveforms of water covered surface from others.</a:t>
            </a:r>
            <a:endParaRPr/>
          </a:p>
          <a:p>
            <a:pPr indent="0" lvl="0" marL="0" rtl="0" algn="l">
              <a:spcBef>
                <a:spcPts val="1600"/>
              </a:spcBef>
              <a:spcAft>
                <a:spcPts val="0"/>
              </a:spcAft>
              <a:buNone/>
            </a:pPr>
            <a:r>
              <a:rPr lang="en-GB"/>
              <a:t>Principal component analysis is used for feature extraction</a:t>
            </a:r>
            <a:endParaRPr/>
          </a:p>
          <a:p>
            <a:pPr indent="0" lvl="0" marL="0" rtl="0" algn="l">
              <a:spcBef>
                <a:spcPts val="1600"/>
              </a:spcBef>
              <a:spcAft>
                <a:spcPts val="1600"/>
              </a:spcAft>
              <a:buNone/>
            </a:pPr>
            <a:r>
              <a:t/>
            </a:r>
            <a:endParaRPr/>
          </a:p>
        </p:txBody>
      </p:sp>
      <p:pic>
        <p:nvPicPr>
          <p:cNvPr id="145" name="Google Shape;145;p26"/>
          <p:cNvPicPr preferRelativeResize="0"/>
          <p:nvPr/>
        </p:nvPicPr>
        <p:blipFill>
          <a:blip r:embed="rId3">
            <a:alphaModFix/>
          </a:blip>
          <a:stretch>
            <a:fillRect/>
          </a:stretch>
        </p:blipFill>
        <p:spPr>
          <a:xfrm>
            <a:off x="4967125" y="2418525"/>
            <a:ext cx="4171250" cy="2724975"/>
          </a:xfrm>
          <a:prstGeom prst="rect">
            <a:avLst/>
          </a:prstGeom>
          <a:noFill/>
          <a:ln>
            <a:noFill/>
          </a:ln>
        </p:spPr>
      </p:pic>
      <p:pic>
        <p:nvPicPr>
          <p:cNvPr id="146" name="Google Shape;146;p26"/>
          <p:cNvPicPr preferRelativeResize="0"/>
          <p:nvPr/>
        </p:nvPicPr>
        <p:blipFill>
          <a:blip r:embed="rId4">
            <a:alphaModFix/>
          </a:blip>
          <a:stretch>
            <a:fillRect/>
          </a:stretch>
        </p:blipFill>
        <p:spPr>
          <a:xfrm>
            <a:off x="4958700" y="208700"/>
            <a:ext cx="4171249" cy="1899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Predicting precipitation from radar waveforms</a:t>
            </a:r>
            <a:endParaRPr/>
          </a:p>
        </p:txBody>
      </p:sp>
      <p:pic>
        <p:nvPicPr>
          <p:cNvPr id="152" name="Google Shape;152;p27"/>
          <p:cNvPicPr preferRelativeResize="0"/>
          <p:nvPr/>
        </p:nvPicPr>
        <p:blipFill>
          <a:blip r:embed="rId3">
            <a:alphaModFix/>
          </a:blip>
          <a:stretch>
            <a:fillRect/>
          </a:stretch>
        </p:blipFill>
        <p:spPr>
          <a:xfrm>
            <a:off x="5007425" y="1299900"/>
            <a:ext cx="3328650" cy="2006425"/>
          </a:xfrm>
          <a:prstGeom prst="rect">
            <a:avLst/>
          </a:prstGeom>
          <a:noFill/>
          <a:ln>
            <a:noFill/>
          </a:ln>
        </p:spPr>
      </p:pic>
      <p:pic>
        <p:nvPicPr>
          <p:cNvPr id="153" name="Google Shape;153;p27"/>
          <p:cNvPicPr preferRelativeResize="0"/>
          <p:nvPr/>
        </p:nvPicPr>
        <p:blipFill>
          <a:blip r:embed="rId4">
            <a:alphaModFix/>
          </a:blip>
          <a:stretch>
            <a:fillRect/>
          </a:stretch>
        </p:blipFill>
        <p:spPr>
          <a:xfrm>
            <a:off x="745675" y="1271875"/>
            <a:ext cx="3384505" cy="2034450"/>
          </a:xfrm>
          <a:prstGeom prst="rect">
            <a:avLst/>
          </a:prstGeom>
          <a:noFill/>
          <a:ln>
            <a:noFill/>
          </a:ln>
        </p:spPr>
      </p:pic>
      <p:cxnSp>
        <p:nvCxnSpPr>
          <p:cNvPr id="154" name="Google Shape;154;p27"/>
          <p:cNvCxnSpPr/>
          <p:nvPr/>
        </p:nvCxnSpPr>
        <p:spPr>
          <a:xfrm>
            <a:off x="2519475" y="3408075"/>
            <a:ext cx="1465800" cy="843300"/>
          </a:xfrm>
          <a:prstGeom prst="straightConnector1">
            <a:avLst/>
          </a:prstGeom>
          <a:noFill/>
          <a:ln cap="flat" cmpd="sng" w="9525">
            <a:solidFill>
              <a:schemeClr val="dk2"/>
            </a:solidFill>
            <a:prstDash val="solid"/>
            <a:round/>
            <a:headEnd len="med" w="med" type="none"/>
            <a:tailEnd len="med" w="med" type="stealth"/>
          </a:ln>
        </p:spPr>
      </p:cxnSp>
      <p:cxnSp>
        <p:nvCxnSpPr>
          <p:cNvPr id="155" name="Google Shape;155;p27"/>
          <p:cNvCxnSpPr/>
          <p:nvPr/>
        </p:nvCxnSpPr>
        <p:spPr>
          <a:xfrm flipH="1">
            <a:off x="5267800" y="3368600"/>
            <a:ext cx="1328100" cy="847800"/>
          </a:xfrm>
          <a:prstGeom prst="straightConnector1">
            <a:avLst/>
          </a:prstGeom>
          <a:noFill/>
          <a:ln cap="flat" cmpd="sng" w="9525">
            <a:solidFill>
              <a:schemeClr val="dk2"/>
            </a:solidFill>
            <a:prstDash val="solid"/>
            <a:round/>
            <a:headEnd len="med" w="med" type="none"/>
            <a:tailEnd len="med" w="med" type="stealth"/>
          </a:ln>
        </p:spPr>
      </p:cxnSp>
      <p:sp>
        <p:nvSpPr>
          <p:cNvPr id="156" name="Google Shape;156;p27"/>
          <p:cNvSpPr txBox="1"/>
          <p:nvPr/>
        </p:nvSpPr>
        <p:spPr>
          <a:xfrm>
            <a:off x="4109750" y="4319675"/>
            <a:ext cx="11013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Same day?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311700" y="13273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GB"/>
              <a:t>True examples</a:t>
            </a:r>
            <a:r>
              <a:rPr lang="en-GB"/>
              <a:t>, c</a:t>
            </a:r>
            <a:r>
              <a:rPr lang="en-GB"/>
              <a:t>ombine the 128 signals of </a:t>
            </a:r>
            <a:r>
              <a:rPr lang="en-GB"/>
              <a:t>each waveform with the amount of precipitation in the last 14 days.</a:t>
            </a:r>
            <a:endParaRPr/>
          </a:p>
          <a:p>
            <a:pPr indent="-342900" lvl="0" marL="457200" rtl="0" algn="l">
              <a:spcBef>
                <a:spcPts val="0"/>
              </a:spcBef>
              <a:spcAft>
                <a:spcPts val="0"/>
              </a:spcAft>
              <a:buSzPts val="1800"/>
              <a:buChar char="●"/>
            </a:pPr>
            <a:r>
              <a:rPr b="1" lang="en-GB"/>
              <a:t>False examples</a:t>
            </a:r>
            <a:r>
              <a:rPr lang="en-GB"/>
              <a:t>, combine the 128 signals of each waveform with 14 randomly selected precipitation values.</a:t>
            </a:r>
            <a:endParaRPr/>
          </a:p>
          <a:p>
            <a:pPr indent="-342900" lvl="0" marL="457200" rtl="0" algn="l">
              <a:spcBef>
                <a:spcPts val="0"/>
              </a:spcBef>
              <a:spcAft>
                <a:spcPts val="0"/>
              </a:spcAft>
              <a:buSzPts val="1800"/>
              <a:buChar char="●"/>
            </a:pPr>
            <a:r>
              <a:rPr lang="en-GB"/>
              <a:t>Train binary classifier using Support Vector Machines (</a:t>
            </a:r>
            <a:r>
              <a:rPr b="1" lang="en-GB"/>
              <a:t>SVMs</a:t>
            </a:r>
            <a:r>
              <a:rPr lang="en-GB"/>
              <a:t>) and Decision Trees (</a:t>
            </a:r>
            <a:r>
              <a:rPr b="1" lang="en-GB"/>
              <a:t>DTs</a:t>
            </a:r>
            <a:r>
              <a:rPr lang="en-GB"/>
              <a:t>).</a:t>
            </a:r>
            <a:endParaRPr/>
          </a:p>
          <a:p>
            <a:pPr indent="-342900" lvl="0" marL="457200" rtl="0" algn="l">
              <a:spcBef>
                <a:spcPts val="0"/>
              </a:spcBef>
              <a:spcAft>
                <a:spcPts val="0"/>
              </a:spcAft>
              <a:buSzPts val="1800"/>
              <a:buChar char="●"/>
            </a:pPr>
            <a:r>
              <a:rPr lang="en-GB"/>
              <a:t>Split the data into 70% for training and 30 for testing.</a:t>
            </a:r>
            <a:endParaRPr/>
          </a:p>
          <a:p>
            <a:pPr indent="0" lvl="0" marL="457200" rtl="0" algn="l">
              <a:spcBef>
                <a:spcPts val="1600"/>
              </a:spcBef>
              <a:spcAft>
                <a:spcPts val="1600"/>
              </a:spcAft>
              <a:buNone/>
            </a:pPr>
            <a:r>
              <a:t/>
            </a:r>
            <a:endParaRPr/>
          </a:p>
        </p:txBody>
      </p:sp>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Predicting precipitation from radar waveforms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 of the binary classifiers</a:t>
            </a:r>
            <a:endParaRPr/>
          </a:p>
        </p:txBody>
      </p:sp>
      <p:graphicFrame>
        <p:nvGraphicFramePr>
          <p:cNvPr id="168" name="Google Shape;168;p29"/>
          <p:cNvGraphicFramePr/>
          <p:nvPr/>
        </p:nvGraphicFramePr>
        <p:xfrm>
          <a:off x="952500" y="1619250"/>
          <a:ext cx="3000000" cy="3000000"/>
        </p:xfrm>
        <a:graphic>
          <a:graphicData uri="http://schemas.openxmlformats.org/drawingml/2006/table">
            <a:tbl>
              <a:tblPr>
                <a:noFill/>
                <a:tableStyleId>{1DAA9C36-FD9D-450C-B1A5-A88DA8286412}</a:tableStyleId>
              </a:tblPr>
              <a:tblGrid>
                <a:gridCol w="2413000"/>
                <a:gridCol w="2413000"/>
                <a:gridCol w="2413000"/>
              </a:tblGrid>
              <a:tr h="381000">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GB"/>
                        <a:t>SVMs</a:t>
                      </a:r>
                      <a:endParaRPr b="1"/>
                    </a:p>
                  </a:txBody>
                  <a:tcPr marT="91425" marB="91425" marR="91425" marL="91425"/>
                </a:tc>
                <a:tc>
                  <a:txBody>
                    <a:bodyPr>
                      <a:noAutofit/>
                    </a:bodyPr>
                    <a:lstStyle/>
                    <a:p>
                      <a:pPr indent="0" lvl="0" marL="0" rtl="0" algn="ctr">
                        <a:spcBef>
                          <a:spcPts val="0"/>
                        </a:spcBef>
                        <a:spcAft>
                          <a:spcPts val="0"/>
                        </a:spcAft>
                        <a:buNone/>
                      </a:pPr>
                      <a:r>
                        <a:rPr b="1" lang="en-GB"/>
                        <a:t>DTs</a:t>
                      </a:r>
                      <a:endParaRPr b="1"/>
                    </a:p>
                  </a:txBody>
                  <a:tcPr marT="91425" marB="91425" marR="91425" marL="91425"/>
                </a:tc>
              </a:tr>
              <a:tr h="381000">
                <a:tc>
                  <a:txBody>
                    <a:bodyPr>
                      <a:noAutofit/>
                    </a:bodyPr>
                    <a:lstStyle/>
                    <a:p>
                      <a:pPr indent="0" lvl="0" marL="0" rtl="0" algn="ctr">
                        <a:spcBef>
                          <a:spcPts val="0"/>
                        </a:spcBef>
                        <a:spcAft>
                          <a:spcPts val="0"/>
                        </a:spcAft>
                        <a:buNone/>
                      </a:pPr>
                      <a:r>
                        <a:rPr b="1" lang="en-GB"/>
                        <a:t>128 signal + 14 days prec</a:t>
                      </a:r>
                      <a:endParaRPr b="1"/>
                    </a:p>
                  </a:txBody>
                  <a:tcPr marT="91425" marB="91425" marR="91425" marL="91425"/>
                </a:tc>
                <a:tc>
                  <a:txBody>
                    <a:bodyPr>
                      <a:noAutofit/>
                    </a:bodyPr>
                    <a:lstStyle/>
                    <a:p>
                      <a:pPr indent="0" lvl="0" marL="0" rtl="0" algn="ctr">
                        <a:spcBef>
                          <a:spcPts val="0"/>
                        </a:spcBef>
                        <a:spcAft>
                          <a:spcPts val="0"/>
                        </a:spcAft>
                        <a:buNone/>
                      </a:pPr>
                      <a:r>
                        <a:rPr lang="en-GB"/>
                        <a:t>0.5072</a:t>
                      </a:r>
                      <a:endParaRPr/>
                    </a:p>
                  </a:txBody>
                  <a:tcPr marT="91425" marB="91425" marR="91425" marL="91425"/>
                </a:tc>
                <a:tc>
                  <a:txBody>
                    <a:bodyPr>
                      <a:noAutofit/>
                    </a:bodyPr>
                    <a:lstStyle/>
                    <a:p>
                      <a:pPr indent="0" lvl="0" marL="0" rtl="0" algn="ctr">
                        <a:spcBef>
                          <a:spcPts val="0"/>
                        </a:spcBef>
                        <a:spcAft>
                          <a:spcPts val="0"/>
                        </a:spcAft>
                        <a:buNone/>
                      </a:pPr>
                      <a:r>
                        <a:rPr lang="en-GB"/>
                        <a:t>0.528</a:t>
                      </a:r>
                      <a:endParaRPr/>
                    </a:p>
                  </a:txBody>
                  <a:tcPr marT="91425" marB="91425" marR="91425" marL="91425"/>
                </a:tc>
              </a:tr>
              <a:tr h="381000">
                <a:tc>
                  <a:txBody>
                    <a:bodyPr>
                      <a:noAutofit/>
                    </a:bodyPr>
                    <a:lstStyle/>
                    <a:p>
                      <a:pPr indent="0" lvl="0" marL="0" rtl="0" algn="ctr">
                        <a:spcBef>
                          <a:spcPts val="0"/>
                        </a:spcBef>
                        <a:spcAft>
                          <a:spcPts val="0"/>
                        </a:spcAft>
                        <a:buClr>
                          <a:schemeClr val="dk1"/>
                        </a:buClr>
                        <a:buSzPts val="1100"/>
                        <a:buFont typeface="Arial"/>
                        <a:buNone/>
                      </a:pPr>
                      <a:r>
                        <a:rPr b="1" lang="en-GB">
                          <a:solidFill>
                            <a:schemeClr val="dk1"/>
                          </a:solidFill>
                        </a:rPr>
                        <a:t>128 signal + 7 days prec</a:t>
                      </a:r>
                      <a:endParaRPr b="1"/>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GB">
                          <a:solidFill>
                            <a:schemeClr val="dk1"/>
                          </a:solidFill>
                        </a:rPr>
                        <a:t>0.</a:t>
                      </a:r>
                      <a:r>
                        <a:rPr lang="en-GB">
                          <a:solidFill>
                            <a:schemeClr val="dk1"/>
                          </a:solidFill>
                        </a:rPr>
                        <a:t>5072</a:t>
                      </a:r>
                      <a:endParaRPr/>
                    </a:p>
                  </a:txBody>
                  <a:tcPr marT="91425" marB="91425" marR="91425" marL="91425"/>
                </a:tc>
                <a:tc>
                  <a:txBody>
                    <a:bodyPr>
                      <a:noAutofit/>
                    </a:bodyPr>
                    <a:lstStyle/>
                    <a:p>
                      <a:pPr indent="0" lvl="0" marL="0" rtl="0" algn="ctr">
                        <a:spcBef>
                          <a:spcPts val="0"/>
                        </a:spcBef>
                        <a:spcAft>
                          <a:spcPts val="0"/>
                        </a:spcAft>
                        <a:buNone/>
                      </a:pPr>
                      <a:r>
                        <a:rPr lang="en-GB"/>
                        <a:t>0.532</a:t>
                      </a:r>
                      <a:endParaRPr/>
                    </a:p>
                  </a:txBody>
                  <a:tcPr marT="91425" marB="91425" marR="91425" marL="91425"/>
                </a:tc>
              </a:tr>
              <a:tr h="381000">
                <a:tc>
                  <a:txBody>
                    <a:bodyPr>
                      <a:noAutofit/>
                    </a:bodyPr>
                    <a:lstStyle/>
                    <a:p>
                      <a:pPr indent="0" lvl="0" marL="0" rtl="0" algn="ctr">
                        <a:spcBef>
                          <a:spcPts val="0"/>
                        </a:spcBef>
                        <a:spcAft>
                          <a:spcPts val="0"/>
                        </a:spcAft>
                        <a:buClr>
                          <a:schemeClr val="dk1"/>
                        </a:buClr>
                        <a:buSzPts val="1100"/>
                        <a:buFont typeface="Arial"/>
                        <a:buNone/>
                      </a:pPr>
                      <a:r>
                        <a:rPr b="1" lang="en-GB">
                          <a:solidFill>
                            <a:schemeClr val="dk1"/>
                          </a:solidFill>
                        </a:rPr>
                        <a:t>16</a:t>
                      </a:r>
                      <a:r>
                        <a:rPr b="1" lang="en-GB">
                          <a:solidFill>
                            <a:schemeClr val="dk1"/>
                          </a:solidFill>
                        </a:rPr>
                        <a:t> signal + 14 days prec</a:t>
                      </a:r>
                      <a:endParaRPr b="1"/>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GB">
                          <a:solidFill>
                            <a:schemeClr val="dk1"/>
                          </a:solidFill>
                        </a:rPr>
                        <a:t>0.</a:t>
                      </a:r>
                      <a:r>
                        <a:rPr lang="en-GB">
                          <a:solidFill>
                            <a:schemeClr val="dk1"/>
                          </a:solidFill>
                        </a:rPr>
                        <a:t>5072</a:t>
                      </a:r>
                      <a:endParaRPr/>
                    </a:p>
                  </a:txBody>
                  <a:tcPr marT="91425" marB="91425" marR="91425" marL="91425"/>
                </a:tc>
                <a:tc>
                  <a:txBody>
                    <a:bodyPr>
                      <a:noAutofit/>
                    </a:bodyPr>
                    <a:lstStyle/>
                    <a:p>
                      <a:pPr indent="0" lvl="0" marL="0" rtl="0" algn="ctr">
                        <a:spcBef>
                          <a:spcPts val="0"/>
                        </a:spcBef>
                        <a:spcAft>
                          <a:spcPts val="0"/>
                        </a:spcAft>
                        <a:buNone/>
                      </a:pPr>
                      <a:r>
                        <a:rPr lang="en-GB"/>
                        <a:t>0.528</a:t>
                      </a:r>
                      <a:endParaRPr/>
                    </a:p>
                  </a:txBody>
                  <a:tcPr marT="91425" marB="91425" marR="91425" marL="91425"/>
                </a:tc>
              </a:tr>
              <a:tr h="381000">
                <a:tc>
                  <a:txBody>
                    <a:bodyPr>
                      <a:noAutofit/>
                    </a:bodyPr>
                    <a:lstStyle/>
                    <a:p>
                      <a:pPr indent="0" lvl="0" marL="0" rtl="0" algn="ctr">
                        <a:spcBef>
                          <a:spcPts val="0"/>
                        </a:spcBef>
                        <a:spcAft>
                          <a:spcPts val="0"/>
                        </a:spcAft>
                        <a:buClr>
                          <a:schemeClr val="dk1"/>
                        </a:buClr>
                        <a:buSzPts val="1100"/>
                        <a:buFont typeface="Arial"/>
                        <a:buNone/>
                      </a:pPr>
                      <a:r>
                        <a:rPr b="1" lang="en-GB">
                          <a:solidFill>
                            <a:schemeClr val="dk1"/>
                          </a:solidFill>
                        </a:rPr>
                        <a:t>16</a:t>
                      </a:r>
                      <a:r>
                        <a:rPr b="1" lang="en-GB">
                          <a:solidFill>
                            <a:schemeClr val="dk1"/>
                          </a:solidFill>
                        </a:rPr>
                        <a:t> signal + 7 days prec</a:t>
                      </a:r>
                      <a:endParaRPr b="1"/>
                    </a:p>
                  </a:txBody>
                  <a:tcPr marT="91425" marB="91425" marR="91425" marL="91425"/>
                </a:tc>
                <a:tc>
                  <a:txBody>
                    <a:bodyPr>
                      <a:noAutofit/>
                    </a:bodyPr>
                    <a:lstStyle/>
                    <a:p>
                      <a:pPr indent="0" lvl="0" marL="0" rtl="0" algn="ctr">
                        <a:spcBef>
                          <a:spcPts val="0"/>
                        </a:spcBef>
                        <a:spcAft>
                          <a:spcPts val="0"/>
                        </a:spcAft>
                        <a:buClr>
                          <a:schemeClr val="dk1"/>
                        </a:buClr>
                        <a:buSzPts val="1100"/>
                        <a:buFont typeface="Arial"/>
                        <a:buNone/>
                      </a:pPr>
                      <a:r>
                        <a:rPr lang="en-GB">
                          <a:solidFill>
                            <a:schemeClr val="dk1"/>
                          </a:solidFill>
                        </a:rPr>
                        <a:t>0.</a:t>
                      </a:r>
                      <a:r>
                        <a:rPr lang="en-GB">
                          <a:solidFill>
                            <a:schemeClr val="dk1"/>
                          </a:solidFill>
                        </a:rPr>
                        <a:t>5072</a:t>
                      </a:r>
                      <a:endParaRPr/>
                    </a:p>
                  </a:txBody>
                  <a:tcPr marT="91425" marB="91425" marR="91425" marL="91425"/>
                </a:tc>
                <a:tc>
                  <a:txBody>
                    <a:bodyPr>
                      <a:noAutofit/>
                    </a:bodyPr>
                    <a:lstStyle/>
                    <a:p>
                      <a:pPr indent="0" lvl="0" marL="0" rtl="0" algn="ctr">
                        <a:spcBef>
                          <a:spcPts val="0"/>
                        </a:spcBef>
                        <a:spcAft>
                          <a:spcPts val="0"/>
                        </a:spcAft>
                        <a:buNone/>
                      </a:pPr>
                      <a:r>
                        <a:rPr lang="en-GB"/>
                        <a:t>0.542</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work for waveforms</a:t>
            </a:r>
            <a:endParaRPr/>
          </a:p>
        </p:txBody>
      </p:sp>
      <p:sp>
        <p:nvSpPr>
          <p:cNvPr id="174" name="Google Shape;174;p30"/>
          <p:cNvSpPr txBox="1"/>
          <p:nvPr>
            <p:ph idx="1" type="body"/>
          </p:nvPr>
        </p:nvSpPr>
        <p:spPr>
          <a:xfrm>
            <a:off x="311700" y="1152475"/>
            <a:ext cx="8520600" cy="149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Look at improving radar pre-processing</a:t>
            </a:r>
            <a:endParaRPr/>
          </a:p>
          <a:p>
            <a:pPr indent="-317500" lvl="1" marL="914400" rtl="0" algn="l">
              <a:spcBef>
                <a:spcPts val="0"/>
              </a:spcBef>
              <a:spcAft>
                <a:spcPts val="0"/>
              </a:spcAft>
              <a:buSzPts val="1400"/>
              <a:buChar char="○"/>
            </a:pPr>
            <a:r>
              <a:rPr lang="en-GB"/>
              <a:t>Use fully-focussed SAR processing to reduce the size of the radar footprint</a:t>
            </a:r>
            <a:endParaRPr/>
          </a:p>
          <a:p>
            <a:pPr indent="-342900" lvl="0" marL="457200" rtl="0" algn="l">
              <a:spcBef>
                <a:spcPts val="0"/>
              </a:spcBef>
              <a:spcAft>
                <a:spcPts val="0"/>
              </a:spcAft>
              <a:buSzPts val="1800"/>
              <a:buChar char="●"/>
            </a:pPr>
            <a:r>
              <a:rPr lang="en-GB"/>
              <a:t>Increase the size of the dataset</a:t>
            </a:r>
            <a:endParaRPr/>
          </a:p>
          <a:p>
            <a:pPr indent="-317500" lvl="1" marL="914400" rtl="0" algn="l">
              <a:spcBef>
                <a:spcPts val="0"/>
              </a:spcBef>
              <a:spcAft>
                <a:spcPts val="0"/>
              </a:spcAft>
              <a:buSzPts val="1400"/>
              <a:buChar char="○"/>
            </a:pPr>
            <a:r>
              <a:rPr lang="en-GB"/>
              <a:t>Retrieve data from other missions: Cryosat-2, Sentinel-6, …</a:t>
            </a:r>
            <a:endParaRPr/>
          </a:p>
          <a:p>
            <a:pPr indent="-317500" lvl="1" marL="914400" rtl="0" algn="l">
              <a:spcBef>
                <a:spcPts val="0"/>
              </a:spcBef>
              <a:spcAft>
                <a:spcPts val="0"/>
              </a:spcAft>
              <a:buSzPts val="1400"/>
              <a:buChar char="○"/>
            </a:pPr>
            <a:r>
              <a:rPr lang="en-GB"/>
              <a:t>Look at multiple locations</a:t>
            </a:r>
            <a:endParaRPr/>
          </a:p>
        </p:txBody>
      </p:sp>
      <p:sp>
        <p:nvSpPr>
          <p:cNvPr id="175" name="Google Shape;175;p30"/>
          <p:cNvSpPr txBox="1"/>
          <p:nvPr>
            <p:ph type="title"/>
          </p:nvPr>
        </p:nvSpPr>
        <p:spPr>
          <a:xfrm>
            <a:off x="311700" y="2654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work for malaria outbreaks</a:t>
            </a:r>
            <a:endParaRPr/>
          </a:p>
        </p:txBody>
      </p:sp>
      <p:sp>
        <p:nvSpPr>
          <p:cNvPr id="176" name="Google Shape;176;p30"/>
          <p:cNvSpPr txBox="1"/>
          <p:nvPr>
            <p:ph idx="1" type="body"/>
          </p:nvPr>
        </p:nvSpPr>
        <p:spPr>
          <a:xfrm>
            <a:off x="311700" y="3362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Find more data for malaria incidence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87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Background: Malaria </a:t>
            </a:r>
            <a:endParaRPr/>
          </a:p>
        </p:txBody>
      </p:sp>
      <p:sp>
        <p:nvSpPr>
          <p:cNvPr id="61" name="Google Shape;61;p14"/>
          <p:cNvSpPr txBox="1"/>
          <p:nvPr>
            <p:ph idx="1" type="body"/>
          </p:nvPr>
        </p:nvSpPr>
        <p:spPr>
          <a:xfrm>
            <a:off x="311700" y="863550"/>
            <a:ext cx="8520600" cy="204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Malaria is a vector-borne disease transmitted by mosquitoes</a:t>
            </a:r>
            <a:endParaRPr/>
          </a:p>
          <a:p>
            <a:pPr indent="-342900" lvl="0" marL="457200" rtl="0" algn="l">
              <a:spcBef>
                <a:spcPts val="0"/>
              </a:spcBef>
              <a:spcAft>
                <a:spcPts val="0"/>
              </a:spcAft>
              <a:buSzPts val="1800"/>
              <a:buChar char="●"/>
            </a:pPr>
            <a:r>
              <a:rPr lang="en-GB"/>
              <a:t>Approximately </a:t>
            </a:r>
            <a:r>
              <a:rPr b="1" lang="en-GB"/>
              <a:t>212 million malaria cases in 2015 </a:t>
            </a:r>
            <a:r>
              <a:rPr lang="en-GB"/>
              <a:t>(WHO)</a:t>
            </a:r>
            <a:endParaRPr/>
          </a:p>
          <a:p>
            <a:pPr indent="-342900" lvl="0" marL="457200" rtl="0" algn="l">
              <a:spcBef>
                <a:spcPts val="0"/>
              </a:spcBef>
              <a:spcAft>
                <a:spcPts val="0"/>
              </a:spcAft>
              <a:buSzPts val="1800"/>
              <a:buChar char="●"/>
            </a:pPr>
            <a:r>
              <a:rPr lang="en-GB"/>
              <a:t>90% of malaria cases and 92% of malaria deaths were in </a:t>
            </a:r>
            <a:r>
              <a:rPr b="1" lang="en-GB"/>
              <a:t>Sub-Saharan Africa</a:t>
            </a:r>
            <a:endParaRPr b="1"/>
          </a:p>
          <a:p>
            <a:pPr indent="-342900" lvl="0" marL="457200" rtl="0" algn="l">
              <a:spcBef>
                <a:spcPts val="0"/>
              </a:spcBef>
              <a:spcAft>
                <a:spcPts val="0"/>
              </a:spcAft>
              <a:buSzPts val="1800"/>
              <a:buChar char="●"/>
            </a:pPr>
            <a:r>
              <a:rPr lang="en-GB"/>
              <a:t>Control for malaria </a:t>
            </a:r>
            <a:r>
              <a:rPr lang="en-GB"/>
              <a:t>involves identifying suitable habitats for mosquitoes and their proximity to villages</a:t>
            </a:r>
            <a:endParaRPr/>
          </a:p>
          <a:p>
            <a:pPr indent="0" lvl="0" marL="9144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 </a:t>
            </a:r>
            <a:endParaRPr/>
          </a:p>
        </p:txBody>
      </p:sp>
      <p:sp>
        <p:nvSpPr>
          <p:cNvPr id="62" name="Google Shape;62;p14"/>
          <p:cNvSpPr txBox="1"/>
          <p:nvPr/>
        </p:nvSpPr>
        <p:spPr>
          <a:xfrm>
            <a:off x="574600" y="3191025"/>
            <a:ext cx="7841400" cy="15936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2"/>
                </a:solidFill>
              </a:rPr>
              <a:t>Can we use earth observation data to identify mosquitoes which:</a:t>
            </a:r>
            <a:endParaRPr sz="1800">
              <a:solidFill>
                <a:schemeClr val="dk2"/>
              </a:solidFill>
            </a:endParaRPr>
          </a:p>
          <a:p>
            <a:pPr indent="-342900" lvl="0" marL="457200" rtl="0" algn="l">
              <a:lnSpc>
                <a:spcPct val="115000"/>
              </a:lnSpc>
              <a:spcBef>
                <a:spcPts val="1600"/>
              </a:spcBef>
              <a:spcAft>
                <a:spcPts val="0"/>
              </a:spcAft>
              <a:buClr>
                <a:schemeClr val="dk2"/>
              </a:buClr>
              <a:buSzPts val="1800"/>
              <a:buChar char="●"/>
            </a:pPr>
            <a:r>
              <a:rPr lang="en-GB" sz="1800">
                <a:solidFill>
                  <a:schemeClr val="dk2"/>
                </a:solidFill>
              </a:rPr>
              <a:t>Reproduce in </a:t>
            </a:r>
            <a:r>
              <a:rPr b="1" lang="en-GB" sz="1800">
                <a:solidFill>
                  <a:schemeClr val="dk2"/>
                </a:solidFill>
              </a:rPr>
              <a:t>water puddles + standing water</a:t>
            </a:r>
            <a:r>
              <a:rPr lang="en-GB" sz="1800">
                <a:solidFill>
                  <a:schemeClr val="dk2"/>
                </a:solidFill>
              </a:rPr>
              <a:t>, created soon after rainfall</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GB" sz="1800">
                <a:solidFill>
                  <a:schemeClr val="dk2"/>
                </a:solidFill>
              </a:rPr>
              <a:t>Ideal hatching water temperature: 24–30°C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Motivations for the study group</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a:t>Initial </a:t>
            </a:r>
            <a:r>
              <a:rPr b="1" lang="en-GB"/>
              <a:t>Aim:</a:t>
            </a:r>
            <a:r>
              <a:rPr lang="en-GB"/>
              <a:t> Map of locations at a high risk to Malaria </a:t>
            </a:r>
            <a:endParaRPr/>
          </a:p>
          <a:p>
            <a:pPr indent="-342900" lvl="0" marL="457200" rtl="0" algn="l">
              <a:spcBef>
                <a:spcPts val="1600"/>
              </a:spcBef>
              <a:spcAft>
                <a:spcPts val="0"/>
              </a:spcAft>
              <a:buSzPts val="1800"/>
              <a:buChar char="●"/>
            </a:pPr>
            <a:r>
              <a:rPr b="1" lang="en-GB"/>
              <a:t>Challenges</a:t>
            </a:r>
            <a:r>
              <a:rPr lang="en-GB"/>
              <a:t>: identifying suitable locations</a:t>
            </a:r>
            <a:endParaRPr/>
          </a:p>
          <a:p>
            <a:pPr indent="-342900" lvl="1" marL="914400" rtl="0" algn="l">
              <a:spcBef>
                <a:spcPts val="0"/>
              </a:spcBef>
              <a:spcAft>
                <a:spcPts val="0"/>
              </a:spcAft>
              <a:buSzPts val="1800"/>
              <a:buChar char="○"/>
            </a:pPr>
            <a:r>
              <a:rPr lang="en-GB" sz="1800"/>
              <a:t>detecting such small patches (1m wide) of water </a:t>
            </a:r>
            <a:endParaRPr sz="1800"/>
          </a:p>
          <a:p>
            <a:pPr indent="-342900" lvl="1" marL="914400" rtl="0" algn="l">
              <a:spcBef>
                <a:spcPts val="0"/>
              </a:spcBef>
              <a:spcAft>
                <a:spcPts val="0"/>
              </a:spcAft>
              <a:buSzPts val="1800"/>
              <a:buChar char="○"/>
            </a:pPr>
            <a:r>
              <a:rPr lang="en-GB" sz="1800"/>
              <a:t>spatial gaps of meteorological data to look at precipitation &amp; humidity</a:t>
            </a:r>
            <a:endParaRPr sz="1800"/>
          </a:p>
          <a:p>
            <a:pPr indent="0" lvl="0" marL="0" rtl="0" algn="l">
              <a:lnSpc>
                <a:spcPct val="100000"/>
              </a:lnSpc>
              <a:spcBef>
                <a:spcPts val="1600"/>
              </a:spcBef>
              <a:spcAft>
                <a:spcPts val="0"/>
              </a:spcAft>
              <a:buNone/>
            </a:pPr>
            <a:r>
              <a:t/>
            </a:r>
            <a:endParaRPr sz="1800"/>
          </a:p>
          <a:p>
            <a:pPr indent="-342900" lvl="0" marL="457200" rtl="0" algn="l">
              <a:spcBef>
                <a:spcPts val="1600"/>
              </a:spcBef>
              <a:spcAft>
                <a:spcPts val="0"/>
              </a:spcAft>
              <a:buSzPts val="1800"/>
              <a:buChar char="●"/>
            </a:pPr>
            <a:r>
              <a:rPr b="1" lang="en-GB"/>
              <a:t>Challenges</a:t>
            </a:r>
            <a:r>
              <a:rPr lang="en-GB"/>
              <a:t>: malaria cases</a:t>
            </a:r>
            <a:endParaRPr/>
          </a:p>
          <a:p>
            <a:pPr indent="-342900" lvl="1" marL="914400" rtl="0" algn="l">
              <a:spcBef>
                <a:spcPts val="0"/>
              </a:spcBef>
              <a:spcAft>
                <a:spcPts val="0"/>
              </a:spcAft>
              <a:buSzPts val="1800"/>
              <a:buChar char="○"/>
            </a:pPr>
            <a:r>
              <a:rPr lang="en-GB" sz="1800"/>
              <a:t>Underreporting </a:t>
            </a:r>
            <a:endParaRPr sz="1800"/>
          </a:p>
          <a:p>
            <a:pPr indent="-342900" lvl="1" marL="914400" rtl="0" algn="l">
              <a:spcBef>
                <a:spcPts val="0"/>
              </a:spcBef>
              <a:spcAft>
                <a:spcPts val="0"/>
              </a:spcAft>
              <a:buSzPts val="1800"/>
              <a:buChar char="○"/>
            </a:pPr>
            <a:r>
              <a:rPr lang="en-GB" sz="1800"/>
              <a:t>Data access</a:t>
            </a:r>
            <a:endParaRPr sz="1800"/>
          </a:p>
          <a:p>
            <a:pPr indent="-342900" lvl="1" marL="914400" rtl="0" algn="l">
              <a:spcBef>
                <a:spcPts val="0"/>
              </a:spcBef>
              <a:spcAft>
                <a:spcPts val="0"/>
              </a:spcAft>
              <a:buSzPts val="1800"/>
              <a:buChar char="○"/>
            </a:pPr>
            <a:r>
              <a:rPr lang="en-GB" sz="1800"/>
              <a:t>Spatial resolution (district, province level)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Background: data availability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Initially wanted to use EO data to predict risk of malaria infection.</a:t>
            </a:r>
            <a:endParaRPr/>
          </a:p>
          <a:p>
            <a:pPr indent="0" lvl="0" marL="0" rtl="0" algn="l">
              <a:spcBef>
                <a:spcPts val="1600"/>
              </a:spcBef>
              <a:spcAft>
                <a:spcPts val="0"/>
              </a:spcAft>
              <a:buNone/>
            </a:pPr>
            <a:r>
              <a:rPr b="1" lang="en-GB"/>
              <a:t>Data</a:t>
            </a:r>
            <a:endParaRPr b="1"/>
          </a:p>
          <a:p>
            <a:pPr indent="-342900" lvl="0" marL="457200" rtl="0" algn="l">
              <a:spcBef>
                <a:spcPts val="1600"/>
              </a:spcBef>
              <a:spcAft>
                <a:spcPts val="0"/>
              </a:spcAft>
              <a:buSzPts val="1800"/>
              <a:buChar char="●"/>
            </a:pPr>
            <a:r>
              <a:rPr lang="en-GB">
                <a:uFill>
                  <a:noFill/>
                </a:uFill>
                <a:hlinkClick r:id="rId3"/>
              </a:rPr>
              <a:t>NASA's MODIS/Terra Land Surface Temperature/Emissivity </a:t>
            </a:r>
            <a:br>
              <a:rPr lang="en-GB">
                <a:uFill>
                  <a:noFill/>
                </a:uFill>
                <a:hlinkClick r:id="rId4"/>
              </a:rPr>
            </a:br>
            <a:r>
              <a:rPr lang="en-GB">
                <a:uFill>
                  <a:noFill/>
                </a:uFill>
                <a:hlinkClick r:id="rId5"/>
              </a:rPr>
              <a:t>Daily L3 Global 1 km SIN Grid</a:t>
            </a:r>
            <a:r>
              <a:rPr lang="en-GB"/>
              <a:t>, from 2016-09-15 to 2019-05-24</a:t>
            </a:r>
            <a:endParaRPr/>
          </a:p>
          <a:p>
            <a:pPr indent="-342900" lvl="0" marL="457200" rtl="0" algn="l">
              <a:spcBef>
                <a:spcPts val="0"/>
              </a:spcBef>
              <a:spcAft>
                <a:spcPts val="0"/>
              </a:spcAft>
              <a:buSzPts val="1800"/>
              <a:buChar char="●"/>
            </a:pPr>
            <a:r>
              <a:rPr lang="en-GB">
                <a:uFill>
                  <a:noFill/>
                </a:uFill>
                <a:hlinkClick r:id="rId6"/>
              </a:rPr>
              <a:t>ESA's Soil Moisture and Ocean Salinity (SMOS), or</a:t>
            </a:r>
            <a:endParaRPr sz="1050" u="sng">
              <a:solidFill>
                <a:srgbClr val="23527C"/>
              </a:solidFill>
              <a:hlinkClick r:id="rId7"/>
            </a:endParaRPr>
          </a:p>
          <a:p>
            <a:pPr indent="-342900" lvl="0" marL="457200" rtl="0" algn="l">
              <a:spcBef>
                <a:spcPts val="0"/>
              </a:spcBef>
              <a:spcAft>
                <a:spcPts val="0"/>
              </a:spcAft>
              <a:buSzPts val="1800"/>
              <a:buChar char="●"/>
            </a:pPr>
            <a:r>
              <a:rPr lang="en-GB">
                <a:uFill>
                  <a:noFill/>
                </a:uFill>
                <a:hlinkClick r:id="rId8"/>
              </a:rPr>
              <a:t>NASA's SMAP Enhanced L3 Radiometer Global Daily 9 km EASE-Grid Soil Moisture, Version 2</a:t>
            </a:r>
            <a:r>
              <a:rPr lang="en-GB"/>
              <a:t>, from 2016-09-17 to 2019-05-17 (3 day resolution)</a:t>
            </a:r>
            <a:endParaRPr/>
          </a:p>
          <a:p>
            <a:pPr indent="-342900" lvl="0" marL="457200" rtl="0" algn="l">
              <a:spcBef>
                <a:spcPts val="0"/>
              </a:spcBef>
              <a:spcAft>
                <a:spcPts val="0"/>
              </a:spcAft>
              <a:buSzPts val="1800"/>
              <a:buChar char="●"/>
            </a:pPr>
            <a:r>
              <a:rPr lang="en-GB"/>
              <a:t>Recent Malaria outbreaks: 5 locations with outbreaks, 3 locations with no outbreaks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Case study: Nkomazi</a:t>
            </a:r>
            <a:endParaRPr/>
          </a:p>
        </p:txBody>
      </p:sp>
      <p:pic>
        <p:nvPicPr>
          <p:cNvPr id="80" name="Google Shape;80;p17"/>
          <p:cNvPicPr preferRelativeResize="0"/>
          <p:nvPr/>
        </p:nvPicPr>
        <p:blipFill>
          <a:blip r:embed="rId3">
            <a:alphaModFix/>
          </a:blip>
          <a:stretch>
            <a:fillRect/>
          </a:stretch>
        </p:blipFill>
        <p:spPr>
          <a:xfrm>
            <a:off x="2186350" y="383650"/>
            <a:ext cx="6874243" cy="4698476"/>
          </a:xfrm>
          <a:prstGeom prst="rect">
            <a:avLst/>
          </a:prstGeom>
          <a:noFill/>
          <a:ln>
            <a:noFill/>
          </a:ln>
        </p:spPr>
      </p:pic>
      <p:sp>
        <p:nvSpPr>
          <p:cNvPr id="81" name="Google Shape;81;p17"/>
          <p:cNvSpPr txBox="1"/>
          <p:nvPr>
            <p:ph idx="1" type="body"/>
          </p:nvPr>
        </p:nvSpPr>
        <p:spPr>
          <a:xfrm>
            <a:off x="311700" y="102468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Area: 4,787 km^2</a:t>
            </a:r>
            <a:br>
              <a:rPr lang="en-GB"/>
            </a:br>
            <a:r>
              <a:rPr lang="en-GB"/>
              <a:t>Population (2011): 390,610</a:t>
            </a:r>
            <a:br>
              <a:rPr lang="en-GB"/>
            </a:br>
            <a:r>
              <a:rPr lang="en-GB"/>
              <a:t>Data: • </a:t>
            </a:r>
            <a:r>
              <a:rPr lang="en-GB"/>
              <a:t>Monthly malaria cases,</a:t>
            </a:r>
            <a:br>
              <a:rPr lang="en-GB"/>
            </a:br>
            <a:r>
              <a:rPr lang="en-GB"/>
              <a:t>	   • </a:t>
            </a:r>
            <a:r>
              <a:rPr lang="en-GB"/>
              <a:t>Daily rainfall</a:t>
            </a:r>
            <a:br>
              <a:rPr lang="en-GB"/>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311700" y="367775"/>
            <a:ext cx="8520599" cy="44079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Day 1 data overview</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9"/>
          <p:cNvPicPr preferRelativeResize="0"/>
          <p:nvPr/>
        </p:nvPicPr>
        <p:blipFill>
          <a:blip r:embed="rId3">
            <a:alphaModFix/>
          </a:blip>
          <a:stretch>
            <a:fillRect/>
          </a:stretch>
        </p:blipFill>
        <p:spPr>
          <a:xfrm>
            <a:off x="188675" y="1009600"/>
            <a:ext cx="8766650" cy="370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916600" y="0"/>
            <a:ext cx="73108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Limitations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Cannot explain why malaria outbreaks don’t happen with current data</a:t>
            </a:r>
            <a:endParaRPr/>
          </a:p>
          <a:p>
            <a:pPr indent="-342900" lvl="0" marL="457200" rtl="0" algn="l">
              <a:spcBef>
                <a:spcPts val="0"/>
              </a:spcBef>
              <a:spcAft>
                <a:spcPts val="0"/>
              </a:spcAft>
              <a:buSzPts val="1800"/>
              <a:buChar char="●"/>
            </a:pPr>
            <a:r>
              <a:rPr lang="en-GB"/>
              <a:t>Malaria risk maps should take human populations into account</a:t>
            </a:r>
            <a:endParaRPr/>
          </a:p>
          <a:p>
            <a:pPr indent="-342900" lvl="0" marL="457200" rtl="0" algn="l">
              <a:spcBef>
                <a:spcPts val="0"/>
              </a:spcBef>
              <a:spcAft>
                <a:spcPts val="0"/>
              </a:spcAft>
              <a:buSzPts val="1800"/>
              <a:buChar char="●"/>
            </a:pPr>
            <a:r>
              <a:rPr lang="en-GB"/>
              <a:t>Need to consider more features of the problem</a:t>
            </a:r>
            <a:endParaRPr/>
          </a:p>
          <a:p>
            <a:pPr indent="-342900" lvl="0" marL="457200" rtl="0" algn="l">
              <a:spcBef>
                <a:spcPts val="0"/>
              </a:spcBef>
              <a:spcAft>
                <a:spcPts val="0"/>
              </a:spcAft>
              <a:buSzPts val="1800"/>
              <a:buChar char="●"/>
            </a:pPr>
            <a:r>
              <a:rPr lang="en-GB"/>
              <a:t>More data on malaria prevalence needed</a:t>
            </a:r>
            <a:endParaRPr/>
          </a:p>
          <a:p>
            <a:pPr indent="0" lvl="0" marL="457200" rtl="0" algn="l">
              <a:spcBef>
                <a:spcPts val="1600"/>
              </a:spcBef>
              <a:spcAft>
                <a:spcPts val="1600"/>
              </a:spcAft>
              <a:buNone/>
            </a:pPr>
            <a:r>
              <a:rPr lang="en-GB"/>
              <a:t>Time to consider more data!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