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285" r:id="rId6"/>
    <p:sldId id="257" r:id="rId7"/>
    <p:sldId id="271" r:id="rId8"/>
    <p:sldId id="276" r:id="rId9"/>
    <p:sldId id="282" r:id="rId10"/>
    <p:sldId id="277" r:id="rId11"/>
    <p:sldId id="278" r:id="rId12"/>
    <p:sldId id="279" r:id="rId13"/>
    <p:sldId id="280" r:id="rId14"/>
    <p:sldId id="281" r:id="rId15"/>
    <p:sldId id="28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8"/>
  </p:normalViewPr>
  <p:slideViewPr>
    <p:cSldViewPr snapToGrid="0">
      <p:cViewPr varScale="1">
        <p:scale>
          <a:sx n="124" d="100"/>
          <a:sy n="124" d="100"/>
        </p:scale>
        <p:origin x="10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2023-04-30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2023-04-30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sindatascience.org/learning/machine-learning-algorithms/decision-tree/" TargetMode="External"/><Relationship Id="rId2" Type="http://schemas.openxmlformats.org/officeDocument/2006/relationships/hyperlink" Target="https://dhirajkumarblog.medium.com/top-5-advantages-and-disadvantages-of-decision-tree-algorithm-428ebd199d9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cikit-learn.org/stable/modules/tre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ACF6-2BBB-DF92-3026-BF272278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Decision Tree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8B19-0CF9-B11E-8AE2-8DB737A5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i="1" dirty="0"/>
              <a:t>What do you want for dinner?</a:t>
            </a:r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r>
              <a:rPr lang="en-US" sz="2000" i="1" dirty="0"/>
              <a:t>Group 1: Fourth Place</a:t>
            </a:r>
          </a:p>
          <a:p>
            <a:pPr algn="ctr"/>
            <a:r>
              <a:rPr lang="en-US" sz="2000" i="1" dirty="0" err="1"/>
              <a:t>Jin</a:t>
            </a:r>
            <a:r>
              <a:rPr lang="en-US" sz="2000" i="1" dirty="0"/>
              <a:t> </a:t>
            </a:r>
            <a:r>
              <a:rPr lang="en-US" sz="2000" i="1" dirty="0" err="1"/>
              <a:t>Hee</a:t>
            </a:r>
            <a:r>
              <a:rPr lang="en-US" sz="2000" i="1" dirty="0"/>
              <a:t>, Vanessa, Edward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B184-642A-0DC8-7AC5-CCAC3C6C6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02" y="136525"/>
            <a:ext cx="4564796" cy="738673"/>
          </a:xfrm>
        </p:spPr>
        <p:txBody>
          <a:bodyPr/>
          <a:lstStyle/>
          <a:p>
            <a:r>
              <a:rPr lang="en-US" dirty="0"/>
              <a:t>Key Terms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4E862-F3EC-2262-BCF9-A0A38082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1" y="1678838"/>
            <a:ext cx="4379301" cy="401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11F98-4383-A5C7-D4F5-DE7D9858D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15" y="381000"/>
            <a:ext cx="5777414" cy="5740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56043-4D37-B9CB-5F63-C8C74758C17F}"/>
              </a:ext>
            </a:extLst>
          </p:cNvPr>
          <p:cNvSpPr txBox="1"/>
          <p:nvPr/>
        </p:nvSpPr>
        <p:spPr>
          <a:xfrm>
            <a:off x="895590" y="1085275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Levels of Depth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03DC4-FF72-BF3B-69E9-261D400A619C}"/>
              </a:ext>
            </a:extLst>
          </p:cNvPr>
          <p:cNvSpPr txBox="1"/>
          <p:nvPr/>
        </p:nvSpPr>
        <p:spPr>
          <a:xfrm>
            <a:off x="8959582" y="107545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levels of Depth</a:t>
            </a:r>
          </a:p>
        </p:txBody>
      </p:sp>
    </p:spTree>
    <p:extLst>
      <p:ext uri="{BB962C8B-B14F-4D97-AF65-F5344CB8AC3E}">
        <p14:creationId xmlns:p14="http://schemas.microsoft.com/office/powerpoint/2010/main" val="15349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02" y="136525"/>
            <a:ext cx="4564796" cy="738673"/>
          </a:xfrm>
        </p:spPr>
        <p:txBody>
          <a:bodyPr/>
          <a:lstStyle/>
          <a:p>
            <a:r>
              <a:rPr lang="en-US" dirty="0"/>
              <a:t>Key Terms cont.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9E559-EECD-E0DD-D754-E74A68F4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7" y="822326"/>
            <a:ext cx="9683591" cy="54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1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6B8F6-7661-0803-5691-27DEAC9C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94" y="630265"/>
            <a:ext cx="5759108" cy="5726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8640A-57F3-B9DA-A785-07784F67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9" y="620486"/>
            <a:ext cx="5294075" cy="5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3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5243536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319250"/>
            <a:ext cx="6220277" cy="4530008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  <a:p>
            <a:r>
              <a:rPr lang="en-US" sz="1400" dirty="0">
                <a:hlinkClick r:id="rId2"/>
              </a:rPr>
              <a:t>https://dhirajkumarblog.medium.com/top-5-advantages-and-disadvantages-of-decision-tree-algorithm-428ebd199d9a</a:t>
            </a:r>
            <a:endParaRPr lang="en-US" sz="1400" dirty="0"/>
          </a:p>
          <a:p>
            <a:pPr rtl="0"/>
            <a:r>
              <a:rPr lang="en-US" sz="1050" dirty="0">
                <a:effectLst/>
                <a:hlinkClick r:id="rId3" tooltip="https://www.mastersindatascience.org/learning/machine-learning-algorithms/decision-tree/"/>
              </a:rPr>
              <a:t>https://www.mastersindatascience.org/learning/machine-learning-algorithms/decision-tree/</a:t>
            </a:r>
            <a:endParaRPr lang="en-US" sz="1050" dirty="0"/>
          </a:p>
          <a:p>
            <a:pPr rtl="0"/>
            <a:r>
              <a:rPr lang="en-US" sz="1050" dirty="0">
                <a:effectLst/>
                <a:hlinkClick r:id="rId4"/>
              </a:rPr>
              <a:t>https://scikit-learn.org/stable/modules/tree.html</a:t>
            </a:r>
            <a:endParaRPr lang="en-US" sz="1050" dirty="0">
              <a:effectLst/>
            </a:endParaRPr>
          </a:p>
          <a:p>
            <a:pPr rtl="0"/>
            <a:r>
              <a:rPr lang="en-US" sz="1050" dirty="0"/>
              <a:t>https://towardsdatascience.com/machine-learning-basics-decision-tree-regression-1d73ea003fda</a:t>
            </a:r>
            <a:endParaRPr lang="en-US" sz="1050" dirty="0">
              <a:effectLst/>
            </a:endParaRPr>
          </a:p>
          <a:p>
            <a:pPr rtl="0"/>
            <a:r>
              <a:rPr lang="en-US" sz="1050" dirty="0">
                <a:effectLst/>
              </a:rPr>
              <a:t>https://quantdare.com/decision-trees-gini-vs-entropy/</a:t>
            </a:r>
          </a:p>
          <a:p>
            <a:pPr rtl="0"/>
            <a:r>
              <a:rPr lang="en-US" sz="1050" dirty="0"/>
              <a:t> 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485" y="1706563"/>
            <a:ext cx="8711738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 decision tree is to create a model that predicts the value of a target variable by learning the decision rules based on the other data features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further the tree goes down, the more complex the decision rules become and the fitter the model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dataset is this good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model is good for classification and regression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485" y="1706563"/>
            <a:ext cx="8711738" cy="36800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and interpret, can capture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effort for data preparation (not require normalization of data)can handle both numerical &amp; categorical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scaling of data , missing value do not affect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the mean or variance of the data           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occurs when algorithm captures noise in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for applying regression and predicting continuous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complicated decision tree tends to have a low bias which makes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it difficult for the model to work with new data/large data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093800" y="879894"/>
            <a:ext cx="1713481" cy="1101034"/>
          </a:xfrm>
        </p:spPr>
        <p:txBody>
          <a:bodyPr/>
          <a:lstStyle/>
          <a:p>
            <a:endParaRPr lang="en-US" sz="1000" b="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5539" y="2671653"/>
            <a:ext cx="2741588" cy="41702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85551" y="4598576"/>
            <a:ext cx="4114800" cy="211495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 dirty="0"/>
              <a:t>Chief Executive Officer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9032" y="3403352"/>
            <a:ext cx="1976659" cy="818502"/>
          </a:xfrm>
        </p:spPr>
        <p:txBody>
          <a:bodyPr/>
          <a:lstStyle/>
          <a:p>
            <a:pPr>
              <a:lnSpc>
                <a:spcPct val="107000"/>
              </a:lnSpc>
            </a:pPr>
            <a:endParaRPr lang="en-US" sz="1000" b="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3937777"/>
            <a:ext cx="2834086" cy="195916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df['MPG.city']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df[['Price']]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model.fit(X, 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LinearRegression(): 0.35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KNeighborsRegressor(): 0.73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model.score(X, y) for tree.DecisionTreeRegressor(): 0.94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25" y="3088680"/>
            <a:ext cx="1001024" cy="66793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BCDAD026-9AEF-4B3A-E963-58199E0A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3945"/>
            <a:ext cx="2871105" cy="2759972"/>
          </a:xfrm>
          <a:prstGeom prst="rect">
            <a:avLst/>
          </a:prstGeom>
        </p:spPr>
      </p:pic>
      <p:pic>
        <p:nvPicPr>
          <p:cNvPr id="8" name="Picture 7" descr="Chart, histogram">
            <a:extLst>
              <a:ext uri="{FF2B5EF4-FFF2-40B4-BE49-F238E27FC236}">
                <a16:creationId xmlns:a16="http://schemas.microsoft.com/office/drawing/2014/main" id="{7412DACE-9FD0-121E-15FC-EDA311D9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8" y="687066"/>
            <a:ext cx="2806691" cy="2659486"/>
          </a:xfrm>
          <a:prstGeom prst="rect">
            <a:avLst/>
          </a:prstGeom>
        </p:spPr>
      </p:pic>
      <p:pic>
        <p:nvPicPr>
          <p:cNvPr id="17" name="Picture 16" descr="Chart, scatter chart">
            <a:extLst>
              <a:ext uri="{FF2B5EF4-FFF2-40B4-BE49-F238E27FC236}">
                <a16:creationId xmlns:a16="http://schemas.microsoft.com/office/drawing/2014/main" id="{B0EEDB6C-371E-ECE6-61B3-99BFAF4B1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36156"/>
            <a:ext cx="3121325" cy="17928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455887-5426-6015-9814-AA6C8F88D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49" y="630265"/>
            <a:ext cx="3373288" cy="2659487"/>
          </a:xfrm>
          <a:prstGeom prst="rect">
            <a:avLst/>
          </a:prstGeom>
        </p:spPr>
      </p:pic>
      <p:pic>
        <p:nvPicPr>
          <p:cNvPr id="12" name="Picture 11" descr="Chart, scatter chart">
            <a:extLst>
              <a:ext uri="{FF2B5EF4-FFF2-40B4-BE49-F238E27FC236}">
                <a16:creationId xmlns:a16="http://schemas.microsoft.com/office/drawing/2014/main" id="{B5577E0C-7737-CA1E-78F5-B31C544F0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189" y="3987628"/>
            <a:ext cx="3046949" cy="1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40761"/>
          </a:xfrm>
        </p:spPr>
        <p:txBody>
          <a:bodyPr/>
          <a:lstStyle/>
          <a:p>
            <a:r>
              <a:rPr lang="en-US" dirty="0"/>
              <a:t>How is it understood?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817" y="1329338"/>
            <a:ext cx="4272322" cy="4057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sample is split by a criterion and how that sample fits.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ML, optimum splits are based on mathematical calculations.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Vs Entropy.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08089-2FA6-CCE2-1D80-32EBDB3A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532" y="1152604"/>
            <a:ext cx="5324391" cy="40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63921"/>
          </a:xfrm>
        </p:spPr>
        <p:txBody>
          <a:bodyPr/>
          <a:lstStyle/>
          <a:p>
            <a:r>
              <a:rPr lang="en-US" dirty="0"/>
              <a:t>Gini vs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25" y="1360075"/>
            <a:ext cx="9153898" cy="3265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 impurity index measures the frequency at which a sample from a dataset will be mislabeled. 0 is the minimum, 0.5 is the maximum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is the measure of impurity in a node. 0 is the minimum, and 1 is the maximum value.  Purity vs impurity.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optimum split occurs with the value being as close to 0!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617619-B795-66AE-0F99-A56A6E58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GiniIndex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=1–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Size2"/>
              </a:rPr>
              <a:t>∑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p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en-US" altLang="en-US" sz="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"/>
              </a:rPr>
              <a:t>j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8BC099-1566-703B-9722-67D1E7D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4" y="4707505"/>
            <a:ext cx="2758051" cy="959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773FD9-BBC1-34F0-B0A8-BD83E608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8891"/>
            <a:ext cx="6929012" cy="11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87" y="1706563"/>
            <a:ext cx="9623135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DecionTreeClassifier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(hyperparameters). Underlines are defaults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algorithm? Criterion: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Gini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entropy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Splitter: random 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use to split each node.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depth of the tree.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# of samples to split a decision node.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default.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Hyperparameters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84" y="1706563"/>
            <a:ext cx="9477139" cy="3680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minimum# of samples required at leaf/terminal node.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of features to consider for optimum split.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max_leaf_nodes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number of leaf nodes.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38673"/>
          </a:xfrm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17" y="690662"/>
            <a:ext cx="4558722" cy="4974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 representing entire dataset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Interior/Decision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dataset to be split by a condition.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Terminal/Leaf Node-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final the outcome from a parent node.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Depth-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splits before coming to a prediction.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CE250-E01A-1117-52FD-10427A9D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3" y="1119673"/>
            <a:ext cx="6974071" cy="49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1923</TotalTime>
  <Words>634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Times New Roman</vt:lpstr>
      <vt:lpstr>Office Theme</vt:lpstr>
      <vt:lpstr>Decision Tree ML</vt:lpstr>
      <vt:lpstr>Decision Tree</vt:lpstr>
      <vt:lpstr>Advantages and disadvantages</vt:lpstr>
      <vt:lpstr>PowerPoint Presentation</vt:lpstr>
      <vt:lpstr>How is it understood?</vt:lpstr>
      <vt:lpstr>Gini vs Entropy</vt:lpstr>
      <vt:lpstr>Hyperparameters</vt:lpstr>
      <vt:lpstr>Hyperparameters cont.</vt:lpstr>
      <vt:lpstr>Key Terms</vt:lpstr>
      <vt:lpstr>Key Terms cont.</vt:lpstr>
      <vt:lpstr>Key Terms cont.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Jin Hee Lee</dc:creator>
  <cp:lastModifiedBy>Edward Oh</cp:lastModifiedBy>
  <cp:revision>8</cp:revision>
  <dcterms:created xsi:type="dcterms:W3CDTF">2023-04-28T16:04:39Z</dcterms:created>
  <dcterms:modified xsi:type="dcterms:W3CDTF">2023-04-30T19:47:08Z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