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  <p:sldId id="261" r:id="rId12"/>
    <p:sldId id="266" r:id="rId13"/>
    <p:sldId id="264" r:id="rId14"/>
    <p:sldId id="265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FD61C-3748-D36F-92CA-ABD28A287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987BA2-DE9D-33F6-E887-86AA1B84F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4EFCB-ADB1-D2D2-1AE6-777332FC3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F680-0A21-4132-854E-25E39CBD0509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07E1C-CF10-8B75-408B-B7E6DE857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56626-3153-F750-639A-F97802B8B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E3E1-765D-4874-B6C2-DC7E1D8B5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19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A41F-AAC1-0B2C-91CF-1AE4CBC2F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C6AB5E-1B23-BA2D-AB5A-29524BC35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270A8-6F7F-AB05-4E3B-5EE0E31C3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F680-0A21-4132-854E-25E39CBD0509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CAD92-0C20-BA7C-FB92-942FB6F1E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21CA5-687F-0A78-9832-70619C0E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E3E1-765D-4874-B6C2-DC7E1D8B5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89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17104A-E394-88B4-F526-6331D8F373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1C3C83-3882-D55E-E37F-15BADBC92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4A50E-DC2C-1A33-9DEE-5261DCFA4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F680-0A21-4132-854E-25E39CBD0509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C3258-8EC8-C004-9A79-CCCB84646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4031D-05EE-8075-AAAC-BAFB2DE0E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E3E1-765D-4874-B6C2-DC7E1D8B5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7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F2C34-5AAF-61FA-C71B-84144D575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49069-70F8-D383-09BF-881B524A1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472D4-3D4D-D91E-B2CD-12F168EB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F680-0A21-4132-854E-25E39CBD0509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AAE2C-E32E-063A-BB45-28AFA63DB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B3CF8-165C-3A41-13AA-240F9DA98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E3E1-765D-4874-B6C2-DC7E1D8B5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47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AADF5-D491-9EC6-575C-BCDF32567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2CBAA-F372-DF4C-3756-2ECF7BD60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7261A-23DF-79EE-2866-440265442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F680-0A21-4132-854E-25E39CBD0509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E2263-250E-DE2A-E738-75CC6FE87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DFFE9-FB50-FAE9-7DA4-EF814EFC8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E3E1-765D-4874-B6C2-DC7E1D8B5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16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A2A59-C1E2-43E4-BF01-1961CC339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E4F16-9BE0-AE3D-46B8-91E5009FE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4395E-374C-D550-F830-6CD870668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A5C5F-00B7-2B61-6802-7327927F8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F680-0A21-4132-854E-25E39CBD0509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D62F6-C73F-9BB0-9ED1-BA3C1C80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23C856-D72E-189F-AC29-2C8165A1A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E3E1-765D-4874-B6C2-DC7E1D8B5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0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27433-5E95-63E8-BAC8-3DFDF85BB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864A9-3F70-A4D0-BC4D-52C55CCC6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5EFBB-97E6-22C4-DBF6-83A238557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B9D902-0894-CCDF-C868-83484DDD89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D27DDD-879B-4F35-958C-7526D421E2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512D1B-5352-F18D-859C-FE92B6335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F680-0A21-4132-854E-25E39CBD0509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59A0D7-72CB-E721-2703-5D1EA74EF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3337DF-FF66-596E-3183-B5D69DC3D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E3E1-765D-4874-B6C2-DC7E1D8B5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77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EFC50-C371-956D-7D4A-32A4CD58A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6DBF1D-5C50-E583-CE12-5B4AC9988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F680-0A21-4132-854E-25E39CBD0509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6E0FF2-99DA-1C80-ED19-3C9B31AA0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16DA30-6B03-A646-E49A-7F46EEA6A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E3E1-765D-4874-B6C2-DC7E1D8B5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6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9EF506-4171-9F50-B4DD-1F6F2FF92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F680-0A21-4132-854E-25E39CBD0509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F4FC-53A2-CD0C-E9A4-17EF946F6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59A7C-5AB2-B782-6C3C-93721F657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E3E1-765D-4874-B6C2-DC7E1D8B5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65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E8FF4-D6F5-565D-9FA1-B98C5D4F3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2F05F-C12D-4549-D35D-AD16C0691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56F7F8-C195-6376-58EE-FCFB8DEB6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E6C92-A5B3-CFAF-FD2F-08E7223AE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F680-0A21-4132-854E-25E39CBD0509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DC69D-1EAF-50A8-495F-C3B076E34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0D960-9353-55C5-CF6F-3EFF6594B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E3E1-765D-4874-B6C2-DC7E1D8B5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1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90200-3B21-076E-6F0D-0641CEC17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010C7D-9DB3-6728-A98C-147C615C6F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5279C-1647-C9E1-ACBA-B9840B4B7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4A76E-9809-F797-DEAB-D702ACA3A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F680-0A21-4132-854E-25E39CBD0509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7A811-5452-66F7-AFEF-F739B410D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E500E-574A-65DC-0C7F-758CC928B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6E3E1-765D-4874-B6C2-DC7E1D8B5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23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F7A6F9-EF22-2423-AD21-536BFA8CC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115D2-12C3-EAF6-2B89-DC04E2216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6DBC3-2F05-7AC0-2D47-7714EC12EA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1DF680-0A21-4132-854E-25E39CBD0509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63D82-CE42-F496-C394-740406949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61F4C-3565-CD09-A208-0CAB8B8CD2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06E3E1-765D-4874-B6C2-DC7E1D8B5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80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Navigating the World of Subscription-Based Video Streaming: Advantages and  Disadvantages">
            <a:extLst>
              <a:ext uri="{FF2B5EF4-FFF2-40B4-BE49-F238E27FC236}">
                <a16:creationId xmlns:a16="http://schemas.microsoft.com/office/drawing/2014/main" id="{6E2C7594-89C3-B073-8D44-41EED0AA7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1" b="24001"/>
          <a:stretch>
            <a:fillRect/>
          </a:stretch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707D20-B7B8-C2FF-94DE-1B0EF2CFA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34577"/>
            <a:ext cx="9144000" cy="2485729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MavenFlix</a:t>
            </a:r>
            <a:r>
              <a:rPr lang="en-US" sz="4000" b="1" dirty="0"/>
              <a:t> Video Streaming Subscription Analysis</a:t>
            </a:r>
            <a:br>
              <a:rPr lang="en-US" b="1" dirty="0"/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23A9D4-C1C7-2370-63DC-6AA8C9DB4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2071"/>
            <a:ext cx="9144000" cy="817419"/>
          </a:xfrm>
        </p:spPr>
        <p:txBody>
          <a:bodyPr>
            <a:normAutofit/>
          </a:bodyPr>
          <a:lstStyle/>
          <a:p>
            <a:r>
              <a:rPr lang="en-US" sz="1800" dirty="0"/>
              <a:t>Key Subscription Insights &amp; Trends</a:t>
            </a:r>
          </a:p>
          <a:p>
            <a:r>
              <a:rPr lang="en-US" sz="1800" dirty="0">
                <a:solidFill>
                  <a:srgbClr val="FFFFFF"/>
                </a:solidFill>
              </a:rPr>
              <a:t>by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5AFE32E-CBE4-5280-DF35-0616672ABFB6}"/>
              </a:ext>
            </a:extLst>
          </p:cNvPr>
          <p:cNvSpPr txBox="1">
            <a:spLocks/>
          </p:cNvSpPr>
          <p:nvPr/>
        </p:nvSpPr>
        <p:spPr>
          <a:xfrm>
            <a:off x="1524000" y="4390726"/>
            <a:ext cx="9144000" cy="1517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Edward Opare-Yeboah</a:t>
            </a:r>
          </a:p>
          <a:p>
            <a:r>
              <a:rPr lang="en-US" sz="1800" i="1" dirty="0">
                <a:solidFill>
                  <a:srgbClr val="FFFFFF"/>
                </a:solidFill>
              </a:rPr>
              <a:t>Data Analyst</a:t>
            </a:r>
          </a:p>
          <a:p>
            <a:r>
              <a:rPr lang="en-US" sz="1800" i="1" dirty="0">
                <a:solidFill>
                  <a:srgbClr val="FFFFFF"/>
                </a:solidFill>
              </a:rPr>
              <a:t>May 16, 2025</a:t>
            </a:r>
          </a:p>
          <a:p>
            <a:endParaRPr lang="en-US" sz="1800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9503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774958-CDF8-89E5-1BC5-4A43B7509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B70F7-6073-DF6A-A11E-C50A934F1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365125"/>
            <a:ext cx="10515600" cy="1325563"/>
          </a:xfrm>
        </p:spPr>
        <p:txBody>
          <a:bodyPr/>
          <a:lstStyle/>
          <a:p>
            <a:r>
              <a:rPr lang="en-US" dirty="0"/>
              <a:t>Key Findings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BAAA1E-5AF6-ECAB-EC66-A9C05E0528B3}"/>
              </a:ext>
            </a:extLst>
          </p:cNvPr>
          <p:cNvSpPr txBox="1"/>
          <p:nvPr/>
        </p:nvSpPr>
        <p:spPr>
          <a:xfrm>
            <a:off x="768096" y="2136338"/>
            <a:ext cx="9829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dirty="0"/>
              <a:t>Steady subscriber growth observed month-over-month with peaks in </a:t>
            </a:r>
            <a:r>
              <a:rPr lang="en-US" b="1" dirty="0"/>
              <a:t>July 2023</a:t>
            </a:r>
            <a:r>
              <a:rPr lang="en-US" dirty="0"/>
              <a:t>, the month with the highest number of new subscriptions. The highest cancellations occurred in </a:t>
            </a:r>
            <a:r>
              <a:rPr lang="en-US" b="1" dirty="0"/>
              <a:t>June 2023</a:t>
            </a:r>
            <a:r>
              <a:rPr lang="en-US" dirty="0"/>
              <a:t>, suggesting a need to investigate causes for churn during that period.</a:t>
            </a:r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r>
              <a:rPr lang="en-US" b="1" dirty="0"/>
              <a:t>5.18% </a:t>
            </a:r>
            <a:r>
              <a:rPr lang="en-US" dirty="0"/>
              <a:t>of customers have stayed subscribed for </a:t>
            </a:r>
            <a:r>
              <a:rPr lang="en-US" b="1" dirty="0"/>
              <a:t>5 months or more</a:t>
            </a:r>
            <a:r>
              <a:rPr lang="en-US" dirty="0"/>
              <a:t>, showing a decent base of loyal users.</a:t>
            </a:r>
          </a:p>
          <a:p>
            <a:pPr marL="342900" indent="-342900" algn="just">
              <a:buAutoNum type="arabicPeriod"/>
            </a:pP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46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F21612-3166-7601-1BD4-044E475790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CCFD-8E8B-C688-2C5A-B5154FBF8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365125"/>
            <a:ext cx="10515600" cy="1325563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E10B60-CE69-05D4-D394-4DEC2897DA78}"/>
              </a:ext>
            </a:extLst>
          </p:cNvPr>
          <p:cNvSpPr txBox="1"/>
          <p:nvPr/>
        </p:nvSpPr>
        <p:spPr>
          <a:xfrm>
            <a:off x="740664" y="1859339"/>
            <a:ext cx="103418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improve subscriber retention and reduce churn, </a:t>
            </a:r>
            <a:r>
              <a:rPr lang="en-US" dirty="0" err="1"/>
              <a:t>MavenFlix</a:t>
            </a:r>
            <a:r>
              <a:rPr lang="en-US" dirty="0"/>
              <a:t> should implement targeted retention strategies, such as:</a:t>
            </a:r>
          </a:p>
          <a:p>
            <a:endParaRPr lang="en-US" dirty="0"/>
          </a:p>
          <a:p>
            <a:r>
              <a:rPr lang="en-US" dirty="0"/>
              <a:t>1. Introduce loyalty rewards or discounts for subscribers who reach key milestones (3 to 6 months)</a:t>
            </a:r>
          </a:p>
          <a:p>
            <a:endParaRPr lang="en-US" dirty="0"/>
          </a:p>
          <a:p>
            <a:r>
              <a:rPr lang="en-US" dirty="0"/>
              <a:t>2. Plan promotional campaigns around months with historically lower retention to keep customers engaged.</a:t>
            </a:r>
          </a:p>
          <a:p>
            <a:endParaRPr lang="en-US" dirty="0"/>
          </a:p>
          <a:p>
            <a:r>
              <a:rPr lang="en-US" dirty="0"/>
              <a:t>3. Analyze churn spikes to identify possible causes such as content gaps, pricing concerns, or service issues.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245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3E7AA-4DD0-1F57-2410-385E45980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6540D3-6027-AF74-5907-89FCC405A962}"/>
              </a:ext>
            </a:extLst>
          </p:cNvPr>
          <p:cNvSpPr txBox="1"/>
          <p:nvPr/>
        </p:nvSpPr>
        <p:spPr>
          <a:xfrm>
            <a:off x="740664" y="1859339"/>
            <a:ext cx="1034186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016256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BFD3A-8DC8-37FB-D8EF-BA3AA2423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A431D-4B39-50B8-7D12-BDEE69650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Calibri "/>
              </a:rPr>
              <a:t>To support better business decisions, this project analyzes </a:t>
            </a:r>
            <a:r>
              <a:rPr lang="en-US" sz="2000" dirty="0" err="1">
                <a:latin typeface="Calibri "/>
              </a:rPr>
              <a:t>MavenFlix’s</a:t>
            </a:r>
            <a:r>
              <a:rPr lang="en-US" sz="2000" dirty="0">
                <a:latin typeface="Calibri "/>
              </a:rPr>
              <a:t> subscription data to uncover meaningful insights into how subscriptions have grown over time, how loyal customers are, and when retention has been strongest or weakest.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latin typeface="Calibri "/>
              </a:rPr>
              <a:t>The analysis focuses on three key business questions: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Calibri "/>
              </a:rPr>
              <a:t>1️⃣ Subscription Trends: How subscriptions have trended month by month.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Calibri "/>
              </a:rPr>
              <a:t>2️⃣ Customer Loyalty: What share of customers stay subscribed for five months or longer.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Calibri "/>
              </a:rPr>
              <a:t>3️⃣ Retention Performance: Which months show the highest and lowest subscriber retention rates.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Calibri "/>
            </a:endParaRPr>
          </a:p>
        </p:txBody>
      </p:sp>
      <p:pic>
        <p:nvPicPr>
          <p:cNvPr id="3074" name="Picture 2" descr="Introduction Icon PNG Images, Vectors ...">
            <a:extLst>
              <a:ext uri="{FF2B5EF4-FFF2-40B4-BE49-F238E27FC236}">
                <a16:creationId xmlns:a16="http://schemas.microsoft.com/office/drawing/2014/main" id="{A7E278C6-DE23-F81A-37DC-05CCA8EC3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941" y="365125"/>
            <a:ext cx="1528762" cy="152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3710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38FEC-AE4B-D6E2-0B0C-A3780248D5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283B-0BBD-6DED-8821-00FDCBFC0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365125"/>
            <a:ext cx="10515600" cy="1325563"/>
          </a:xfrm>
        </p:spPr>
        <p:txBody>
          <a:bodyPr/>
          <a:lstStyle/>
          <a:p>
            <a:r>
              <a:rPr lang="en-US" dirty="0"/>
              <a:t>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2AA84-2233-6A55-3FB3-A1D0C6CF3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9693"/>
            <a:ext cx="10515600" cy="13255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The goal is to provide actionable insights that help </a:t>
            </a:r>
            <a:r>
              <a:rPr lang="en-US" sz="2000" dirty="0" err="1"/>
              <a:t>MavenFlix</a:t>
            </a:r>
            <a:r>
              <a:rPr lang="en-US" sz="2000" dirty="0"/>
              <a:t> strengthen subscriber growth, reduce churn, and support data-driven marketing and retention strategies.</a:t>
            </a:r>
          </a:p>
        </p:txBody>
      </p:sp>
      <p:pic>
        <p:nvPicPr>
          <p:cNvPr id="2050" name="Picture 2" descr="Objectives Icons - Free SVG &amp; PNG ...">
            <a:extLst>
              <a:ext uri="{FF2B5EF4-FFF2-40B4-BE49-F238E27FC236}">
                <a16:creationId xmlns:a16="http://schemas.microsoft.com/office/drawing/2014/main" id="{A6D69ED8-53F7-61D2-7100-5EF9C72B1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475" y="291307"/>
            <a:ext cx="1466850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4314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523F16-23B2-E04F-CFC5-D10BC7C12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80E89-7E3B-C664-AC53-CADBA3EF7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365125"/>
            <a:ext cx="10515600" cy="1325563"/>
          </a:xfrm>
        </p:spPr>
        <p:txBody>
          <a:bodyPr/>
          <a:lstStyle/>
          <a:p>
            <a:r>
              <a:rPr lang="en-US" dirty="0"/>
              <a:t>Data Cleaning &amp; Preparation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2CF7F-6AB3-1A76-5299-F07BF6CDD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Checked for </a:t>
            </a:r>
            <a:r>
              <a:rPr lang="en-US" sz="2000" b="1" dirty="0"/>
              <a:t>null values</a:t>
            </a:r>
            <a:r>
              <a:rPr lang="en-US" sz="2000" dirty="0"/>
              <a:t> in:</a:t>
            </a:r>
          </a:p>
          <a:p>
            <a:pPr>
              <a:lnSpc>
                <a:spcPct val="100000"/>
              </a:lnSpc>
            </a:pPr>
            <a:r>
              <a:rPr lang="en-US" sz="2000" dirty="0" err="1"/>
              <a:t>canceled_date</a:t>
            </a: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 err="1"/>
              <a:t>subscription_cost</a:t>
            </a: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 err="1"/>
              <a:t>subscription_interval</a:t>
            </a: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 err="1"/>
              <a:t>was_subscription_paid</a:t>
            </a:r>
            <a:r>
              <a:rPr lang="en-US" sz="2000" dirty="0"/>
              <a:t> </a:t>
            </a:r>
          </a:p>
        </p:txBody>
      </p:sp>
      <p:pic>
        <p:nvPicPr>
          <p:cNvPr id="4098" name="Picture 2" descr="data preparation Icon - Free PNG &amp; SVG ...">
            <a:extLst>
              <a:ext uri="{FF2B5EF4-FFF2-40B4-BE49-F238E27FC236}">
                <a16:creationId xmlns:a16="http://schemas.microsoft.com/office/drawing/2014/main" id="{852607B2-192F-C5BB-0B63-F87C374CA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450" y="129381"/>
            <a:ext cx="16287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056BF2-1288-963C-7A68-C26F9D7F5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604" y="2026093"/>
            <a:ext cx="1799591" cy="6012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F977DB-69E2-F2DE-FC6E-FBBFEE2D31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604" y="2630266"/>
            <a:ext cx="4934584" cy="16004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201D35-6723-5AF1-63E5-7410EE604E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8604" y="4632246"/>
            <a:ext cx="4620270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9357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B9A9F0-8A26-6613-1BB5-C043A61DA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30418-43DE-3CFC-E7B3-AEDFD9FCD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365125"/>
            <a:ext cx="10515600" cy="1325563"/>
          </a:xfrm>
        </p:spPr>
        <p:txBody>
          <a:bodyPr/>
          <a:lstStyle/>
          <a:p>
            <a:r>
              <a:rPr lang="en-US" dirty="0"/>
              <a:t>Data Cleaning &amp;Preparation Cont’d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B3401-5B63-3845-6FCA-D1FC9BA6C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Created a new column </a:t>
            </a:r>
            <a:r>
              <a:rPr lang="en-US" sz="2000" dirty="0" err="1"/>
              <a:t>subscription_status</a:t>
            </a:r>
            <a:r>
              <a:rPr lang="en-US" sz="2000" dirty="0"/>
              <a:t>: This is to know which customers are active or canceled. 			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B6FE7E-FDF0-49D2-1B1E-CFBEAC493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425" y="3159456"/>
            <a:ext cx="4819650" cy="22463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9C085B-AC3B-EBDD-DBDA-1DA3C8C71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5" y="3292396"/>
            <a:ext cx="4300875" cy="2113452"/>
          </a:xfrm>
          <a:prstGeom prst="rect">
            <a:avLst/>
          </a:prstGeom>
        </p:spPr>
      </p:pic>
      <p:pic>
        <p:nvPicPr>
          <p:cNvPr id="12" name="Picture 2" descr="data preparation Icon - Free PNG &amp; SVG ...">
            <a:extLst>
              <a:ext uri="{FF2B5EF4-FFF2-40B4-BE49-F238E27FC236}">
                <a16:creationId xmlns:a16="http://schemas.microsoft.com/office/drawing/2014/main" id="{24086226-F344-2169-EA7D-69145A9DA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7775" y="61913"/>
            <a:ext cx="16287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4368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C8575-1163-7D27-619E-F264AE87D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2E5D4-837F-C69C-DFA3-04E69D49D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365125"/>
            <a:ext cx="10515600" cy="1325563"/>
          </a:xfrm>
        </p:spPr>
        <p:txBody>
          <a:bodyPr/>
          <a:lstStyle/>
          <a:p>
            <a:r>
              <a:rPr lang="en-US" dirty="0"/>
              <a:t>Key Performance Indicators</a:t>
            </a:r>
          </a:p>
        </p:txBody>
      </p:sp>
      <p:sp>
        <p:nvSpPr>
          <p:cNvPr id="4" name="AutoShape 2" descr="Key Performance Indicators and Your Business – Part 2 of 2 – Lohman Company">
            <a:extLst>
              <a:ext uri="{FF2B5EF4-FFF2-40B4-BE49-F238E27FC236}">
                <a16:creationId xmlns:a16="http://schemas.microsoft.com/office/drawing/2014/main" id="{0D54683C-E13C-4BEB-F00E-EE7BD2A7F0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1971675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4" descr="Active user - Free user icons">
            <a:extLst>
              <a:ext uri="{FF2B5EF4-FFF2-40B4-BE49-F238E27FC236}">
                <a16:creationId xmlns:a16="http://schemas.microsoft.com/office/drawing/2014/main" id="{8C754B68-20DE-9349-4CCC-2B354EBC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999" y="1612357"/>
            <a:ext cx="1632466" cy="147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828C22D-6E2D-A80C-4309-8848627CD0A0}"/>
              </a:ext>
            </a:extLst>
          </p:cNvPr>
          <p:cNvSpPr txBox="1"/>
          <p:nvPr/>
        </p:nvSpPr>
        <p:spPr>
          <a:xfrm>
            <a:off x="6124573" y="2028825"/>
            <a:ext cx="160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Active Users</a:t>
            </a:r>
          </a:p>
        </p:txBody>
      </p:sp>
      <p:pic>
        <p:nvPicPr>
          <p:cNvPr id="1030" name="Picture 6" descr="Loyalty - Active Users Icon Png Clipart - Large Size Png Image - PikPng">
            <a:extLst>
              <a:ext uri="{FF2B5EF4-FFF2-40B4-BE49-F238E27FC236}">
                <a16:creationId xmlns:a16="http://schemas.microsoft.com/office/drawing/2014/main" id="{27D3DF26-91C2-C169-3FB8-455F2BF41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51" y="1612357"/>
            <a:ext cx="1518598" cy="147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7586CF2-DA57-3B15-708F-EE652194AF82}"/>
              </a:ext>
            </a:extLst>
          </p:cNvPr>
          <p:cNvSpPr txBox="1"/>
          <p:nvPr/>
        </p:nvSpPr>
        <p:spPr>
          <a:xfrm>
            <a:off x="2588893" y="2028825"/>
            <a:ext cx="160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Users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48E33B-4581-0F64-4478-38CF3A1F50FF}"/>
              </a:ext>
            </a:extLst>
          </p:cNvPr>
          <p:cNvSpPr txBox="1"/>
          <p:nvPr/>
        </p:nvSpPr>
        <p:spPr>
          <a:xfrm>
            <a:off x="2347912" y="2366962"/>
            <a:ext cx="160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3069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ED443A-2B01-0FD2-46FC-420394E75285}"/>
              </a:ext>
            </a:extLst>
          </p:cNvPr>
          <p:cNvSpPr txBox="1"/>
          <p:nvPr/>
        </p:nvSpPr>
        <p:spPr>
          <a:xfrm>
            <a:off x="6055101" y="2399833"/>
            <a:ext cx="160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1065</a:t>
            </a:r>
          </a:p>
        </p:txBody>
      </p:sp>
      <p:pic>
        <p:nvPicPr>
          <p:cNvPr id="1032" name="Picture 8" descr="user cancel&quot; Icon - Download for free – Iconduck">
            <a:extLst>
              <a:ext uri="{FF2B5EF4-FFF2-40B4-BE49-F238E27FC236}">
                <a16:creationId xmlns:a16="http://schemas.microsoft.com/office/drawing/2014/main" id="{51019DBC-9C3C-9B22-E236-F041A2683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315" y="1612357"/>
            <a:ext cx="1534028" cy="149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D0ADF65-6918-9A3A-C769-132AFC3483C9}"/>
              </a:ext>
            </a:extLst>
          </p:cNvPr>
          <p:cNvSpPr txBox="1"/>
          <p:nvPr/>
        </p:nvSpPr>
        <p:spPr>
          <a:xfrm>
            <a:off x="9603107" y="1980834"/>
            <a:ext cx="2066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Canceled Users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1575AC-8CFA-41E1-3B98-995B65E7CED4}"/>
              </a:ext>
            </a:extLst>
          </p:cNvPr>
          <p:cNvSpPr txBox="1"/>
          <p:nvPr/>
        </p:nvSpPr>
        <p:spPr>
          <a:xfrm>
            <a:off x="9603106" y="2366962"/>
            <a:ext cx="2066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2004</a:t>
            </a:r>
          </a:p>
        </p:txBody>
      </p:sp>
      <p:pic>
        <p:nvPicPr>
          <p:cNvPr id="1036" name="Picture 12" descr="Subscription user UICONS Rounded Solid icon | Freepik">
            <a:extLst>
              <a:ext uri="{FF2B5EF4-FFF2-40B4-BE49-F238E27FC236}">
                <a16:creationId xmlns:a16="http://schemas.microsoft.com/office/drawing/2014/main" id="{6ED00651-34A6-7DD1-DBB1-FCB60ECE1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430" y="4355076"/>
            <a:ext cx="1534028" cy="1534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0818E1B-0FFF-E54A-0B9D-7797C6EED363}"/>
              </a:ext>
            </a:extLst>
          </p:cNvPr>
          <p:cNvSpPr txBox="1"/>
          <p:nvPr/>
        </p:nvSpPr>
        <p:spPr>
          <a:xfrm>
            <a:off x="3541334" y="4365171"/>
            <a:ext cx="3470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Month with highest subscription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B880DF-31D9-2F38-31B3-E26F66AEE705}"/>
              </a:ext>
            </a:extLst>
          </p:cNvPr>
          <p:cNvSpPr txBox="1"/>
          <p:nvPr/>
        </p:nvSpPr>
        <p:spPr>
          <a:xfrm>
            <a:off x="4286250" y="4752758"/>
            <a:ext cx="160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July 2023</a:t>
            </a:r>
          </a:p>
        </p:txBody>
      </p:sp>
      <p:pic>
        <p:nvPicPr>
          <p:cNvPr id="1038" name="Picture 14" descr="Cancel, exclude, user, person icon - Download on Iconfinder">
            <a:extLst>
              <a:ext uri="{FF2B5EF4-FFF2-40B4-BE49-F238E27FC236}">
                <a16:creationId xmlns:a16="http://schemas.microsoft.com/office/drawing/2014/main" id="{BF6FE7C7-72FC-7F8B-CA07-B44DDC0E7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453" y="3984068"/>
            <a:ext cx="1711642" cy="1711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5DC7A32-2AD0-8257-A124-0453E07155EA}"/>
              </a:ext>
            </a:extLst>
          </p:cNvPr>
          <p:cNvSpPr txBox="1"/>
          <p:nvPr/>
        </p:nvSpPr>
        <p:spPr>
          <a:xfrm>
            <a:off x="7977060" y="4241810"/>
            <a:ext cx="43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Month with highest canceled subscription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48143E-4100-5F22-BC57-E8308A0C6C40}"/>
              </a:ext>
            </a:extLst>
          </p:cNvPr>
          <p:cNvSpPr txBox="1"/>
          <p:nvPr/>
        </p:nvSpPr>
        <p:spPr>
          <a:xfrm>
            <a:off x="8927366" y="4752758"/>
            <a:ext cx="160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June 2023</a:t>
            </a:r>
          </a:p>
        </p:txBody>
      </p:sp>
    </p:spTree>
    <p:extLst>
      <p:ext uri="{BB962C8B-B14F-4D97-AF65-F5344CB8AC3E}">
        <p14:creationId xmlns:p14="http://schemas.microsoft.com/office/powerpoint/2010/main" val="5496347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E5449C-1452-817A-0EC4-4A969DD4D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3324-4B43-856A-41C1-51BE5F828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365125"/>
            <a:ext cx="10515600" cy="1325563"/>
          </a:xfrm>
        </p:spPr>
        <p:txBody>
          <a:bodyPr/>
          <a:lstStyle/>
          <a:p>
            <a:r>
              <a:rPr lang="en-US" dirty="0"/>
              <a:t>Subscription Trend over Time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BF292A-1555-821D-1992-41CB8CFCB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57" y="2234221"/>
            <a:ext cx="4363059" cy="14765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6107C8-A7F5-7F78-2EC2-9E160E47E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68" y="4192413"/>
            <a:ext cx="2105319" cy="23815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EF94A9-12BB-6137-B124-080148B5E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5892" y="2186228"/>
            <a:ext cx="4515480" cy="17433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C290D32-599A-613E-B94D-62A68C7C7C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1340" y="4130492"/>
            <a:ext cx="2286319" cy="25054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38CD085-691F-2BE2-21AF-314F2DCD5AA2}"/>
              </a:ext>
            </a:extLst>
          </p:cNvPr>
          <p:cNvSpPr txBox="1"/>
          <p:nvPr/>
        </p:nvSpPr>
        <p:spPr>
          <a:xfrm>
            <a:off x="809668" y="1435608"/>
            <a:ext cx="8846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have </a:t>
            </a:r>
            <a:r>
              <a:rPr lang="en-US" dirty="0" err="1"/>
              <a:t>MavenFlix</a:t>
            </a:r>
            <a:r>
              <a:rPr lang="en-US" dirty="0"/>
              <a:t> subscriptions trended over time?</a:t>
            </a:r>
          </a:p>
        </p:txBody>
      </p:sp>
    </p:spTree>
    <p:extLst>
      <p:ext uri="{BB962C8B-B14F-4D97-AF65-F5344CB8AC3E}">
        <p14:creationId xmlns:p14="http://schemas.microsoft.com/office/powerpoint/2010/main" val="792997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107BB7-6FE0-25B4-D342-A7A5F9717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AA408-0739-9593-AC8C-C3361A426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365125"/>
            <a:ext cx="10515600" cy="1325563"/>
          </a:xfrm>
        </p:spPr>
        <p:txBody>
          <a:bodyPr/>
          <a:lstStyle/>
          <a:p>
            <a:r>
              <a:rPr lang="en-US" dirty="0"/>
              <a:t>Long Term Subscriber Loyalty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B64CCD-BBD6-FC95-940A-5DFCFBBBD791}"/>
              </a:ext>
            </a:extLst>
          </p:cNvPr>
          <p:cNvSpPr txBox="1"/>
          <p:nvPr/>
        </p:nvSpPr>
        <p:spPr>
          <a:xfrm>
            <a:off x="809668" y="1435608"/>
            <a:ext cx="8846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percentage of customers have subscribed for 5 months or more?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256DC21-3362-CF88-4793-D3BCED1DC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57" y="1976235"/>
            <a:ext cx="6487430" cy="290553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BE3F4F0-911D-0B9D-3821-847E64A7F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57" y="5422392"/>
            <a:ext cx="6934312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5278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4F251F-B3C2-21A7-41A7-D1C356F5D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F9C72-582F-F451-8029-D4754D4E7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365125"/>
            <a:ext cx="10515600" cy="1325563"/>
          </a:xfrm>
        </p:spPr>
        <p:txBody>
          <a:bodyPr/>
          <a:lstStyle/>
          <a:p>
            <a:r>
              <a:rPr lang="en-US" dirty="0"/>
              <a:t>Retention by Month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04818B-2D8A-8B98-9B4F-249E79E22398}"/>
              </a:ext>
            </a:extLst>
          </p:cNvPr>
          <p:cNvSpPr txBox="1"/>
          <p:nvPr/>
        </p:nvSpPr>
        <p:spPr>
          <a:xfrm>
            <a:off x="638175" y="1412533"/>
            <a:ext cx="8846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month had the highest subscriber retention, and the lowest?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BA2A91-7ED2-FF73-7EE5-63C6C667B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1966530"/>
            <a:ext cx="5353797" cy="30865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919DC6-2093-C702-EE79-D5D9BCB1A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" y="5422392"/>
            <a:ext cx="3839111" cy="4096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6CA8B8-04D9-07A7-5306-3EFA8FBF7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5975" y="1923840"/>
            <a:ext cx="5268060" cy="30103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33ED2F-F669-AE3D-A528-B5E86AB588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259703"/>
            <a:ext cx="3820058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2378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384417D73C1A4D8E09823658E1EBE5" ma:contentTypeVersion="6" ma:contentTypeDescription="Create a new document." ma:contentTypeScope="" ma:versionID="8e58c3c9519498c31e9652c2d091e5cb">
  <xsd:schema xmlns:xsd="http://www.w3.org/2001/XMLSchema" xmlns:xs="http://www.w3.org/2001/XMLSchema" xmlns:p="http://schemas.microsoft.com/office/2006/metadata/properties" xmlns:ns3="437034a7-c50c-4c3d-b30a-8a6bea52cea3" targetNamespace="http://schemas.microsoft.com/office/2006/metadata/properties" ma:root="true" ma:fieldsID="d775c268743471099f0bee278baabde5" ns3:_="">
    <xsd:import namespace="437034a7-c50c-4c3d-b30a-8a6bea52cea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7034a7-c50c-4c3d-b30a-8a6bea52ce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37034a7-c50c-4c3d-b30a-8a6bea52cea3" xsi:nil="true"/>
  </documentManagement>
</p:properties>
</file>

<file path=customXml/itemProps1.xml><?xml version="1.0" encoding="utf-8"?>
<ds:datastoreItem xmlns:ds="http://schemas.openxmlformats.org/officeDocument/2006/customXml" ds:itemID="{21A36533-1D4F-4956-846A-110DE40300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C39FF6C-CB0C-43ED-BAAC-4DEDBBA60A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7034a7-c50c-4c3d-b30a-8a6bea52ce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A14043-03CC-42A1-9770-F4A9EDAD5496}">
  <ds:schemaRefs>
    <ds:schemaRef ds:uri="http://schemas.microsoft.com/office/2006/documentManagement/types"/>
    <ds:schemaRef ds:uri="http://schemas.openxmlformats.org/package/2006/metadata/core-properties"/>
    <ds:schemaRef ds:uri="437034a7-c50c-4c3d-b30a-8a6bea52cea3"/>
    <ds:schemaRef ds:uri="http://schemas.microsoft.com/office/2006/metadata/properties"/>
    <ds:schemaRef ds:uri="http://purl.org/dc/dcmitype/"/>
    <ds:schemaRef ds:uri="http://purl.org/dc/elements/1.1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397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Calibri </vt:lpstr>
      <vt:lpstr>Office Theme</vt:lpstr>
      <vt:lpstr>MavenFlix Video Streaming Subscription Analysis </vt:lpstr>
      <vt:lpstr>Introduction</vt:lpstr>
      <vt:lpstr>Objective </vt:lpstr>
      <vt:lpstr>Data Cleaning &amp; Preparation </vt:lpstr>
      <vt:lpstr>Data Cleaning &amp;Preparation Cont’d  </vt:lpstr>
      <vt:lpstr>Key Performance Indicators</vt:lpstr>
      <vt:lpstr>Subscription Trend over Time</vt:lpstr>
      <vt:lpstr>Long Term Subscriber Loyalty</vt:lpstr>
      <vt:lpstr>Retention by Month</vt:lpstr>
      <vt:lpstr>Key Findings 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Edward Opare-Yeboah</dc:creator>
  <cp:lastModifiedBy>Edward Opare - Yeboah</cp:lastModifiedBy>
  <cp:revision>4</cp:revision>
  <dcterms:created xsi:type="dcterms:W3CDTF">2025-07-02T11:19:37Z</dcterms:created>
  <dcterms:modified xsi:type="dcterms:W3CDTF">2025-07-07T21:06:49Z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2025-07-02T11:51:50Z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1ec4c1d7-ec97-41c3-bf24-d07e8f6b60bb</vt:lpwstr>
  </property>
  <property fmtid="{D5CDD505-2E9C-101B-9397-08002B2CF9AE}" pid="7" name="MSIP_Label_defa4170-0d19-0005-0004-bc88714345d2_ActionId">
    <vt:lpwstr>cad3dfdf-d154-40dc-a112-af16be3a975b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  <property fmtid="{D5CDD505-2E9C-101B-9397-08002B2CF9AE}" pid="10" name="ContentTypeId">
    <vt:lpwstr>0x010100DC384417D73C1A4D8E09823658E1EBE5</vt:lpwstr>
  </property>
</Properties>
</file>