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8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82AAA-BE64-406B-91C5-A70546663BC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2C21-3F85-45CD-B12B-A3CDBFC8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32C21-3F85-45CD-B12B-A3CDBFC8E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9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5AA3-7840-4F46-8C16-88518703F3F4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FA94-B490-4907-A327-003B930E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945686-DDBB-402A-B9B0-6C5C763A551C}"/>
              </a:ext>
            </a:extLst>
          </p:cNvPr>
          <p:cNvSpPr txBox="1"/>
          <p:nvPr/>
        </p:nvSpPr>
        <p:spPr>
          <a:xfrm>
            <a:off x="5620323" y="4545190"/>
            <a:ext cx="1044160" cy="14879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06FAA4-B8DB-4562-8637-8A37F83EBDF0}"/>
              </a:ext>
            </a:extLst>
          </p:cNvPr>
          <p:cNvSpPr txBox="1"/>
          <p:nvPr/>
        </p:nvSpPr>
        <p:spPr>
          <a:xfrm>
            <a:off x="306533" y="416671"/>
            <a:ext cx="8530934" cy="14698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23531E-39D0-4372-A122-9D717F236510}"/>
              </a:ext>
            </a:extLst>
          </p:cNvPr>
          <p:cNvSpPr txBox="1"/>
          <p:nvPr/>
        </p:nvSpPr>
        <p:spPr>
          <a:xfrm>
            <a:off x="2495988" y="584980"/>
            <a:ext cx="1224556" cy="46529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Adoption (%)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D54918-8D49-4B02-BEFA-0FD4E53D4B96}"/>
              </a:ext>
            </a:extLst>
          </p:cNvPr>
          <p:cNvSpPr txBox="1"/>
          <p:nvPr/>
        </p:nvSpPr>
        <p:spPr>
          <a:xfrm>
            <a:off x="306533" y="81852"/>
            <a:ext cx="8530934" cy="3454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889903-2244-4622-A0FD-AF764B9CA466}"/>
              </a:ext>
            </a:extLst>
          </p:cNvPr>
          <p:cNvSpPr txBox="1"/>
          <p:nvPr/>
        </p:nvSpPr>
        <p:spPr>
          <a:xfrm>
            <a:off x="5410697" y="588050"/>
            <a:ext cx="1173556" cy="457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Active Users (%)</a:t>
            </a:r>
          </a:p>
        </p:txBody>
      </p:sp>
      <p:cxnSp>
        <p:nvCxnSpPr>
          <p:cNvPr id="105" name="Straight Arrow Connector 23">
            <a:extLst>
              <a:ext uri="{FF2B5EF4-FFF2-40B4-BE49-F238E27FC236}">
                <a16:creationId xmlns:a16="http://schemas.microsoft.com/office/drawing/2014/main" id="{BB48EBC7-6125-4DE9-88A7-8E0B68A77826}"/>
              </a:ext>
            </a:extLst>
          </p:cNvPr>
          <p:cNvCxnSpPr>
            <a:cxnSpLocks/>
            <a:stCxn id="163" idx="3"/>
            <a:endCxn id="103" idx="1"/>
          </p:cNvCxnSpPr>
          <p:nvPr/>
        </p:nvCxnSpPr>
        <p:spPr>
          <a:xfrm>
            <a:off x="1508280" y="1549153"/>
            <a:ext cx="394200" cy="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3B4086F-AD74-43A2-917A-5E3923BBE88F}"/>
              </a:ext>
            </a:extLst>
          </p:cNvPr>
          <p:cNvSpPr txBox="1"/>
          <p:nvPr/>
        </p:nvSpPr>
        <p:spPr>
          <a:xfrm>
            <a:off x="1074759" y="580592"/>
            <a:ext cx="1224556" cy="46990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Pop. Growth Rate (%)</a:t>
            </a:r>
          </a:p>
        </p:txBody>
      </p:sp>
      <p:cxnSp>
        <p:nvCxnSpPr>
          <p:cNvPr id="162" name="Straight Arrow Connector 23">
            <a:extLst>
              <a:ext uri="{FF2B5EF4-FFF2-40B4-BE49-F238E27FC236}">
                <a16:creationId xmlns:a16="http://schemas.microsoft.com/office/drawing/2014/main" id="{9D8D1A80-A681-44AA-BB1A-AA181C66169E}"/>
              </a:ext>
            </a:extLst>
          </p:cNvPr>
          <p:cNvCxnSpPr>
            <a:cxnSpLocks/>
            <a:stCxn id="161" idx="2"/>
            <a:endCxn id="103" idx="1"/>
          </p:cNvCxnSpPr>
          <p:nvPr/>
        </p:nvCxnSpPr>
        <p:spPr>
          <a:xfrm rot="16200000" flipH="1">
            <a:off x="1543471" y="1194062"/>
            <a:ext cx="502575" cy="215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5EDE56-32F8-4515-B6E9-9AE043AF2DF5}"/>
              </a:ext>
            </a:extLst>
          </p:cNvPr>
          <p:cNvSpPr txBox="1"/>
          <p:nvPr/>
        </p:nvSpPr>
        <p:spPr>
          <a:xfrm>
            <a:off x="6190323" y="1320273"/>
            <a:ext cx="1026490" cy="457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user density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98CBA6-FE85-490B-A7ED-B0BB6472B04C}"/>
              </a:ext>
            </a:extLst>
          </p:cNvPr>
          <p:cNvSpPr txBox="1"/>
          <p:nvPr/>
        </p:nvSpPr>
        <p:spPr>
          <a:xfrm>
            <a:off x="4778138" y="1316544"/>
            <a:ext cx="1026490" cy="4615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Users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DE46FC-2F0C-443D-B9BE-04F953685093}"/>
              </a:ext>
            </a:extLst>
          </p:cNvPr>
          <p:cNvSpPr txBox="1"/>
          <p:nvPr/>
        </p:nvSpPr>
        <p:spPr>
          <a:xfrm>
            <a:off x="3313249" y="1319248"/>
            <a:ext cx="1100489" cy="457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Users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5642AC-2E58-4040-8BAF-42CB7236B75C}"/>
              </a:ext>
            </a:extLst>
          </p:cNvPr>
          <p:cNvSpPr txBox="1"/>
          <p:nvPr/>
        </p:nvSpPr>
        <p:spPr>
          <a:xfrm>
            <a:off x="1902480" y="1324151"/>
            <a:ext cx="1026490" cy="457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(2030)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D01490-6B72-4D94-9D3F-ED29C071C899}"/>
              </a:ext>
            </a:extLst>
          </p:cNvPr>
          <p:cNvSpPr txBox="1"/>
          <p:nvPr/>
        </p:nvSpPr>
        <p:spPr>
          <a:xfrm>
            <a:off x="481790" y="1314200"/>
            <a:ext cx="1026490" cy="4699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(2020)</a:t>
            </a:r>
          </a:p>
        </p:txBody>
      </p:sp>
      <p:cxnSp>
        <p:nvCxnSpPr>
          <p:cNvPr id="49" name="Straight Arrow Connector 23">
            <a:extLst>
              <a:ext uri="{FF2B5EF4-FFF2-40B4-BE49-F238E27FC236}">
                <a16:creationId xmlns:a16="http://schemas.microsoft.com/office/drawing/2014/main" id="{263D1DB9-F417-4333-A277-3029891BF89E}"/>
              </a:ext>
            </a:extLst>
          </p:cNvPr>
          <p:cNvCxnSpPr>
            <a:cxnSpLocks/>
            <a:stCxn id="103" idx="3"/>
            <a:endCxn id="83" idx="1"/>
          </p:cNvCxnSpPr>
          <p:nvPr/>
        </p:nvCxnSpPr>
        <p:spPr>
          <a:xfrm flipV="1">
            <a:off x="2928970" y="1548169"/>
            <a:ext cx="384279" cy="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23">
            <a:extLst>
              <a:ext uri="{FF2B5EF4-FFF2-40B4-BE49-F238E27FC236}">
                <a16:creationId xmlns:a16="http://schemas.microsoft.com/office/drawing/2014/main" id="{D144AC99-1816-421E-867E-55014D27A7A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 flipV="1">
            <a:off x="4413738" y="1547329"/>
            <a:ext cx="364400" cy="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3">
            <a:extLst>
              <a:ext uri="{FF2B5EF4-FFF2-40B4-BE49-F238E27FC236}">
                <a16:creationId xmlns:a16="http://schemas.microsoft.com/office/drawing/2014/main" id="{E096A8E0-A1CA-4BEB-9373-ADAA92A51BD7}"/>
              </a:ext>
            </a:extLst>
          </p:cNvPr>
          <p:cNvCxnSpPr>
            <a:cxnSpLocks/>
            <a:stCxn id="80" idx="3"/>
            <a:endCxn id="78" idx="1"/>
          </p:cNvCxnSpPr>
          <p:nvPr/>
        </p:nvCxnSpPr>
        <p:spPr>
          <a:xfrm>
            <a:off x="5804628" y="1547329"/>
            <a:ext cx="385695" cy="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23">
            <a:extLst>
              <a:ext uri="{FF2B5EF4-FFF2-40B4-BE49-F238E27FC236}">
                <a16:creationId xmlns:a16="http://schemas.microsoft.com/office/drawing/2014/main" id="{1C8AAC35-B107-4EBB-8D96-6A0C93D31805}"/>
              </a:ext>
            </a:extLst>
          </p:cNvPr>
          <p:cNvCxnSpPr>
            <a:cxnSpLocks/>
            <a:stCxn id="84" idx="2"/>
            <a:endCxn id="83" idx="1"/>
          </p:cNvCxnSpPr>
          <p:nvPr/>
        </p:nvCxnSpPr>
        <p:spPr>
          <a:xfrm rot="16200000" flipH="1">
            <a:off x="2961812" y="1196732"/>
            <a:ext cx="497890" cy="204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23">
            <a:extLst>
              <a:ext uri="{FF2B5EF4-FFF2-40B4-BE49-F238E27FC236}">
                <a16:creationId xmlns:a16="http://schemas.microsoft.com/office/drawing/2014/main" id="{F8E3F698-BC01-402A-8DA1-D1E3249E17DD}"/>
              </a:ext>
            </a:extLst>
          </p:cNvPr>
          <p:cNvCxnSpPr>
            <a:cxnSpLocks/>
            <a:stCxn id="96" idx="2"/>
            <a:endCxn id="78" idx="1"/>
          </p:cNvCxnSpPr>
          <p:nvPr/>
        </p:nvCxnSpPr>
        <p:spPr>
          <a:xfrm rot="16200000" flipH="1">
            <a:off x="5842248" y="1201118"/>
            <a:ext cx="503303" cy="192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01DCBEE-F1FF-4F18-AEDD-933129EB13AD}"/>
              </a:ext>
            </a:extLst>
          </p:cNvPr>
          <p:cNvSpPr txBox="1"/>
          <p:nvPr/>
        </p:nvSpPr>
        <p:spPr>
          <a:xfrm>
            <a:off x="6800916" y="588050"/>
            <a:ext cx="1173556" cy="46529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Traffic Per User (GB)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15963C-F0D1-484D-997A-201E3E8281C3}"/>
              </a:ext>
            </a:extLst>
          </p:cNvPr>
          <p:cNvSpPr txBox="1"/>
          <p:nvPr/>
        </p:nvSpPr>
        <p:spPr>
          <a:xfrm>
            <a:off x="7602508" y="1318652"/>
            <a:ext cx="1026490" cy="457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demand</a:t>
            </a:r>
          </a:p>
        </p:txBody>
      </p:sp>
      <p:cxnSp>
        <p:nvCxnSpPr>
          <p:cNvPr id="76" name="Straight Arrow Connector 23">
            <a:extLst>
              <a:ext uri="{FF2B5EF4-FFF2-40B4-BE49-F238E27FC236}">
                <a16:creationId xmlns:a16="http://schemas.microsoft.com/office/drawing/2014/main" id="{7FE8253E-338F-45F0-A71F-4D4586AB126F}"/>
              </a:ext>
            </a:extLst>
          </p:cNvPr>
          <p:cNvCxnSpPr>
            <a:cxnSpLocks/>
            <a:stCxn id="78" idx="3"/>
            <a:endCxn id="75" idx="1"/>
          </p:cNvCxnSpPr>
          <p:nvPr/>
        </p:nvCxnSpPr>
        <p:spPr>
          <a:xfrm flipV="1">
            <a:off x="7216813" y="1547573"/>
            <a:ext cx="385695" cy="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3">
            <a:extLst>
              <a:ext uri="{FF2B5EF4-FFF2-40B4-BE49-F238E27FC236}">
                <a16:creationId xmlns:a16="http://schemas.microsoft.com/office/drawing/2014/main" id="{7F0B21A3-772B-4D84-93FB-C811B9F92627}"/>
              </a:ext>
            </a:extLst>
          </p:cNvPr>
          <p:cNvCxnSpPr>
            <a:cxnSpLocks/>
            <a:stCxn id="73" idx="2"/>
            <a:endCxn id="75" idx="1"/>
          </p:cNvCxnSpPr>
          <p:nvPr/>
        </p:nvCxnSpPr>
        <p:spPr>
          <a:xfrm rot="16200000" flipH="1">
            <a:off x="7247989" y="1193053"/>
            <a:ext cx="494225" cy="214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DAC074D-3CE2-4CDF-8B52-D071FC01CC32}"/>
              </a:ext>
            </a:extLst>
          </p:cNvPr>
          <p:cNvCxnSpPr>
            <a:cxnSpLocks/>
          </p:cNvCxnSpPr>
          <p:nvPr/>
        </p:nvCxnSpPr>
        <p:spPr>
          <a:xfrm flipH="1">
            <a:off x="3102721" y="6632615"/>
            <a:ext cx="320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57D5970-CC27-4666-8D2C-712E8F46672D}"/>
              </a:ext>
            </a:extLst>
          </p:cNvPr>
          <p:cNvSpPr txBox="1"/>
          <p:nvPr/>
        </p:nvSpPr>
        <p:spPr>
          <a:xfrm>
            <a:off x="0" y="6454334"/>
            <a:ext cx="9144000" cy="34643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 User Defined Parameter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38E6244-0ED3-4E7D-8195-4563CBA72D65}"/>
              </a:ext>
            </a:extLst>
          </p:cNvPr>
          <p:cNvSpPr txBox="1"/>
          <p:nvPr/>
        </p:nvSpPr>
        <p:spPr>
          <a:xfrm>
            <a:off x="306533" y="4252404"/>
            <a:ext cx="3197625" cy="20672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6F826B7-F575-44B8-8FBA-ED20516C698C}"/>
              </a:ext>
            </a:extLst>
          </p:cNvPr>
          <p:cNvSpPr txBox="1"/>
          <p:nvPr/>
        </p:nvSpPr>
        <p:spPr>
          <a:xfrm>
            <a:off x="306533" y="2415375"/>
            <a:ext cx="8530934" cy="130837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891F0A-5D15-45C6-9E60-7319465E806A}"/>
              </a:ext>
            </a:extLst>
          </p:cNvPr>
          <p:cNvSpPr txBox="1"/>
          <p:nvPr/>
        </p:nvSpPr>
        <p:spPr>
          <a:xfrm>
            <a:off x="306533" y="2068710"/>
            <a:ext cx="8530932" cy="3454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Dimensioning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498F2A-E538-4BE6-B657-217F6BCD29B4}"/>
              </a:ext>
            </a:extLst>
          </p:cNvPr>
          <p:cNvSpPr txBox="1"/>
          <p:nvPr/>
        </p:nvSpPr>
        <p:spPr>
          <a:xfrm>
            <a:off x="1542702" y="2591678"/>
            <a:ext cx="1321463" cy="2606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Technology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D64EFFA-8544-4CEC-814A-78180546A888}"/>
              </a:ext>
            </a:extLst>
          </p:cNvPr>
          <p:cNvSpPr txBox="1"/>
          <p:nvPr/>
        </p:nvSpPr>
        <p:spPr>
          <a:xfrm>
            <a:off x="1542702" y="2943744"/>
            <a:ext cx="1321463" cy="26734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Spectrum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6947C36-C38F-4306-9B16-0C5A5C8034C3}"/>
              </a:ext>
            </a:extLst>
          </p:cNvPr>
          <p:cNvSpPr txBox="1"/>
          <p:nvPr/>
        </p:nvSpPr>
        <p:spPr>
          <a:xfrm>
            <a:off x="1542702" y="3312095"/>
            <a:ext cx="1321463" cy="244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Existing Sites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3701813-C3DE-40A8-AAB7-16FC24350560}"/>
              </a:ext>
            </a:extLst>
          </p:cNvPr>
          <p:cNvSpPr txBox="1"/>
          <p:nvPr/>
        </p:nvSpPr>
        <p:spPr>
          <a:xfrm>
            <a:off x="3105615" y="2852310"/>
            <a:ext cx="1321463" cy="459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Capacity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7104C41-A0D2-49E1-9FC3-D82812084E6F}"/>
              </a:ext>
            </a:extLst>
          </p:cNvPr>
          <p:cNvSpPr txBox="1"/>
          <p:nvPr/>
        </p:nvSpPr>
        <p:spPr>
          <a:xfrm>
            <a:off x="6270757" y="2589798"/>
            <a:ext cx="1321463" cy="2625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Technology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2ED00AD-6E44-4240-BCDA-8C039ABC14E4}"/>
              </a:ext>
            </a:extLst>
          </p:cNvPr>
          <p:cNvSpPr txBox="1"/>
          <p:nvPr/>
        </p:nvSpPr>
        <p:spPr>
          <a:xfrm>
            <a:off x="6270757" y="2948506"/>
            <a:ext cx="1321463" cy="26734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Spectrum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F9134AD-E97F-4F21-90A2-1B48E2BC980F}"/>
              </a:ext>
            </a:extLst>
          </p:cNvPr>
          <p:cNvSpPr txBox="1"/>
          <p:nvPr/>
        </p:nvSpPr>
        <p:spPr>
          <a:xfrm>
            <a:off x="6270757" y="3322777"/>
            <a:ext cx="1308356" cy="2292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Total Sites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47A116C-3F8D-4EC4-AA0C-355F19D55BBA}"/>
              </a:ext>
            </a:extLst>
          </p:cNvPr>
          <p:cNvSpPr txBox="1"/>
          <p:nvPr/>
        </p:nvSpPr>
        <p:spPr>
          <a:xfrm>
            <a:off x="4687150" y="2841567"/>
            <a:ext cx="1321463" cy="4812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Capacity</a:t>
            </a:r>
          </a:p>
        </p:txBody>
      </p:sp>
      <p:cxnSp>
        <p:nvCxnSpPr>
          <p:cNvPr id="159" name="Straight Arrow Connector 23">
            <a:extLst>
              <a:ext uri="{FF2B5EF4-FFF2-40B4-BE49-F238E27FC236}">
                <a16:creationId xmlns:a16="http://schemas.microsoft.com/office/drawing/2014/main" id="{D6849B1F-0EDB-4EFA-88A9-4D103D4DC7C4}"/>
              </a:ext>
            </a:extLst>
          </p:cNvPr>
          <p:cNvCxnSpPr>
            <a:cxnSpLocks/>
            <a:stCxn id="158" idx="2"/>
            <a:endCxn id="176" idx="0"/>
          </p:cNvCxnSpPr>
          <p:nvPr/>
        </p:nvCxnSpPr>
        <p:spPr>
          <a:xfrm rot="16200000" flipH="1">
            <a:off x="5719009" y="2951654"/>
            <a:ext cx="1722751" cy="2465005"/>
          </a:xfrm>
          <a:prstGeom prst="bentConnector3">
            <a:avLst>
              <a:gd name="adj1" fmla="val 38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E43D8D6-3E56-4080-8C97-79075A366916}"/>
              </a:ext>
            </a:extLst>
          </p:cNvPr>
          <p:cNvSpPr txBox="1"/>
          <p:nvPr/>
        </p:nvSpPr>
        <p:spPr>
          <a:xfrm>
            <a:off x="3725761" y="4224254"/>
            <a:ext cx="5111704" cy="20910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6B6468D-DB3C-4800-8D79-B4A0E419EB28}"/>
              </a:ext>
            </a:extLst>
          </p:cNvPr>
          <p:cNvSpPr txBox="1"/>
          <p:nvPr/>
        </p:nvSpPr>
        <p:spPr>
          <a:xfrm>
            <a:off x="5716595" y="4629504"/>
            <a:ext cx="846130" cy="2703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1DD5009-27BD-47DD-B9C0-1D2BE2DD5634}"/>
              </a:ext>
            </a:extLst>
          </p:cNvPr>
          <p:cNvSpPr txBox="1"/>
          <p:nvPr/>
        </p:nvSpPr>
        <p:spPr>
          <a:xfrm>
            <a:off x="5719336" y="4979626"/>
            <a:ext cx="846130" cy="2703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EB089B-606A-4664-ACAF-6BAC0C1A92B1}"/>
              </a:ext>
            </a:extLst>
          </p:cNvPr>
          <p:cNvSpPr txBox="1"/>
          <p:nvPr/>
        </p:nvSpPr>
        <p:spPr>
          <a:xfrm>
            <a:off x="3919777" y="5050683"/>
            <a:ext cx="1163638" cy="4812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new sites ($)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143970-6916-47F1-8359-C7BBA23E46E1}"/>
              </a:ext>
            </a:extLst>
          </p:cNvPr>
          <p:cNvSpPr txBox="1"/>
          <p:nvPr/>
        </p:nvSpPr>
        <p:spPr>
          <a:xfrm>
            <a:off x="3725760" y="3888040"/>
            <a:ext cx="5111705" cy="3454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</p:txBody>
      </p:sp>
      <p:cxnSp>
        <p:nvCxnSpPr>
          <p:cNvPr id="175" name="Straight Arrow Connector 23">
            <a:extLst>
              <a:ext uri="{FF2B5EF4-FFF2-40B4-BE49-F238E27FC236}">
                <a16:creationId xmlns:a16="http://schemas.microsoft.com/office/drawing/2014/main" id="{6CAE7216-5619-417E-921F-C47A592CEA11}"/>
              </a:ext>
            </a:extLst>
          </p:cNvPr>
          <p:cNvCxnSpPr>
            <a:cxnSpLocks/>
            <a:stCxn id="10" idx="1"/>
            <a:endCxn id="168" idx="3"/>
          </p:cNvCxnSpPr>
          <p:nvPr/>
        </p:nvCxnSpPr>
        <p:spPr>
          <a:xfrm flipH="1">
            <a:off x="5083415" y="5289149"/>
            <a:ext cx="536908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E43F662-8B0B-4950-8AFE-3059585F09E5}"/>
              </a:ext>
            </a:extLst>
          </p:cNvPr>
          <p:cNvSpPr txBox="1"/>
          <p:nvPr/>
        </p:nvSpPr>
        <p:spPr>
          <a:xfrm>
            <a:off x="7172185" y="5045533"/>
            <a:ext cx="1281403" cy="4812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/ Upgraded Sites</a:t>
            </a:r>
          </a:p>
        </p:txBody>
      </p: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1A3B8326-D8AA-43D8-A9BB-F60DDF7B0A8C}"/>
              </a:ext>
            </a:extLst>
          </p:cNvPr>
          <p:cNvCxnSpPr>
            <a:cxnSpLocks/>
            <a:stCxn id="176" idx="1"/>
            <a:endCxn id="10" idx="3"/>
          </p:cNvCxnSpPr>
          <p:nvPr/>
        </p:nvCxnSpPr>
        <p:spPr>
          <a:xfrm flipH="1">
            <a:off x="6664483" y="5286141"/>
            <a:ext cx="507702" cy="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23">
            <a:extLst>
              <a:ext uri="{FF2B5EF4-FFF2-40B4-BE49-F238E27FC236}">
                <a16:creationId xmlns:a16="http://schemas.microsoft.com/office/drawing/2014/main" id="{76EC74CE-4AB0-48FD-9ADE-46953BAFA683}"/>
              </a:ext>
            </a:extLst>
          </p:cNvPr>
          <p:cNvCxnSpPr>
            <a:cxnSpLocks/>
            <a:stCxn id="168" idx="1"/>
            <a:endCxn id="188" idx="3"/>
          </p:cNvCxnSpPr>
          <p:nvPr/>
        </p:nvCxnSpPr>
        <p:spPr>
          <a:xfrm flipH="1" flipV="1">
            <a:off x="3233474" y="5289702"/>
            <a:ext cx="686303" cy="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23">
            <a:extLst>
              <a:ext uri="{FF2B5EF4-FFF2-40B4-BE49-F238E27FC236}">
                <a16:creationId xmlns:a16="http://schemas.microsoft.com/office/drawing/2014/main" id="{4C2D3DC7-ED3E-4723-A268-188D48686D32}"/>
              </a:ext>
            </a:extLst>
          </p:cNvPr>
          <p:cNvCxnSpPr>
            <a:cxnSpLocks/>
            <a:stCxn id="188" idx="1"/>
            <a:endCxn id="184" idx="3"/>
          </p:cNvCxnSpPr>
          <p:nvPr/>
        </p:nvCxnSpPr>
        <p:spPr>
          <a:xfrm rot="10800000" flipV="1">
            <a:off x="1747067" y="5289701"/>
            <a:ext cx="377016" cy="1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EB27D6D-214C-47ED-ACFE-C68FA62E873C}"/>
              </a:ext>
            </a:extLst>
          </p:cNvPr>
          <p:cNvSpPr txBox="1"/>
          <p:nvPr/>
        </p:nvSpPr>
        <p:spPr>
          <a:xfrm>
            <a:off x="481899" y="5050949"/>
            <a:ext cx="1265168" cy="4812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($)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C8112BF-3CB0-421F-800B-913D6C1340A4}"/>
              </a:ext>
            </a:extLst>
          </p:cNvPr>
          <p:cNvSpPr txBox="1"/>
          <p:nvPr/>
        </p:nvSpPr>
        <p:spPr>
          <a:xfrm>
            <a:off x="306533" y="3916190"/>
            <a:ext cx="3197627" cy="3454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973650-36EE-4E51-9B76-2DFE468048DF}"/>
              </a:ext>
            </a:extLst>
          </p:cNvPr>
          <p:cNvSpPr txBox="1"/>
          <p:nvPr/>
        </p:nvSpPr>
        <p:spPr>
          <a:xfrm>
            <a:off x="2124083" y="5050949"/>
            <a:ext cx="1109391" cy="4775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per user ($)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B346D63-C47A-467D-B4FA-D7C245E683C8}"/>
              </a:ext>
            </a:extLst>
          </p:cNvPr>
          <p:cNvSpPr txBox="1"/>
          <p:nvPr/>
        </p:nvSpPr>
        <p:spPr>
          <a:xfrm>
            <a:off x="481790" y="4397056"/>
            <a:ext cx="1265168" cy="48121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Unconnected Users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7EEF769-E155-483F-A6D7-50ABE7DC9350}"/>
              </a:ext>
            </a:extLst>
          </p:cNvPr>
          <p:cNvSpPr txBox="1"/>
          <p:nvPr/>
        </p:nvSpPr>
        <p:spPr>
          <a:xfrm>
            <a:off x="481790" y="5709757"/>
            <a:ext cx="1265168" cy="4812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GDP (%)</a:t>
            </a:r>
          </a:p>
        </p:txBody>
      </p:sp>
      <p:cxnSp>
        <p:nvCxnSpPr>
          <p:cNvPr id="194" name="Straight Arrow Connector 23">
            <a:extLst>
              <a:ext uri="{FF2B5EF4-FFF2-40B4-BE49-F238E27FC236}">
                <a16:creationId xmlns:a16="http://schemas.microsoft.com/office/drawing/2014/main" id="{D1F71382-F64E-4E35-A3AD-5317D6A6D949}"/>
              </a:ext>
            </a:extLst>
          </p:cNvPr>
          <p:cNvCxnSpPr>
            <a:cxnSpLocks/>
            <a:stCxn id="184" idx="2"/>
            <a:endCxn id="191" idx="0"/>
          </p:cNvCxnSpPr>
          <p:nvPr/>
        </p:nvCxnSpPr>
        <p:spPr>
          <a:xfrm flipH="1">
            <a:off x="1114374" y="5532164"/>
            <a:ext cx="109" cy="17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23">
            <a:extLst>
              <a:ext uri="{FF2B5EF4-FFF2-40B4-BE49-F238E27FC236}">
                <a16:creationId xmlns:a16="http://schemas.microsoft.com/office/drawing/2014/main" id="{D73327AE-EFBB-4550-8DDE-56A6B2893280}"/>
              </a:ext>
            </a:extLst>
          </p:cNvPr>
          <p:cNvCxnSpPr>
            <a:cxnSpLocks/>
            <a:stCxn id="190" idx="2"/>
            <a:endCxn id="184" idx="0"/>
          </p:cNvCxnSpPr>
          <p:nvPr/>
        </p:nvCxnSpPr>
        <p:spPr>
          <a:xfrm>
            <a:off x="1114374" y="4878271"/>
            <a:ext cx="109" cy="17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5DD04F56-0D9C-4D16-B85F-03C8079D1E10}"/>
              </a:ext>
            </a:extLst>
          </p:cNvPr>
          <p:cNvSpPr txBox="1"/>
          <p:nvPr/>
        </p:nvSpPr>
        <p:spPr>
          <a:xfrm>
            <a:off x="2113296" y="5705333"/>
            <a:ext cx="1129052" cy="4840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Forecast ($)</a:t>
            </a:r>
          </a:p>
        </p:txBody>
      </p:sp>
      <p:cxnSp>
        <p:nvCxnSpPr>
          <p:cNvPr id="198" name="Straight Arrow Connector 23">
            <a:extLst>
              <a:ext uri="{FF2B5EF4-FFF2-40B4-BE49-F238E27FC236}">
                <a16:creationId xmlns:a16="http://schemas.microsoft.com/office/drawing/2014/main" id="{E64086FD-6805-451E-86D5-914CCEC94367}"/>
              </a:ext>
            </a:extLst>
          </p:cNvPr>
          <p:cNvCxnSpPr>
            <a:cxnSpLocks/>
            <a:stCxn id="197" idx="1"/>
            <a:endCxn id="191" idx="3"/>
          </p:cNvCxnSpPr>
          <p:nvPr/>
        </p:nvCxnSpPr>
        <p:spPr>
          <a:xfrm flipH="1">
            <a:off x="1746958" y="5947383"/>
            <a:ext cx="366338" cy="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23">
            <a:extLst>
              <a:ext uri="{FF2B5EF4-FFF2-40B4-BE49-F238E27FC236}">
                <a16:creationId xmlns:a16="http://schemas.microsoft.com/office/drawing/2014/main" id="{EA9C88CC-83A4-400D-AFAE-8250292034F5}"/>
              </a:ext>
            </a:extLst>
          </p:cNvPr>
          <p:cNvCxnSpPr>
            <a:cxnSpLocks/>
            <a:stCxn id="151" idx="3"/>
            <a:endCxn id="154" idx="1"/>
          </p:cNvCxnSpPr>
          <p:nvPr/>
        </p:nvCxnSpPr>
        <p:spPr>
          <a:xfrm>
            <a:off x="2864165" y="2721994"/>
            <a:ext cx="241450" cy="360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23">
            <a:extLst>
              <a:ext uri="{FF2B5EF4-FFF2-40B4-BE49-F238E27FC236}">
                <a16:creationId xmlns:a16="http://schemas.microsoft.com/office/drawing/2014/main" id="{2431F273-1C92-4028-8650-30F4EAC56C0E}"/>
              </a:ext>
            </a:extLst>
          </p:cNvPr>
          <p:cNvCxnSpPr>
            <a:cxnSpLocks/>
            <a:stCxn id="153" idx="3"/>
            <a:endCxn id="154" idx="1"/>
          </p:cNvCxnSpPr>
          <p:nvPr/>
        </p:nvCxnSpPr>
        <p:spPr>
          <a:xfrm flipV="1">
            <a:off x="2864165" y="3082203"/>
            <a:ext cx="241450" cy="352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3">
            <a:extLst>
              <a:ext uri="{FF2B5EF4-FFF2-40B4-BE49-F238E27FC236}">
                <a16:creationId xmlns:a16="http://schemas.microsoft.com/office/drawing/2014/main" id="{8992C8C4-159C-4920-B980-3F23A8D5C7BD}"/>
              </a:ext>
            </a:extLst>
          </p:cNvPr>
          <p:cNvCxnSpPr>
            <a:cxnSpLocks/>
            <a:stCxn id="155" idx="1"/>
            <a:endCxn id="158" idx="3"/>
          </p:cNvCxnSpPr>
          <p:nvPr/>
        </p:nvCxnSpPr>
        <p:spPr>
          <a:xfrm rot="10800000" flipV="1">
            <a:off x="6008613" y="2721053"/>
            <a:ext cx="262144" cy="361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3">
            <a:extLst>
              <a:ext uri="{FF2B5EF4-FFF2-40B4-BE49-F238E27FC236}">
                <a16:creationId xmlns:a16="http://schemas.microsoft.com/office/drawing/2014/main" id="{D1465026-CB71-4F48-A863-4F1253AA871E}"/>
              </a:ext>
            </a:extLst>
          </p:cNvPr>
          <p:cNvCxnSpPr>
            <a:cxnSpLocks/>
            <a:stCxn id="157" idx="1"/>
            <a:endCxn id="158" idx="3"/>
          </p:cNvCxnSpPr>
          <p:nvPr/>
        </p:nvCxnSpPr>
        <p:spPr>
          <a:xfrm rot="10800000">
            <a:off x="6008613" y="3082176"/>
            <a:ext cx="262144" cy="355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3">
            <a:extLst>
              <a:ext uri="{FF2B5EF4-FFF2-40B4-BE49-F238E27FC236}">
                <a16:creationId xmlns:a16="http://schemas.microsoft.com/office/drawing/2014/main" id="{1F6E0090-815E-4D76-97B6-FF316602ED6F}"/>
              </a:ext>
            </a:extLst>
          </p:cNvPr>
          <p:cNvCxnSpPr>
            <a:cxnSpLocks/>
            <a:stCxn id="152" idx="3"/>
            <a:endCxn id="154" idx="1"/>
          </p:cNvCxnSpPr>
          <p:nvPr/>
        </p:nvCxnSpPr>
        <p:spPr>
          <a:xfrm>
            <a:off x="2864165" y="3077414"/>
            <a:ext cx="241450" cy="4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3">
            <a:extLst>
              <a:ext uri="{FF2B5EF4-FFF2-40B4-BE49-F238E27FC236}">
                <a16:creationId xmlns:a16="http://schemas.microsoft.com/office/drawing/2014/main" id="{CE99320D-ED0A-499B-96B6-5F69838A6963}"/>
              </a:ext>
            </a:extLst>
          </p:cNvPr>
          <p:cNvCxnSpPr>
            <a:cxnSpLocks/>
            <a:stCxn id="156" idx="1"/>
            <a:endCxn id="158" idx="3"/>
          </p:cNvCxnSpPr>
          <p:nvPr/>
        </p:nvCxnSpPr>
        <p:spPr>
          <a:xfrm rot="10800000">
            <a:off x="6008613" y="3082176"/>
            <a:ext cx="2621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3">
            <a:extLst>
              <a:ext uri="{FF2B5EF4-FFF2-40B4-BE49-F238E27FC236}">
                <a16:creationId xmlns:a16="http://schemas.microsoft.com/office/drawing/2014/main" id="{D077CB1E-7097-4D68-9056-06C9546EC904}"/>
              </a:ext>
            </a:extLst>
          </p:cNvPr>
          <p:cNvCxnSpPr>
            <a:cxnSpLocks/>
            <a:stCxn id="154" idx="3"/>
            <a:endCxn id="158" idx="1"/>
          </p:cNvCxnSpPr>
          <p:nvPr/>
        </p:nvCxnSpPr>
        <p:spPr>
          <a:xfrm flipV="1">
            <a:off x="4427078" y="3082175"/>
            <a:ext cx="260072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3">
            <a:extLst>
              <a:ext uri="{FF2B5EF4-FFF2-40B4-BE49-F238E27FC236}">
                <a16:creationId xmlns:a16="http://schemas.microsoft.com/office/drawing/2014/main" id="{95432A08-4AB9-4A5E-AF65-3B22BE96D735}"/>
              </a:ext>
            </a:extLst>
          </p:cNvPr>
          <p:cNvCxnSpPr>
            <a:cxnSpLocks/>
            <a:stCxn id="75" idx="2"/>
            <a:endCxn id="158" idx="0"/>
          </p:cNvCxnSpPr>
          <p:nvPr/>
        </p:nvCxnSpPr>
        <p:spPr>
          <a:xfrm rot="5400000">
            <a:off x="6199281" y="925095"/>
            <a:ext cx="1065074" cy="2767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0EB625-0D20-D9AF-F996-505A0F3DDC56}"/>
              </a:ext>
            </a:extLst>
          </p:cNvPr>
          <p:cNvSpPr txBox="1"/>
          <p:nvPr/>
        </p:nvSpPr>
        <p:spPr>
          <a:xfrm>
            <a:off x="5716595" y="5330173"/>
            <a:ext cx="846131" cy="2703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Backhaul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6316F-BE87-400A-898C-69181916FDE5}"/>
              </a:ext>
            </a:extLst>
          </p:cNvPr>
          <p:cNvSpPr txBox="1"/>
          <p:nvPr/>
        </p:nvSpPr>
        <p:spPr>
          <a:xfrm>
            <a:off x="5716595" y="5684581"/>
            <a:ext cx="846130" cy="2703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11CB5-522D-8E9D-65F4-F08C52443437}"/>
              </a:ext>
            </a:extLst>
          </p:cNvPr>
          <p:cNvSpPr txBox="1"/>
          <p:nvPr/>
        </p:nvSpPr>
        <p:spPr>
          <a:xfrm>
            <a:off x="5620323" y="4268389"/>
            <a:ext cx="1044160" cy="3454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71805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2299</TotalTime>
  <Words>84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48</cp:revision>
  <dcterms:created xsi:type="dcterms:W3CDTF">2021-09-23T07:52:27Z</dcterms:created>
  <dcterms:modified xsi:type="dcterms:W3CDTF">2022-12-15T16:56:09Z</dcterms:modified>
</cp:coreProperties>
</file>