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76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onymous" initials="AN" lastIdx="1" clrIdx="0">
    <p:extLst>
      <p:ext uri="{19B8F6BF-5375-455C-9EA6-DF929625EA0E}">
        <p15:presenceInfo xmlns:p15="http://schemas.microsoft.com/office/powerpoint/2012/main" userId="Anonymo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467-5886-4C8B-AF0F-3334C66222D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CF00-3FCD-4642-B2A4-65B63963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6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467-5886-4C8B-AF0F-3334C66222D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CF00-3FCD-4642-B2A4-65B63963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467-5886-4C8B-AF0F-3334C66222D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CF00-3FCD-4642-B2A4-65B63963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tyles def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5600" y="260351"/>
            <a:ext cx="8372864" cy="491576"/>
          </a:xfrm>
        </p:spPr>
        <p:txBody>
          <a:bodyPr lIns="0">
            <a:normAutofit/>
          </a:bodyPr>
          <a:lstStyle>
            <a:lvl1pPr marL="0" indent="0">
              <a:buNone/>
              <a:defRPr sz="1799" b="1">
                <a:solidFill>
                  <a:srgbClr val="A800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78206" y="1268416"/>
            <a:ext cx="8354358" cy="4321175"/>
          </a:xfrm>
        </p:spPr>
        <p:txBody>
          <a:bodyPr lIns="0" rIns="0">
            <a:normAutofit/>
          </a:bodyPr>
          <a:lstStyle>
            <a:lvl1pPr marL="0" indent="0">
              <a:buClr>
                <a:srgbClr val="A8001B"/>
              </a:buClr>
              <a:buFont typeface="Wingdings" panose="05000000000000000000" pitchFamily="2" charset="2"/>
              <a:buNone/>
              <a:defRPr sz="1349" b="0"/>
            </a:lvl1pPr>
            <a:lvl2pPr>
              <a:defRPr sz="1349"/>
            </a:lvl2pPr>
            <a:lvl3pPr>
              <a:defRPr sz="1349"/>
            </a:lvl3pPr>
          </a:lstStyle>
          <a:p>
            <a:pPr lvl="0"/>
            <a:r>
              <a:rPr lang="en-US" dirty="0"/>
              <a:t>Heading 1 – Arial | 18 | Bold, Body text – Arial | 18, Heading 2 – Arial | 18 | underlined, Heading 3 – Arial | 14 | underlined | all caps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5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467-5886-4C8B-AF0F-3334C66222D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CF00-3FCD-4642-B2A4-65B63963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467-5886-4C8B-AF0F-3334C66222D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CF00-3FCD-4642-B2A4-65B63963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467-5886-4C8B-AF0F-3334C66222D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CF00-3FCD-4642-B2A4-65B63963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7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467-5886-4C8B-AF0F-3334C66222D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CF00-3FCD-4642-B2A4-65B63963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467-5886-4C8B-AF0F-3334C66222D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CF00-3FCD-4642-B2A4-65B63963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467-5886-4C8B-AF0F-3334C66222D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CF00-3FCD-4642-B2A4-65B63963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6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467-5886-4C8B-AF0F-3334C66222D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CF00-3FCD-4642-B2A4-65B63963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D467-5886-4C8B-AF0F-3334C66222D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CF00-3FCD-4642-B2A4-65B63963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D467-5886-4C8B-AF0F-3334C66222D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CF00-3FCD-4642-B2A4-65B63963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08DECF-AE22-43C0-BD2B-F50ADD55E5F3}"/>
              </a:ext>
            </a:extLst>
          </p:cNvPr>
          <p:cNvGrpSpPr/>
          <p:nvPr/>
        </p:nvGrpSpPr>
        <p:grpSpPr>
          <a:xfrm>
            <a:off x="198321" y="144378"/>
            <a:ext cx="8747357" cy="6713621"/>
            <a:chOff x="198321" y="445169"/>
            <a:chExt cx="8747357" cy="5927557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4F8BA50-8D6C-4861-84AD-80AF8283095F}"/>
                </a:ext>
              </a:extLst>
            </p:cNvPr>
            <p:cNvSpPr txBox="1"/>
            <p:nvPr/>
          </p:nvSpPr>
          <p:spPr>
            <a:xfrm>
              <a:off x="3892256" y="3362751"/>
              <a:ext cx="1622354" cy="25744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4887DAE-7A5B-46E5-94A3-9F2B3CF4D64D}"/>
                </a:ext>
              </a:extLst>
            </p:cNvPr>
            <p:cNvSpPr txBox="1"/>
            <p:nvPr/>
          </p:nvSpPr>
          <p:spPr>
            <a:xfrm>
              <a:off x="210959" y="445169"/>
              <a:ext cx="8734719" cy="19388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Demand Module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FCAB7D-B0E8-451F-85F8-CF39B1275FE1}"/>
                </a:ext>
              </a:extLst>
            </p:cNvPr>
            <p:cNvSpPr txBox="1"/>
            <p:nvPr/>
          </p:nvSpPr>
          <p:spPr>
            <a:xfrm>
              <a:off x="388977" y="793718"/>
              <a:ext cx="8400890" cy="549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148B9A-4AAC-4F60-AE19-CF35C456A52A}"/>
                </a:ext>
              </a:extLst>
            </p:cNvPr>
            <p:cNvSpPr txBox="1"/>
            <p:nvPr/>
          </p:nvSpPr>
          <p:spPr>
            <a:xfrm>
              <a:off x="546508" y="919986"/>
              <a:ext cx="1231797" cy="303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88A0D0-5193-4CED-9676-0FFDACFC3791}"/>
                </a:ext>
              </a:extLst>
            </p:cNvPr>
            <p:cNvSpPr txBox="1"/>
            <p:nvPr/>
          </p:nvSpPr>
          <p:spPr>
            <a:xfrm>
              <a:off x="1915989" y="919986"/>
              <a:ext cx="1231797" cy="303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Subscribers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87F8E6-EC7B-4C46-8ED1-1EDBA262DF54}"/>
                </a:ext>
              </a:extLst>
            </p:cNvPr>
            <p:cNvSpPr txBox="1"/>
            <p:nvPr/>
          </p:nvSpPr>
          <p:spPr>
            <a:xfrm>
              <a:off x="3280681" y="919986"/>
              <a:ext cx="1231797" cy="303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Smartphones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9E248B-FE21-45E5-B9C0-3198583BBA8C}"/>
                </a:ext>
              </a:extLst>
            </p:cNvPr>
            <p:cNvSpPr txBox="1"/>
            <p:nvPr/>
          </p:nvSpPr>
          <p:spPr>
            <a:xfrm>
              <a:off x="3506328" y="1739710"/>
              <a:ext cx="1327974" cy="534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Capacity 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 user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3E9EF9-52EE-451C-AD89-89DF97DE0D9F}"/>
                </a:ext>
              </a:extLst>
            </p:cNvPr>
            <p:cNvSpPr txBox="1"/>
            <p:nvPr/>
          </p:nvSpPr>
          <p:spPr>
            <a:xfrm>
              <a:off x="4621278" y="919073"/>
              <a:ext cx="1231797" cy="303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Market share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40AD08-6ED1-473B-BFD3-1945E755C698}"/>
                </a:ext>
              </a:extLst>
            </p:cNvPr>
            <p:cNvSpPr txBox="1"/>
            <p:nvPr/>
          </p:nvSpPr>
          <p:spPr>
            <a:xfrm>
              <a:off x="6015168" y="919986"/>
              <a:ext cx="1231797" cy="302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OBF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EC7926-BEAD-4BDA-BD6A-E5383820DF70}"/>
                </a:ext>
              </a:extLst>
            </p:cNvPr>
            <p:cNvSpPr txBox="1"/>
            <p:nvPr/>
          </p:nvSpPr>
          <p:spPr>
            <a:xfrm>
              <a:off x="7400537" y="919073"/>
              <a:ext cx="1231797" cy="303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Area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01F248-9072-4FC9-B90D-114E3FAF6B8D}"/>
                </a:ext>
              </a:extLst>
            </p:cNvPr>
            <p:cNvSpPr txBox="1"/>
            <p:nvPr/>
          </p:nvSpPr>
          <p:spPr>
            <a:xfrm>
              <a:off x="7405938" y="1739710"/>
              <a:ext cx="1327974" cy="534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ARPU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A68AB5-B633-49D5-BD53-6C30D2704B58}"/>
                </a:ext>
              </a:extLst>
            </p:cNvPr>
            <p:cNvSpPr txBox="1"/>
            <p:nvPr/>
          </p:nvSpPr>
          <p:spPr>
            <a:xfrm>
              <a:off x="1898821" y="1739713"/>
              <a:ext cx="1327974" cy="534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/>
                <a:t>Traffic demand</a:t>
              </a:r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FFA598-F016-4065-9867-A7020AB47FB8}"/>
                </a:ext>
              </a:extLst>
            </p:cNvPr>
            <p:cNvSpPr txBox="1"/>
            <p:nvPr/>
          </p:nvSpPr>
          <p:spPr>
            <a:xfrm>
              <a:off x="5798429" y="1739711"/>
              <a:ext cx="1327974" cy="534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/>
                <a:t>Revenue demand</a:t>
              </a:r>
              <a:endParaRPr lang="en-US" sz="1400" dirty="0"/>
            </a:p>
          </p:txBody>
        </p:sp>
        <p:cxnSp>
          <p:nvCxnSpPr>
            <p:cNvPr id="64" name="Straight Arrow Connector 18">
              <a:extLst>
                <a:ext uri="{FF2B5EF4-FFF2-40B4-BE49-F238E27FC236}">
                  <a16:creationId xmlns:a16="http://schemas.microsoft.com/office/drawing/2014/main" id="{F27A07D5-79C1-4248-B8B8-B84E51B40985}"/>
                </a:ext>
              </a:extLst>
            </p:cNvPr>
            <p:cNvCxnSpPr>
              <a:cxnSpLocks/>
              <a:stCxn id="56" idx="1"/>
              <a:endCxn id="62" idx="3"/>
            </p:cNvCxnSpPr>
            <p:nvPr/>
          </p:nvCxnSpPr>
          <p:spPr>
            <a:xfrm flipH="1">
              <a:off x="3226795" y="2006979"/>
              <a:ext cx="279534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8">
              <a:extLst>
                <a:ext uri="{FF2B5EF4-FFF2-40B4-BE49-F238E27FC236}">
                  <a16:creationId xmlns:a16="http://schemas.microsoft.com/office/drawing/2014/main" id="{2A97F9F6-E20D-4BB8-84EE-877A604C4F79}"/>
                </a:ext>
              </a:extLst>
            </p:cNvPr>
            <p:cNvCxnSpPr>
              <a:cxnSpLocks/>
              <a:stCxn id="61" idx="1"/>
              <a:endCxn id="63" idx="3"/>
            </p:cNvCxnSpPr>
            <p:nvPr/>
          </p:nvCxnSpPr>
          <p:spPr>
            <a:xfrm flipH="1">
              <a:off x="7126402" y="2006979"/>
              <a:ext cx="279535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8">
              <a:extLst>
                <a:ext uri="{FF2B5EF4-FFF2-40B4-BE49-F238E27FC236}">
                  <a16:creationId xmlns:a16="http://schemas.microsoft.com/office/drawing/2014/main" id="{74FBA75C-0AEC-4AAA-984E-3363FA34F0A3}"/>
                </a:ext>
              </a:extLst>
            </p:cNvPr>
            <p:cNvCxnSpPr>
              <a:cxnSpLocks/>
              <a:stCxn id="6" idx="2"/>
              <a:endCxn id="62" idx="0"/>
            </p:cNvCxnSpPr>
            <p:nvPr/>
          </p:nvCxnSpPr>
          <p:spPr>
            <a:xfrm rot="5400000">
              <a:off x="3377915" y="528205"/>
              <a:ext cx="396400" cy="202661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8">
              <a:extLst>
                <a:ext uri="{FF2B5EF4-FFF2-40B4-BE49-F238E27FC236}">
                  <a16:creationId xmlns:a16="http://schemas.microsoft.com/office/drawing/2014/main" id="{018B748F-C34C-4685-B330-6C9CD97E2783}"/>
                </a:ext>
              </a:extLst>
            </p:cNvPr>
            <p:cNvCxnSpPr>
              <a:cxnSpLocks/>
              <a:stCxn id="6" idx="2"/>
              <a:endCxn id="63" idx="0"/>
            </p:cNvCxnSpPr>
            <p:nvPr/>
          </p:nvCxnSpPr>
          <p:spPr>
            <a:xfrm rot="16200000" flipH="1">
              <a:off x="5327720" y="605015"/>
              <a:ext cx="396398" cy="18729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ACD2104-0B88-45FA-8A2E-2B34DB471805}"/>
                </a:ext>
              </a:extLst>
            </p:cNvPr>
            <p:cNvSpPr txBox="1"/>
            <p:nvPr/>
          </p:nvSpPr>
          <p:spPr>
            <a:xfrm>
              <a:off x="1679659" y="2678328"/>
              <a:ext cx="1770780" cy="28121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algn="ctr">
                <a:defRPr sz="14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800" dirty="0"/>
                <a:t>Least-Cost Network Design Module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ECC78DF-A248-4974-9F3E-12CA4B7E876D}"/>
                </a:ext>
              </a:extLst>
            </p:cNvPr>
            <p:cNvSpPr txBox="1"/>
            <p:nvPr/>
          </p:nvSpPr>
          <p:spPr>
            <a:xfrm>
              <a:off x="198321" y="3691993"/>
              <a:ext cx="1118310" cy="807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Baseline assets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1B3D814-12EA-4059-AEF7-7726F7665F59}"/>
                </a:ext>
              </a:extLst>
            </p:cNvPr>
            <p:cNvSpPr txBox="1"/>
            <p:nvPr/>
          </p:nvSpPr>
          <p:spPr>
            <a:xfrm>
              <a:off x="210959" y="4692218"/>
              <a:ext cx="1105087" cy="798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Spectrum portfolio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7EFF382-F658-424A-B22D-2DE7074BE3D9}"/>
                </a:ext>
              </a:extLst>
            </p:cNvPr>
            <p:cNvSpPr txBox="1"/>
            <p:nvPr/>
          </p:nvSpPr>
          <p:spPr>
            <a:xfrm>
              <a:off x="1893855" y="3773257"/>
              <a:ext cx="1338820" cy="529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 dirty="0"/>
                <a:t>New assets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EEE8711-B7A3-48F8-885C-C7E3ECD0FDE9}"/>
                </a:ext>
              </a:extLst>
            </p:cNvPr>
            <p:cNvSpPr txBox="1"/>
            <p:nvPr/>
          </p:nvSpPr>
          <p:spPr>
            <a:xfrm>
              <a:off x="1895323" y="4797471"/>
              <a:ext cx="1338820" cy="525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/>
                <a:t>Total </a:t>
              </a:r>
              <a:r>
                <a:rPr lang="en-US" sz="1400" dirty="0"/>
                <a:t>Cost</a:t>
              </a:r>
            </a:p>
          </p:txBody>
        </p:sp>
        <p:cxnSp>
          <p:nvCxnSpPr>
            <p:cNvPr id="90" name="Straight Arrow Connector 18">
              <a:extLst>
                <a:ext uri="{FF2B5EF4-FFF2-40B4-BE49-F238E27FC236}">
                  <a16:creationId xmlns:a16="http://schemas.microsoft.com/office/drawing/2014/main" id="{8174DB61-1EB4-4A15-B03F-52084511B0ED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>
              <a:off x="2563265" y="4302782"/>
              <a:ext cx="1468" cy="494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18">
              <a:extLst>
                <a:ext uri="{FF2B5EF4-FFF2-40B4-BE49-F238E27FC236}">
                  <a16:creationId xmlns:a16="http://schemas.microsoft.com/office/drawing/2014/main" id="{FDA4B4C1-E980-40B5-963F-8F6F989435A9}"/>
                </a:ext>
              </a:extLst>
            </p:cNvPr>
            <p:cNvCxnSpPr>
              <a:cxnSpLocks/>
              <a:stCxn id="83" idx="3"/>
              <a:endCxn id="82" idx="1"/>
            </p:cNvCxnSpPr>
            <p:nvPr/>
          </p:nvCxnSpPr>
          <p:spPr>
            <a:xfrm flipV="1">
              <a:off x="1316631" y="4084378"/>
              <a:ext cx="363028" cy="11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18">
              <a:extLst>
                <a:ext uri="{FF2B5EF4-FFF2-40B4-BE49-F238E27FC236}">
                  <a16:creationId xmlns:a16="http://schemas.microsoft.com/office/drawing/2014/main" id="{C7062D7E-E563-4FF8-B700-A8A62ABC033E}"/>
                </a:ext>
              </a:extLst>
            </p:cNvPr>
            <p:cNvCxnSpPr>
              <a:cxnSpLocks/>
              <a:stCxn id="84" idx="3"/>
              <a:endCxn id="82" idx="1"/>
            </p:cNvCxnSpPr>
            <p:nvPr/>
          </p:nvCxnSpPr>
          <p:spPr>
            <a:xfrm flipV="1">
              <a:off x="1316046" y="4084378"/>
              <a:ext cx="363613" cy="10070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6649669-D4C0-407B-A2BE-2388D969F853}"/>
                </a:ext>
              </a:extLst>
            </p:cNvPr>
            <p:cNvSpPr txBox="1"/>
            <p:nvPr/>
          </p:nvSpPr>
          <p:spPr>
            <a:xfrm>
              <a:off x="204970" y="2709592"/>
              <a:ext cx="1111078" cy="798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Technology strategies</a:t>
              </a:r>
            </a:p>
          </p:txBody>
        </p:sp>
        <p:cxnSp>
          <p:nvCxnSpPr>
            <p:cNvPr id="94" name="Straight Arrow Connector 18">
              <a:extLst>
                <a:ext uri="{FF2B5EF4-FFF2-40B4-BE49-F238E27FC236}">
                  <a16:creationId xmlns:a16="http://schemas.microsoft.com/office/drawing/2014/main" id="{D34A4567-A406-435C-973E-087C282AB29B}"/>
                </a:ext>
              </a:extLst>
            </p:cNvPr>
            <p:cNvCxnSpPr>
              <a:cxnSpLocks/>
              <a:stCxn id="93" idx="3"/>
              <a:endCxn id="82" idx="1"/>
            </p:cNvCxnSpPr>
            <p:nvPr/>
          </p:nvCxnSpPr>
          <p:spPr>
            <a:xfrm>
              <a:off x="1316048" y="3108827"/>
              <a:ext cx="363611" cy="97555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18">
              <a:extLst>
                <a:ext uri="{FF2B5EF4-FFF2-40B4-BE49-F238E27FC236}">
                  <a16:creationId xmlns:a16="http://schemas.microsoft.com/office/drawing/2014/main" id="{BDBB39C7-A0BF-440A-8CD0-C25671C21052}"/>
                </a:ext>
              </a:extLst>
            </p:cNvPr>
            <p:cNvCxnSpPr>
              <a:cxnSpLocks/>
              <a:stCxn id="62" idx="2"/>
              <a:endCxn id="82" idx="0"/>
            </p:cNvCxnSpPr>
            <p:nvPr/>
          </p:nvCxnSpPr>
          <p:spPr>
            <a:xfrm>
              <a:off x="2562808" y="2274249"/>
              <a:ext cx="2241" cy="404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FF67A12-C7D1-466F-B4C3-872C0B24891C}"/>
                </a:ext>
              </a:extLst>
            </p:cNvPr>
            <p:cNvSpPr txBox="1"/>
            <p:nvPr/>
          </p:nvSpPr>
          <p:spPr>
            <a:xfrm>
              <a:off x="3688194" y="2654198"/>
              <a:ext cx="5257477" cy="352972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algn="ctr">
                <a:defRPr sz="14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l"/>
              <a:r>
                <a:rPr lang="en-US" sz="2000" dirty="0"/>
                <a:t>Assessment Module</a:t>
              </a:r>
            </a:p>
          </p:txBody>
        </p:sp>
        <p:cxnSp>
          <p:nvCxnSpPr>
            <p:cNvPr id="146" name="Straight Arrow Connector 18">
              <a:extLst>
                <a:ext uri="{FF2B5EF4-FFF2-40B4-BE49-F238E27FC236}">
                  <a16:creationId xmlns:a16="http://schemas.microsoft.com/office/drawing/2014/main" id="{A0D3C031-9364-463D-B6A7-45B630F016D6}"/>
                </a:ext>
              </a:extLst>
            </p:cNvPr>
            <p:cNvCxnSpPr>
              <a:cxnSpLocks/>
              <a:stCxn id="87" idx="2"/>
              <a:endCxn id="168" idx="1"/>
            </p:cNvCxnSpPr>
            <p:nvPr/>
          </p:nvCxnSpPr>
          <p:spPr>
            <a:xfrm rot="16200000" flipH="1">
              <a:off x="3158361" y="4729070"/>
              <a:ext cx="314933" cy="150219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8">
              <a:extLst>
                <a:ext uri="{FF2B5EF4-FFF2-40B4-BE49-F238E27FC236}">
                  <a16:creationId xmlns:a16="http://schemas.microsoft.com/office/drawing/2014/main" id="{9ACB0343-A71B-4F5F-98BA-3EF02C33C3B0}"/>
                </a:ext>
              </a:extLst>
            </p:cNvPr>
            <p:cNvCxnSpPr>
              <a:cxnSpLocks/>
              <a:stCxn id="63" idx="2"/>
              <a:endCxn id="174" idx="0"/>
            </p:cNvCxnSpPr>
            <p:nvPr/>
          </p:nvCxnSpPr>
          <p:spPr>
            <a:xfrm flipH="1">
              <a:off x="6461529" y="2274251"/>
              <a:ext cx="886" cy="1088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12AFC54-C4AC-4BB8-97BA-E2493068DA96}"/>
                </a:ext>
              </a:extLst>
            </p:cNvPr>
            <p:cNvSpPr txBox="1"/>
            <p:nvPr/>
          </p:nvSpPr>
          <p:spPr>
            <a:xfrm>
              <a:off x="4055485" y="3482141"/>
              <a:ext cx="1327974" cy="367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Taxation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7D6171C-A516-423E-9581-13A7C0029C63}"/>
                </a:ext>
              </a:extLst>
            </p:cNvPr>
            <p:cNvSpPr txBox="1"/>
            <p:nvPr/>
          </p:nvSpPr>
          <p:spPr>
            <a:xfrm>
              <a:off x="4044048" y="4453354"/>
              <a:ext cx="1327974" cy="367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Spectrum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AA7D93B-C782-41BC-A2F7-38B9771E9EB9}"/>
                </a:ext>
              </a:extLst>
            </p:cNvPr>
            <p:cNvSpPr txBox="1"/>
            <p:nvPr/>
          </p:nvSpPr>
          <p:spPr>
            <a:xfrm>
              <a:off x="4044048" y="3953151"/>
              <a:ext cx="1327974" cy="367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02AE5A1-3958-470B-94C5-BF839CD17B6D}"/>
                </a:ext>
              </a:extLst>
            </p:cNvPr>
            <p:cNvSpPr txBox="1"/>
            <p:nvPr/>
          </p:nvSpPr>
          <p:spPr>
            <a:xfrm>
              <a:off x="4055485" y="4953553"/>
              <a:ext cx="1327974" cy="367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Operations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AF5F7E-5FE2-422A-907B-1FD6C57576C1}"/>
                </a:ext>
              </a:extLst>
            </p:cNvPr>
            <p:cNvSpPr txBox="1"/>
            <p:nvPr/>
          </p:nvSpPr>
          <p:spPr>
            <a:xfrm>
              <a:off x="4066922" y="5453754"/>
              <a:ext cx="1327974" cy="367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7A267D8-5DCC-4181-AA94-C48CB88919BE}"/>
                </a:ext>
              </a:extLst>
            </p:cNvPr>
            <p:cNvSpPr txBox="1"/>
            <p:nvPr/>
          </p:nvSpPr>
          <p:spPr>
            <a:xfrm>
              <a:off x="5813913" y="3362751"/>
              <a:ext cx="1295233" cy="6400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/>
                <a:t>User cross-subsidization</a:t>
              </a:r>
              <a:endParaRPr lang="en-US" sz="1400" dirty="0"/>
            </a:p>
          </p:txBody>
        </p:sp>
        <p:cxnSp>
          <p:nvCxnSpPr>
            <p:cNvPr id="178" name="Straight Arrow Connector 18">
              <a:extLst>
                <a:ext uri="{FF2B5EF4-FFF2-40B4-BE49-F238E27FC236}">
                  <a16:creationId xmlns:a16="http://schemas.microsoft.com/office/drawing/2014/main" id="{D07EE75F-1C1F-4A38-94C6-63639589F0B8}"/>
                </a:ext>
              </a:extLst>
            </p:cNvPr>
            <p:cNvCxnSpPr>
              <a:cxnSpLocks/>
              <a:stCxn id="171" idx="3"/>
              <a:endCxn id="174" idx="1"/>
            </p:cNvCxnSpPr>
            <p:nvPr/>
          </p:nvCxnSpPr>
          <p:spPr>
            <a:xfrm flipV="1">
              <a:off x="5514608" y="3682798"/>
              <a:ext cx="299305" cy="9671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BA78A9E-9DF9-43A1-B815-8949A6B762CE}"/>
                </a:ext>
              </a:extLst>
            </p:cNvPr>
            <p:cNvSpPr txBox="1"/>
            <p:nvPr/>
          </p:nvSpPr>
          <p:spPr>
            <a:xfrm>
              <a:off x="7464432" y="3365909"/>
              <a:ext cx="1295233" cy="6400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 dirty="0"/>
                <a:t>State </a:t>
              </a:r>
              <a:r>
                <a:rPr lang="en-US" sz="1400"/>
                <a:t>subsidy estimation</a:t>
              </a:r>
              <a:endParaRPr lang="en-US" sz="1400" dirty="0"/>
            </a:p>
          </p:txBody>
        </p:sp>
        <p:cxnSp>
          <p:nvCxnSpPr>
            <p:cNvPr id="182" name="Straight Arrow Connector 18">
              <a:extLst>
                <a:ext uri="{FF2B5EF4-FFF2-40B4-BE49-F238E27FC236}">
                  <a16:creationId xmlns:a16="http://schemas.microsoft.com/office/drawing/2014/main" id="{4440F85E-221F-4E39-9146-01EBC5F1D336}"/>
                </a:ext>
              </a:extLst>
            </p:cNvPr>
            <p:cNvCxnSpPr>
              <a:cxnSpLocks/>
              <a:stCxn id="174" idx="3"/>
              <a:endCxn id="181" idx="1"/>
            </p:cNvCxnSpPr>
            <p:nvPr/>
          </p:nvCxnSpPr>
          <p:spPr>
            <a:xfrm>
              <a:off x="7109147" y="3682798"/>
              <a:ext cx="355286" cy="31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0E85BCF-24CA-4C98-B896-92BF1D0FCD76}"/>
                </a:ext>
              </a:extLst>
            </p:cNvPr>
            <p:cNvSpPr txBox="1"/>
            <p:nvPr/>
          </p:nvSpPr>
          <p:spPr>
            <a:xfrm>
              <a:off x="5813913" y="4306404"/>
              <a:ext cx="1297748" cy="6426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 dirty="0"/>
                <a:t>Private cost per user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52EBDA5-1B73-4CF9-8467-1C5C3910481A}"/>
                </a:ext>
              </a:extLst>
            </p:cNvPr>
            <p:cNvSpPr txBox="1"/>
            <p:nvPr/>
          </p:nvSpPr>
          <p:spPr>
            <a:xfrm>
              <a:off x="7464432" y="4305594"/>
              <a:ext cx="1295233" cy="6426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 dirty="0"/>
                <a:t>Government cost per user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56BDB17-90E5-47E7-99F2-4844C1790AF3}"/>
                </a:ext>
              </a:extLst>
            </p:cNvPr>
            <p:cNvSpPr txBox="1"/>
            <p:nvPr/>
          </p:nvSpPr>
          <p:spPr>
            <a:xfrm>
              <a:off x="6453201" y="5300451"/>
              <a:ext cx="1658847" cy="6426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400" dirty="0"/>
                <a:t>Social cost per user</a:t>
              </a:r>
            </a:p>
          </p:txBody>
        </p:sp>
        <p:cxnSp>
          <p:nvCxnSpPr>
            <p:cNvPr id="274" name="Straight Arrow Connector 18">
              <a:extLst>
                <a:ext uri="{FF2B5EF4-FFF2-40B4-BE49-F238E27FC236}">
                  <a16:creationId xmlns:a16="http://schemas.microsoft.com/office/drawing/2014/main" id="{BA738D40-4991-4B0C-B139-3B5A8BC96F23}"/>
                </a:ext>
              </a:extLst>
            </p:cNvPr>
            <p:cNvCxnSpPr>
              <a:cxnSpLocks/>
              <a:stCxn id="181" idx="2"/>
              <a:endCxn id="188" idx="0"/>
            </p:cNvCxnSpPr>
            <p:nvPr/>
          </p:nvCxnSpPr>
          <p:spPr>
            <a:xfrm>
              <a:off x="8112050" y="4006002"/>
              <a:ext cx="0" cy="299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18">
              <a:extLst>
                <a:ext uri="{FF2B5EF4-FFF2-40B4-BE49-F238E27FC236}">
                  <a16:creationId xmlns:a16="http://schemas.microsoft.com/office/drawing/2014/main" id="{C1AA1D5B-7496-48A2-BA70-5C31647D0A7D}"/>
                </a:ext>
              </a:extLst>
            </p:cNvPr>
            <p:cNvCxnSpPr>
              <a:cxnSpLocks/>
              <a:stCxn id="174" idx="2"/>
              <a:endCxn id="187" idx="0"/>
            </p:cNvCxnSpPr>
            <p:nvPr/>
          </p:nvCxnSpPr>
          <p:spPr>
            <a:xfrm>
              <a:off x="6461529" y="4002843"/>
              <a:ext cx="1258" cy="303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18">
              <a:extLst>
                <a:ext uri="{FF2B5EF4-FFF2-40B4-BE49-F238E27FC236}">
                  <a16:creationId xmlns:a16="http://schemas.microsoft.com/office/drawing/2014/main" id="{15844E32-1C3D-4781-B116-CAD4625D59A4}"/>
                </a:ext>
              </a:extLst>
            </p:cNvPr>
            <p:cNvCxnSpPr>
              <a:cxnSpLocks/>
              <a:stCxn id="188" idx="2"/>
              <a:endCxn id="189" idx="0"/>
            </p:cNvCxnSpPr>
            <p:nvPr/>
          </p:nvCxnSpPr>
          <p:spPr>
            <a:xfrm rot="5400000">
              <a:off x="7521251" y="4709654"/>
              <a:ext cx="352173" cy="82942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18">
              <a:extLst>
                <a:ext uri="{FF2B5EF4-FFF2-40B4-BE49-F238E27FC236}">
                  <a16:creationId xmlns:a16="http://schemas.microsoft.com/office/drawing/2014/main" id="{5CEF8CA4-083F-4B66-A0CD-5E6659DA7B1E}"/>
                </a:ext>
              </a:extLst>
            </p:cNvPr>
            <p:cNvCxnSpPr>
              <a:cxnSpLocks/>
              <a:stCxn id="187" idx="2"/>
              <a:endCxn id="189" idx="0"/>
            </p:cNvCxnSpPr>
            <p:nvPr/>
          </p:nvCxnSpPr>
          <p:spPr>
            <a:xfrm rot="16200000" flipH="1">
              <a:off x="6697024" y="4714849"/>
              <a:ext cx="351364" cy="8198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3872CF75-CAA6-4B30-8C1E-66B89682E9A6}"/>
                </a:ext>
              </a:extLst>
            </p:cNvPr>
            <p:cNvSpPr txBox="1"/>
            <p:nvPr/>
          </p:nvSpPr>
          <p:spPr>
            <a:xfrm>
              <a:off x="3912399" y="3031439"/>
              <a:ext cx="1604726" cy="411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Production function</a:t>
              </a: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8BBD80B-FA64-4EE5-85C5-61479ACE552C}"/>
                </a:ext>
              </a:extLst>
            </p:cNvPr>
            <p:cNvCxnSpPr>
              <a:cxnSpLocks/>
            </p:cNvCxnSpPr>
            <p:nvPr/>
          </p:nvCxnSpPr>
          <p:spPr>
            <a:xfrm>
              <a:off x="273998" y="5872440"/>
              <a:ext cx="6984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10B6DC7D-4B53-4EB3-865C-A0ED1528816C}"/>
                </a:ext>
              </a:extLst>
            </p:cNvPr>
            <p:cNvSpPr txBox="1"/>
            <p:nvPr/>
          </p:nvSpPr>
          <p:spPr>
            <a:xfrm>
              <a:off x="972477" y="5661884"/>
              <a:ext cx="1323427" cy="410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Exogenous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515994A-0FC2-4F6B-AADD-D1699690D9B5}"/>
                </a:ext>
              </a:extLst>
            </p:cNvPr>
            <p:cNvCxnSpPr>
              <a:cxnSpLocks/>
            </p:cNvCxnSpPr>
            <p:nvPr/>
          </p:nvCxnSpPr>
          <p:spPr>
            <a:xfrm>
              <a:off x="273998" y="6171984"/>
              <a:ext cx="6984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D6E16342-9C99-417B-8A6A-70B37B6B1336}"/>
                </a:ext>
              </a:extLst>
            </p:cNvPr>
            <p:cNvSpPr txBox="1"/>
            <p:nvPr/>
          </p:nvSpPr>
          <p:spPr>
            <a:xfrm>
              <a:off x="972477" y="5969672"/>
              <a:ext cx="1323427" cy="403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Endogenous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46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59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Anonymous</cp:lastModifiedBy>
  <cp:revision>12</cp:revision>
  <dcterms:created xsi:type="dcterms:W3CDTF">2021-04-27T11:27:26Z</dcterms:created>
  <dcterms:modified xsi:type="dcterms:W3CDTF">2021-06-11T08:21:36Z</dcterms:modified>
</cp:coreProperties>
</file>