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8" r:id="rId4"/>
    <p:sldId id="28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85E34-046C-4B95-B99E-BC66DC598359}" type="doc">
      <dgm:prSet loTypeId="urn:microsoft.com/office/officeart/2005/8/layout/chevron2" loCatId="list" qsTypeId="urn:microsoft.com/office/officeart/2005/8/quickstyle/3d9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CAFD462-2AA3-4B4B-9DE4-2032F61C40B8}">
      <dgm:prSet phldrT="[Text]"/>
      <dgm:spPr/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47F7F6B2-F2DD-494C-8C45-82B12C741B16}" type="parTrans" cxnId="{2528685A-D7AF-4E38-82FA-B1A06B05DD04}">
      <dgm:prSet/>
      <dgm:spPr/>
      <dgm:t>
        <a:bodyPr/>
        <a:lstStyle/>
        <a:p>
          <a:endParaRPr lang="en-US"/>
        </a:p>
      </dgm:t>
    </dgm:pt>
    <dgm:pt modelId="{2DEFCC01-8119-4309-B5B7-EEFA7BDCCB74}" type="sibTrans" cxnId="{2528685A-D7AF-4E38-82FA-B1A06B05DD04}">
      <dgm:prSet/>
      <dgm:spPr/>
      <dgm:t>
        <a:bodyPr/>
        <a:lstStyle/>
        <a:p>
          <a:endParaRPr lang="en-US"/>
        </a:p>
      </dgm:t>
    </dgm:pt>
    <dgm:pt modelId="{C2A98114-CC2B-4532-82B0-2C6CD38CE0BE}">
      <dgm:prSet phldrT="[Text]"/>
      <dgm:spPr/>
      <dgm:t>
        <a:bodyPr/>
        <a:lstStyle/>
        <a:p>
          <a:r>
            <a:rPr lang="en-US" dirty="0" smtClean="0"/>
            <a:t>Loans</a:t>
          </a:r>
          <a:endParaRPr lang="en-US" dirty="0"/>
        </a:p>
      </dgm:t>
    </dgm:pt>
    <dgm:pt modelId="{560945E6-8988-4F77-9783-CF438785C131}" type="parTrans" cxnId="{59D73C83-2435-48C0-9B22-A6244B2A6465}">
      <dgm:prSet/>
      <dgm:spPr/>
      <dgm:t>
        <a:bodyPr/>
        <a:lstStyle/>
        <a:p>
          <a:endParaRPr lang="en-US"/>
        </a:p>
      </dgm:t>
    </dgm:pt>
    <dgm:pt modelId="{6514C733-6113-4E11-80D1-0D74E526CC66}" type="sibTrans" cxnId="{59D73C83-2435-48C0-9B22-A6244B2A6465}">
      <dgm:prSet/>
      <dgm:spPr/>
      <dgm:t>
        <a:bodyPr/>
        <a:lstStyle/>
        <a:p>
          <a:endParaRPr lang="en-US"/>
        </a:p>
      </dgm:t>
    </dgm:pt>
    <dgm:pt modelId="{9E1C314C-1065-4545-97A8-A5165DC3C83C}">
      <dgm:prSet phldrT="[Text]"/>
      <dgm:spPr/>
      <dgm:t>
        <a:bodyPr/>
        <a:lstStyle/>
        <a:p>
          <a:r>
            <a:rPr lang="en-US" dirty="0" smtClean="0"/>
            <a:t>Coupon payments</a:t>
          </a:r>
          <a:endParaRPr lang="en-US" dirty="0"/>
        </a:p>
      </dgm:t>
    </dgm:pt>
    <dgm:pt modelId="{38DD8668-F6BB-4D45-82A4-B1A781FCE362}" type="parTrans" cxnId="{CA1479A1-C5EA-4A14-BCB2-DC71ECE29C59}">
      <dgm:prSet/>
      <dgm:spPr/>
      <dgm:t>
        <a:bodyPr/>
        <a:lstStyle/>
        <a:p>
          <a:endParaRPr lang="en-US"/>
        </a:p>
      </dgm:t>
    </dgm:pt>
    <dgm:pt modelId="{4115864B-0696-463F-AAB4-D46AF72F1CEC}" type="sibTrans" cxnId="{CA1479A1-C5EA-4A14-BCB2-DC71ECE29C59}">
      <dgm:prSet/>
      <dgm:spPr/>
      <dgm:t>
        <a:bodyPr/>
        <a:lstStyle/>
        <a:p>
          <a:endParaRPr lang="en-US"/>
        </a:p>
      </dgm:t>
    </dgm:pt>
    <dgm:pt modelId="{4F43BCA0-DF87-4B90-822D-FC864F92A742}">
      <dgm:prSet phldrT="[Text]"/>
      <dgm:spPr/>
      <dgm:t>
        <a:bodyPr/>
        <a:lstStyle/>
        <a:p>
          <a:r>
            <a:rPr lang="en-US" dirty="0" smtClean="0"/>
            <a:t>Stocks</a:t>
          </a:r>
          <a:endParaRPr lang="en-US" dirty="0"/>
        </a:p>
      </dgm:t>
    </dgm:pt>
    <dgm:pt modelId="{931375C5-AA37-4F76-8AF9-0C75AF84A5A7}" type="parTrans" cxnId="{7DEF7F04-F081-44A7-974A-312359884E2E}">
      <dgm:prSet/>
      <dgm:spPr/>
      <dgm:t>
        <a:bodyPr/>
        <a:lstStyle/>
        <a:p>
          <a:endParaRPr lang="en-US"/>
        </a:p>
      </dgm:t>
    </dgm:pt>
    <dgm:pt modelId="{1B63D8C0-9BC8-4062-B24F-6C07F48FBF67}" type="sibTrans" cxnId="{7DEF7F04-F081-44A7-974A-312359884E2E}">
      <dgm:prSet/>
      <dgm:spPr/>
      <dgm:t>
        <a:bodyPr/>
        <a:lstStyle/>
        <a:p>
          <a:endParaRPr lang="en-US"/>
        </a:p>
      </dgm:t>
    </dgm:pt>
    <dgm:pt modelId="{789005D8-3C3B-4F1A-A711-44D1C54DCEE9}">
      <dgm:prSet phldrT="[Text]"/>
      <dgm:spPr/>
      <dgm:t>
        <a:bodyPr/>
        <a:lstStyle/>
        <a:p>
          <a:r>
            <a:rPr lang="en-US" dirty="0" smtClean="0"/>
            <a:t>Ownership</a:t>
          </a:r>
          <a:endParaRPr lang="en-US" dirty="0"/>
        </a:p>
      </dgm:t>
    </dgm:pt>
    <dgm:pt modelId="{0B6A48C3-E376-40CC-9B3E-B056B30909B0}" type="parTrans" cxnId="{B3B539F6-7A67-4D6B-B2A2-1C0FDAE25C85}">
      <dgm:prSet/>
      <dgm:spPr/>
      <dgm:t>
        <a:bodyPr/>
        <a:lstStyle/>
        <a:p>
          <a:endParaRPr lang="en-US"/>
        </a:p>
      </dgm:t>
    </dgm:pt>
    <dgm:pt modelId="{EA5BB2D3-6FB8-4E79-A22A-D19223F7007A}" type="sibTrans" cxnId="{B3B539F6-7A67-4D6B-B2A2-1C0FDAE25C85}">
      <dgm:prSet/>
      <dgm:spPr/>
      <dgm:t>
        <a:bodyPr/>
        <a:lstStyle/>
        <a:p>
          <a:endParaRPr lang="en-US"/>
        </a:p>
      </dgm:t>
    </dgm:pt>
    <dgm:pt modelId="{B09FC771-6173-479F-A75E-D5B83BE72502}">
      <dgm:prSet phldrT="[Text]"/>
      <dgm:spPr/>
      <dgm:t>
        <a:bodyPr/>
        <a:lstStyle/>
        <a:p>
          <a:r>
            <a:rPr lang="en-US" dirty="0" smtClean="0"/>
            <a:t>Benefit from growth</a:t>
          </a:r>
          <a:endParaRPr lang="en-US" dirty="0"/>
        </a:p>
      </dgm:t>
    </dgm:pt>
    <dgm:pt modelId="{30F3B16A-FAE0-4452-ACB8-2B9F4C316920}" type="parTrans" cxnId="{4E75A639-6D92-4FEA-94FE-D32A3307AD64}">
      <dgm:prSet/>
      <dgm:spPr/>
      <dgm:t>
        <a:bodyPr/>
        <a:lstStyle/>
        <a:p>
          <a:endParaRPr lang="en-US"/>
        </a:p>
      </dgm:t>
    </dgm:pt>
    <dgm:pt modelId="{E754B15A-1717-4FC1-ACFF-4A5910305821}" type="sibTrans" cxnId="{4E75A639-6D92-4FEA-94FE-D32A3307AD64}">
      <dgm:prSet/>
      <dgm:spPr/>
      <dgm:t>
        <a:bodyPr/>
        <a:lstStyle/>
        <a:p>
          <a:endParaRPr lang="en-US"/>
        </a:p>
      </dgm:t>
    </dgm:pt>
    <dgm:pt modelId="{919E465D-FEFF-489C-B71F-70EAEB11064F}">
      <dgm:prSet phldrT="[Text]"/>
      <dgm:spPr/>
      <dgm:t>
        <a:bodyPr/>
        <a:lstStyle/>
        <a:p>
          <a:r>
            <a:rPr lang="en-US" dirty="0" smtClean="0"/>
            <a:t>Benefits from interest</a:t>
          </a:r>
          <a:endParaRPr lang="en-US" dirty="0"/>
        </a:p>
      </dgm:t>
    </dgm:pt>
    <dgm:pt modelId="{6CA66C9D-0C50-4D88-A169-9CD5D7EA9FF4}" type="parTrans" cxnId="{DB2BB9CF-6E00-43A6-A148-E82B64DDBAB2}">
      <dgm:prSet/>
      <dgm:spPr/>
      <dgm:t>
        <a:bodyPr/>
        <a:lstStyle/>
        <a:p>
          <a:endParaRPr lang="en-US"/>
        </a:p>
      </dgm:t>
    </dgm:pt>
    <dgm:pt modelId="{C5D49AA9-1279-4668-8E72-215036C98F44}" type="sibTrans" cxnId="{DB2BB9CF-6E00-43A6-A148-E82B64DDBAB2}">
      <dgm:prSet/>
      <dgm:spPr/>
      <dgm:t>
        <a:bodyPr/>
        <a:lstStyle/>
        <a:p>
          <a:endParaRPr lang="en-US"/>
        </a:p>
      </dgm:t>
    </dgm:pt>
    <dgm:pt modelId="{D604AC9E-BA9F-45E5-B57F-5E13BE51BCFB}">
      <dgm:prSet phldrT="[Text]"/>
      <dgm:spPr/>
      <dgm:t>
        <a:bodyPr/>
        <a:lstStyle/>
        <a:p>
          <a:r>
            <a:rPr lang="en-US" dirty="0" smtClean="0"/>
            <a:t>Profit from dividend</a:t>
          </a:r>
          <a:endParaRPr lang="en-US" dirty="0"/>
        </a:p>
      </dgm:t>
    </dgm:pt>
    <dgm:pt modelId="{BF1942AE-B687-419F-BA26-20FAD7844352}" type="parTrans" cxnId="{B6445C44-2144-48CF-BC28-B959293FF8C3}">
      <dgm:prSet/>
      <dgm:spPr/>
      <dgm:t>
        <a:bodyPr/>
        <a:lstStyle/>
        <a:p>
          <a:endParaRPr lang="en-US"/>
        </a:p>
      </dgm:t>
    </dgm:pt>
    <dgm:pt modelId="{386A3858-E4BA-40C7-B32C-FE8EFD4C1B34}" type="sibTrans" cxnId="{B6445C44-2144-48CF-BC28-B959293FF8C3}">
      <dgm:prSet/>
      <dgm:spPr/>
      <dgm:t>
        <a:bodyPr/>
        <a:lstStyle/>
        <a:p>
          <a:endParaRPr lang="en-US"/>
        </a:p>
      </dgm:t>
    </dgm:pt>
    <dgm:pt modelId="{DBB0986C-EAE0-4D6E-B907-042BB9E8D381}" type="pres">
      <dgm:prSet presAssocID="{FC585E34-046C-4B95-B99E-BC66DC5983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6DAC29-25F9-4767-ADC0-782CD4E668D6}" type="pres">
      <dgm:prSet presAssocID="{DCAFD462-2AA3-4B4B-9DE4-2032F61C40B8}" presName="composite" presStyleCnt="0"/>
      <dgm:spPr/>
    </dgm:pt>
    <dgm:pt modelId="{28395AD5-74A0-48C9-A64A-A317B8C4E4C1}" type="pres">
      <dgm:prSet presAssocID="{DCAFD462-2AA3-4B4B-9DE4-2032F61C40B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E5929-316D-4A2A-86D8-8CD0CD1AEC4A}" type="pres">
      <dgm:prSet presAssocID="{DCAFD462-2AA3-4B4B-9DE4-2032F61C40B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5B0A5-D90C-4037-845A-B3989103A2F9}" type="pres">
      <dgm:prSet presAssocID="{2DEFCC01-8119-4309-B5B7-EEFA7BDCCB74}" presName="sp" presStyleCnt="0"/>
      <dgm:spPr/>
    </dgm:pt>
    <dgm:pt modelId="{48208227-A297-40A7-A112-AFE96CCD0FFA}" type="pres">
      <dgm:prSet presAssocID="{4F43BCA0-DF87-4B90-822D-FC864F92A742}" presName="composite" presStyleCnt="0"/>
      <dgm:spPr/>
    </dgm:pt>
    <dgm:pt modelId="{0767A800-5EF1-4F69-BE97-E4BC1BF672A7}" type="pres">
      <dgm:prSet presAssocID="{4F43BCA0-DF87-4B90-822D-FC864F92A74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952BD-03E3-4EB6-BD05-D3380C8FB933}" type="pres">
      <dgm:prSet presAssocID="{4F43BCA0-DF87-4B90-822D-FC864F92A74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EF7F04-F081-44A7-974A-312359884E2E}" srcId="{FC585E34-046C-4B95-B99E-BC66DC598359}" destId="{4F43BCA0-DF87-4B90-822D-FC864F92A742}" srcOrd="1" destOrd="0" parTransId="{931375C5-AA37-4F76-8AF9-0C75AF84A5A7}" sibTransId="{1B63D8C0-9BC8-4062-B24F-6C07F48FBF67}"/>
    <dgm:cxn modelId="{21564B87-B691-459F-9DEC-D8525224B41F}" type="presOf" srcId="{B09FC771-6173-479F-A75E-D5B83BE72502}" destId="{D6F952BD-03E3-4EB6-BD05-D3380C8FB933}" srcOrd="0" destOrd="1" presId="urn:microsoft.com/office/officeart/2005/8/layout/chevron2"/>
    <dgm:cxn modelId="{DB2BB9CF-6E00-43A6-A148-E82B64DDBAB2}" srcId="{DCAFD462-2AA3-4B4B-9DE4-2032F61C40B8}" destId="{919E465D-FEFF-489C-B71F-70EAEB11064F}" srcOrd="1" destOrd="0" parTransId="{6CA66C9D-0C50-4D88-A169-9CD5D7EA9FF4}" sibTransId="{C5D49AA9-1279-4668-8E72-215036C98F44}"/>
    <dgm:cxn modelId="{B3B539F6-7A67-4D6B-B2A2-1C0FDAE25C85}" srcId="{4F43BCA0-DF87-4B90-822D-FC864F92A742}" destId="{789005D8-3C3B-4F1A-A711-44D1C54DCEE9}" srcOrd="0" destOrd="0" parTransId="{0B6A48C3-E376-40CC-9B3E-B056B30909B0}" sibTransId="{EA5BB2D3-6FB8-4E79-A22A-D19223F7007A}"/>
    <dgm:cxn modelId="{59D73C83-2435-48C0-9B22-A6244B2A6465}" srcId="{DCAFD462-2AA3-4B4B-9DE4-2032F61C40B8}" destId="{C2A98114-CC2B-4532-82B0-2C6CD38CE0BE}" srcOrd="0" destOrd="0" parTransId="{560945E6-8988-4F77-9783-CF438785C131}" sibTransId="{6514C733-6113-4E11-80D1-0D74E526CC66}"/>
    <dgm:cxn modelId="{3F2D29A8-D74A-4BC9-8924-8A37BC2611FC}" type="presOf" srcId="{4F43BCA0-DF87-4B90-822D-FC864F92A742}" destId="{0767A800-5EF1-4F69-BE97-E4BC1BF672A7}" srcOrd="0" destOrd="0" presId="urn:microsoft.com/office/officeart/2005/8/layout/chevron2"/>
    <dgm:cxn modelId="{B6445C44-2144-48CF-BC28-B959293FF8C3}" srcId="{4F43BCA0-DF87-4B90-822D-FC864F92A742}" destId="{D604AC9E-BA9F-45E5-B57F-5E13BE51BCFB}" srcOrd="2" destOrd="0" parTransId="{BF1942AE-B687-419F-BA26-20FAD7844352}" sibTransId="{386A3858-E4BA-40C7-B32C-FE8EFD4C1B34}"/>
    <dgm:cxn modelId="{BFE83AC9-35EC-431D-8366-E1ACD4CC9F24}" type="presOf" srcId="{D604AC9E-BA9F-45E5-B57F-5E13BE51BCFB}" destId="{D6F952BD-03E3-4EB6-BD05-D3380C8FB933}" srcOrd="0" destOrd="2" presId="urn:microsoft.com/office/officeart/2005/8/layout/chevron2"/>
    <dgm:cxn modelId="{825594A4-1988-4255-87C8-20213B0C43C4}" type="presOf" srcId="{C2A98114-CC2B-4532-82B0-2C6CD38CE0BE}" destId="{CBAE5929-316D-4A2A-86D8-8CD0CD1AEC4A}" srcOrd="0" destOrd="0" presId="urn:microsoft.com/office/officeart/2005/8/layout/chevron2"/>
    <dgm:cxn modelId="{5F328F99-76EC-434F-B9B8-5ECBD6BD0ED7}" type="presOf" srcId="{DCAFD462-2AA3-4B4B-9DE4-2032F61C40B8}" destId="{28395AD5-74A0-48C9-A64A-A317B8C4E4C1}" srcOrd="0" destOrd="0" presId="urn:microsoft.com/office/officeart/2005/8/layout/chevron2"/>
    <dgm:cxn modelId="{9A5EA85A-F3B3-42E1-ACB6-1CAAF3F480C1}" type="presOf" srcId="{9E1C314C-1065-4545-97A8-A5165DC3C83C}" destId="{CBAE5929-316D-4A2A-86D8-8CD0CD1AEC4A}" srcOrd="0" destOrd="2" presId="urn:microsoft.com/office/officeart/2005/8/layout/chevron2"/>
    <dgm:cxn modelId="{4E75A639-6D92-4FEA-94FE-D32A3307AD64}" srcId="{4F43BCA0-DF87-4B90-822D-FC864F92A742}" destId="{B09FC771-6173-479F-A75E-D5B83BE72502}" srcOrd="1" destOrd="0" parTransId="{30F3B16A-FAE0-4452-ACB8-2B9F4C316920}" sibTransId="{E754B15A-1717-4FC1-ACFF-4A5910305821}"/>
    <dgm:cxn modelId="{CFD76D77-A91D-4FD4-A1F8-A10AC3179F54}" type="presOf" srcId="{FC585E34-046C-4B95-B99E-BC66DC598359}" destId="{DBB0986C-EAE0-4D6E-B907-042BB9E8D381}" srcOrd="0" destOrd="0" presId="urn:microsoft.com/office/officeart/2005/8/layout/chevron2"/>
    <dgm:cxn modelId="{2528685A-D7AF-4E38-82FA-B1A06B05DD04}" srcId="{FC585E34-046C-4B95-B99E-BC66DC598359}" destId="{DCAFD462-2AA3-4B4B-9DE4-2032F61C40B8}" srcOrd="0" destOrd="0" parTransId="{47F7F6B2-F2DD-494C-8C45-82B12C741B16}" sibTransId="{2DEFCC01-8119-4309-B5B7-EEFA7BDCCB74}"/>
    <dgm:cxn modelId="{249112D6-ACAD-405D-8875-9AE87F1F92CE}" type="presOf" srcId="{789005D8-3C3B-4F1A-A711-44D1C54DCEE9}" destId="{D6F952BD-03E3-4EB6-BD05-D3380C8FB933}" srcOrd="0" destOrd="0" presId="urn:microsoft.com/office/officeart/2005/8/layout/chevron2"/>
    <dgm:cxn modelId="{CA1479A1-C5EA-4A14-BCB2-DC71ECE29C59}" srcId="{DCAFD462-2AA3-4B4B-9DE4-2032F61C40B8}" destId="{9E1C314C-1065-4545-97A8-A5165DC3C83C}" srcOrd="2" destOrd="0" parTransId="{38DD8668-F6BB-4D45-82A4-B1A781FCE362}" sibTransId="{4115864B-0696-463F-AAB4-D46AF72F1CEC}"/>
    <dgm:cxn modelId="{B09A6401-635E-4D86-9364-8EC91ADF0A37}" type="presOf" srcId="{919E465D-FEFF-489C-B71F-70EAEB11064F}" destId="{CBAE5929-316D-4A2A-86D8-8CD0CD1AEC4A}" srcOrd="0" destOrd="1" presId="urn:microsoft.com/office/officeart/2005/8/layout/chevron2"/>
    <dgm:cxn modelId="{C6C0E20E-DEBA-472C-8865-7B140D2F7A34}" type="presParOf" srcId="{DBB0986C-EAE0-4D6E-B907-042BB9E8D381}" destId="{F96DAC29-25F9-4767-ADC0-782CD4E668D6}" srcOrd="0" destOrd="0" presId="urn:microsoft.com/office/officeart/2005/8/layout/chevron2"/>
    <dgm:cxn modelId="{8F094838-2AF0-43EC-BB1B-4E05899439CF}" type="presParOf" srcId="{F96DAC29-25F9-4767-ADC0-782CD4E668D6}" destId="{28395AD5-74A0-48C9-A64A-A317B8C4E4C1}" srcOrd="0" destOrd="0" presId="urn:microsoft.com/office/officeart/2005/8/layout/chevron2"/>
    <dgm:cxn modelId="{6704B125-25ED-4E0B-B040-6CBB0D9EDCBB}" type="presParOf" srcId="{F96DAC29-25F9-4767-ADC0-782CD4E668D6}" destId="{CBAE5929-316D-4A2A-86D8-8CD0CD1AEC4A}" srcOrd="1" destOrd="0" presId="urn:microsoft.com/office/officeart/2005/8/layout/chevron2"/>
    <dgm:cxn modelId="{5C772BD6-AFD2-4114-8B52-3C1590F931B1}" type="presParOf" srcId="{DBB0986C-EAE0-4D6E-B907-042BB9E8D381}" destId="{CDB5B0A5-D90C-4037-845A-B3989103A2F9}" srcOrd="1" destOrd="0" presId="urn:microsoft.com/office/officeart/2005/8/layout/chevron2"/>
    <dgm:cxn modelId="{0C216045-4212-41D9-AB64-BF5AA4156AA6}" type="presParOf" srcId="{DBB0986C-EAE0-4D6E-B907-042BB9E8D381}" destId="{48208227-A297-40A7-A112-AFE96CCD0FFA}" srcOrd="2" destOrd="0" presId="urn:microsoft.com/office/officeart/2005/8/layout/chevron2"/>
    <dgm:cxn modelId="{1067B49D-5AEB-4D26-8B7B-E8DBA1E31D42}" type="presParOf" srcId="{48208227-A297-40A7-A112-AFE96CCD0FFA}" destId="{0767A800-5EF1-4F69-BE97-E4BC1BF672A7}" srcOrd="0" destOrd="0" presId="urn:microsoft.com/office/officeart/2005/8/layout/chevron2"/>
    <dgm:cxn modelId="{02FB4B73-43CC-4EC6-8CEB-1F903EA111E9}" type="presParOf" srcId="{48208227-A297-40A7-A112-AFE96CCD0FFA}" destId="{D6F952BD-03E3-4EB6-BD05-D3380C8FB9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395AD5-74A0-48C9-A64A-A317B8C4E4C1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Bonds</a:t>
          </a:r>
          <a:endParaRPr lang="en-US" sz="4200" kern="1200" dirty="0"/>
        </a:p>
      </dsp:txBody>
      <dsp:txXfrm rot="5400000">
        <a:off x="-326231" y="326692"/>
        <a:ext cx="2174874" cy="1522412"/>
      </dsp:txXfrm>
    </dsp:sp>
    <dsp:sp modelId="{CBAE5929-316D-4A2A-86D8-8CD0CD1AEC4A}">
      <dsp:nvSpPr>
        <dsp:cNvPr id="0" name=""/>
        <dsp:cNvSpPr/>
      </dsp:nvSpPr>
      <dsp:spPr>
        <a:xfrm rot="5400000">
          <a:off x="3102371" y="-1579498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Loans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Benefits from interest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Coupon payments</a:t>
          </a:r>
          <a:endParaRPr lang="en-US" sz="2600" kern="1200" dirty="0"/>
        </a:p>
      </dsp:txBody>
      <dsp:txXfrm rot="5400000">
        <a:off x="3102371" y="-1579498"/>
        <a:ext cx="1413668" cy="4573587"/>
      </dsp:txXfrm>
    </dsp:sp>
    <dsp:sp modelId="{0767A800-5EF1-4F69-BE97-E4BC1BF672A7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Stocks</a:t>
          </a:r>
          <a:endParaRPr lang="en-US" sz="4200" kern="1200" dirty="0"/>
        </a:p>
      </dsp:txBody>
      <dsp:txXfrm rot="5400000">
        <a:off x="-326231" y="2214895"/>
        <a:ext cx="2174874" cy="1522412"/>
      </dsp:txXfrm>
    </dsp:sp>
    <dsp:sp modelId="{D6F952BD-03E3-4EB6-BD05-D3380C8FB933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Ownership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Benefit from growth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Profit from dividend</a:t>
          </a:r>
          <a:endParaRPr lang="en-US" sz="2600" kern="1200" dirty="0"/>
        </a:p>
      </dsp:txBody>
      <dsp:txXfrm rot="5400000">
        <a:off x="3102371" y="308704"/>
        <a:ext cx="1413668" cy="4573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4FF2-4874-46B9-899F-A39F2F780AF5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4B620-4A4F-4349-9D16-57E0AE7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4200" y="4244975"/>
            <a:ext cx="6019800" cy="936625"/>
          </a:xfrm>
          <a:noFill/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5181600"/>
            <a:ext cx="5029200" cy="838200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Date/Location/Time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9B3-2428-499B-89FA-D522E0328FAD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124200" y="5105400"/>
            <a:ext cx="601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Justin's Stuff\College\Yale Undergraduate Diversified Investments\Pic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5741987" cy="1760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FD8-5403-4BAC-AC9C-BC8223953B5B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C799-0F2D-4BA5-9CF1-9CC780C5905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0CA-AADE-44FA-9F97-1DD3B633EDF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BF7-03A2-4C8D-A139-34139F754DF0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403E-E6DA-4331-A974-800520DE08E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822B-817B-4C13-8FA7-4E691E81EA7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3480-6C7D-40E2-A430-82DB548A98B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404-230D-49A2-B874-5B8612EB66D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8F2-7AE0-4790-87D4-7DEF1DCE1942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UDI Logo Official.png"/>
          <p:cNvPicPr/>
          <p:nvPr/>
        </p:nvPicPr>
        <p:blipFill>
          <a:blip r:embed="rId13" cstate="print">
            <a:alphaModFix amt="3000"/>
            <a:extLst/>
          </a:blip>
          <a:stretch>
            <a:fillRect/>
          </a:stretch>
        </p:blipFill>
        <p:spPr>
          <a:xfrm>
            <a:off x="3048000" y="2286000"/>
            <a:ext cx="1042009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F896-3B75-4FC6-B2F1-5ECE1DEF8AA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8270-3867-447B-BFC0-9093E10C0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ustin.t.thomas@yale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L1: Introduction </a:t>
            </a:r>
            <a:r>
              <a:rPr lang="en-US" dirty="0" smtClean="0"/>
              <a:t>to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Lecturer</a:t>
            </a:r>
            <a:r>
              <a:rPr lang="en-US" dirty="0" smtClean="0"/>
              <a:t>: Justin Thomas (MC 2017)</a:t>
            </a:r>
          </a:p>
          <a:p>
            <a:r>
              <a:rPr lang="en-US" dirty="0" smtClean="0"/>
              <a:t>September 24</a:t>
            </a:r>
            <a:r>
              <a:rPr lang="en-US" baseline="30000" dirty="0" smtClean="0"/>
              <a:t>th</a:t>
            </a:r>
            <a:r>
              <a:rPr lang="en-US" dirty="0" smtClean="0"/>
              <a:t>, 2015 – 9:30 P.M.</a:t>
            </a:r>
          </a:p>
          <a:p>
            <a:r>
              <a:rPr lang="en-US" smtClean="0"/>
              <a:t>LC 102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Risk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822B-817B-4C13-8FA7-4E691E81EA7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1219200"/>
            <a:ext cx="8686800" cy="504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b="0" dirty="0" smtClean="0"/>
              <a:t>Stocks (equity)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What will we primarily focus 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0CA-AADE-44FA-9F97-1DD3B633EDF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Answer: </a:t>
            </a:r>
            <a:r>
              <a:rPr lang="en-US" b="0" dirty="0" smtClean="0"/>
              <a:t>at our age, the power of risk is minimal and we can benefit from larger, riskier investments.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/>
          <a:lstStyle/>
          <a:p>
            <a:r>
              <a:rPr lang="en-US" dirty="0" smtClean="0"/>
              <a:t>Question: Why will we primarily focus on stocks (equity)?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0CA-AADE-44FA-9F97-1DD3B633EDF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United States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 smtClean="0"/>
              <a:t>DJIA (‘Dow Jones’), an Industrial Average:</a:t>
            </a:r>
          </a:p>
          <a:p>
            <a:pPr lvl="1"/>
            <a:r>
              <a:rPr lang="en-US" dirty="0" smtClean="0"/>
              <a:t>Tracks the 30 largest companies</a:t>
            </a:r>
          </a:p>
          <a:p>
            <a:r>
              <a:rPr lang="en-US" u="sng" dirty="0" smtClean="0"/>
              <a:t>S&amp;P 500:</a:t>
            </a:r>
          </a:p>
          <a:p>
            <a:pPr lvl="1"/>
            <a:r>
              <a:rPr lang="en-US" dirty="0" smtClean="0"/>
              <a:t>Tracks the 500 largest companies in terms of Market Capitalization</a:t>
            </a:r>
          </a:p>
          <a:p>
            <a:pPr lvl="1"/>
            <a:r>
              <a:rPr lang="en-US" dirty="0" smtClean="0"/>
              <a:t>Considered the best representation of US market</a:t>
            </a:r>
          </a:p>
          <a:p>
            <a:r>
              <a:rPr lang="en-US" u="sng" dirty="0" smtClean="0"/>
              <a:t>The NASDAQ Composite</a:t>
            </a:r>
          </a:p>
          <a:p>
            <a:pPr lvl="1"/>
            <a:r>
              <a:rPr lang="en-US" dirty="0" smtClean="0"/>
              <a:t>Indicator of the performance of technology companies and growth companies</a:t>
            </a:r>
          </a:p>
          <a:p>
            <a:r>
              <a:rPr lang="en-US" u="sng" dirty="0" smtClean="0"/>
              <a:t>NYSE</a:t>
            </a:r>
          </a:p>
          <a:p>
            <a:pPr lvl="1"/>
            <a:r>
              <a:rPr lang="en-US" dirty="0" smtClean="0"/>
              <a:t>Contains a large variety of different types of stocks</a:t>
            </a:r>
          </a:p>
          <a:p>
            <a:pPr lvl="1"/>
            <a:r>
              <a:rPr lang="en-US" dirty="0" smtClean="0"/>
              <a:t>Notable because trades actually occur here, right in NY!</a:t>
            </a:r>
          </a:p>
          <a:p>
            <a:r>
              <a:rPr lang="en-US" u="sng" dirty="0" smtClean="0"/>
              <a:t>RUSSEL 2000</a:t>
            </a:r>
          </a:p>
          <a:p>
            <a:pPr lvl="1"/>
            <a:r>
              <a:rPr lang="en-US" dirty="0" smtClean="0"/>
              <a:t>Measures the performance of “small-cap” companies</a:t>
            </a:r>
          </a:p>
          <a:p>
            <a:pPr lvl="1"/>
            <a:r>
              <a:rPr lang="en-US" dirty="0" smtClean="0"/>
              <a:t>Considered the best measure for performance of small-mid tier sized companies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“obscure” World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 smtClean="0"/>
              <a:t>FTSE 100:</a:t>
            </a:r>
          </a:p>
          <a:p>
            <a:pPr lvl="1"/>
            <a:r>
              <a:rPr lang="en-US" dirty="0" smtClean="0"/>
              <a:t>Measures the performance of the top 100 companies on the London Stock Exchange.</a:t>
            </a:r>
          </a:p>
          <a:p>
            <a:r>
              <a:rPr lang="en-US" u="sng" dirty="0" smtClean="0"/>
              <a:t>Nikkei 225:</a:t>
            </a:r>
          </a:p>
          <a:p>
            <a:pPr lvl="1"/>
            <a:r>
              <a:rPr lang="en-US" dirty="0" smtClean="0"/>
              <a:t>Like the DJIA, a price-weighted Japanese Stock Average.</a:t>
            </a:r>
          </a:p>
          <a:p>
            <a:pPr lvl="1"/>
            <a:r>
              <a:rPr lang="en-US" dirty="0" smtClean="0"/>
              <a:t>The leading and most-respected index of Japanese stocks.</a:t>
            </a:r>
          </a:p>
          <a:p>
            <a:r>
              <a:rPr lang="en-US" u="sng" dirty="0" smtClean="0"/>
              <a:t>The Hang </a:t>
            </a:r>
            <a:r>
              <a:rPr lang="en-US" u="sng" dirty="0" err="1" smtClean="0"/>
              <a:t>Seng</a:t>
            </a:r>
            <a:r>
              <a:rPr lang="en-US" u="sng" dirty="0" smtClean="0"/>
              <a:t>:</a:t>
            </a:r>
          </a:p>
          <a:p>
            <a:pPr lvl="1"/>
            <a:r>
              <a:rPr lang="en-US" dirty="0" smtClean="0"/>
              <a:t>A market capitalization-weighted index of 40 of the largest companies that trade on the Hong Kong Exchange.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Checkpoint</a:t>
            </a:r>
            <a:r>
              <a:rPr lang="en-US" dirty="0" smtClean="0"/>
              <a:t>: we know what a stock is, how to make money from them, and where to look at them</a:t>
            </a:r>
          </a:p>
          <a:p>
            <a:r>
              <a:rPr lang="en-US" u="sng" dirty="0" smtClean="0"/>
              <a:t>Forward</a:t>
            </a:r>
            <a:r>
              <a:rPr lang="en-US" dirty="0" smtClean="0"/>
              <a:t>: how do we go about choosing which stock we should invest in, when there are thousands that exist?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23"/>
          <p:cNvSpPr/>
          <p:nvPr/>
        </p:nvSpPr>
        <p:spPr>
          <a:xfrm>
            <a:off x="304800" y="3962400"/>
            <a:ext cx="8686800" cy="2443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18" y="159"/>
                </a:moveTo>
                <a:lnTo>
                  <a:pt x="0" y="6546"/>
                </a:lnTo>
                <a:lnTo>
                  <a:pt x="10558" y="21600"/>
                </a:lnTo>
                <a:lnTo>
                  <a:pt x="21600" y="9675"/>
                </a:lnTo>
                <a:cubicBezTo>
                  <a:pt x="20133" y="8130"/>
                  <a:pt x="18667" y="6544"/>
                  <a:pt x="17204" y="4919"/>
                </a:cubicBezTo>
                <a:cubicBezTo>
                  <a:pt x="15763" y="3318"/>
                  <a:pt x="14324" y="1678"/>
                  <a:pt x="12887" y="0"/>
                </a:cubicBezTo>
                <a:lnTo>
                  <a:pt x="12718" y="159"/>
                </a:lnTo>
                <a:close/>
              </a:path>
            </a:pathLst>
          </a:cu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we play the slots instead?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822B-817B-4C13-8FA7-4E691E81EA7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Screen Shot 2014-10-14 at 2.13.33 AM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419600" y="2209800"/>
            <a:ext cx="1778150" cy="2414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Screen Shot 2014-10-14 at 2.13.15 AM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514600" y="2362200"/>
            <a:ext cx="1769665" cy="23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Screen Shot 2014-10-14 at 2.12.58 AM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663912" y="2532352"/>
            <a:ext cx="1769791" cy="238799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15"/>
          <p:cNvSpPr/>
          <p:nvPr/>
        </p:nvSpPr>
        <p:spPr>
          <a:xfrm>
            <a:off x="1741262" y="3839662"/>
            <a:ext cx="217996" cy="3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4" tIns="50794" rIns="50794" bIns="50794" anchor="ctr">
            <a:spAutoFit/>
          </a:bodyPr>
          <a:lstStyle>
            <a:lvl1pPr>
              <a:defRPr>
                <a:solidFill>
                  <a:srgbClr val="103257"/>
                </a:solidFill>
                <a:latin typeface="YaleDesign"/>
                <a:ea typeface="YaleDesign"/>
                <a:cs typeface="YaleDesign"/>
                <a:sym typeface="YaleDesig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</a:t>
            </a:r>
          </a:p>
        </p:txBody>
      </p:sp>
      <p:sp>
        <p:nvSpPr>
          <p:cNvPr id="13" name="Shape 116"/>
          <p:cNvSpPr/>
          <p:nvPr/>
        </p:nvSpPr>
        <p:spPr>
          <a:xfrm>
            <a:off x="3617854" y="3677113"/>
            <a:ext cx="217996" cy="3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4" tIns="50794" rIns="50794" bIns="50794" anchor="ctr">
            <a:spAutoFit/>
          </a:bodyPr>
          <a:lstStyle>
            <a:lvl1pPr>
              <a:defRPr>
                <a:solidFill>
                  <a:srgbClr val="103257"/>
                </a:solidFill>
                <a:latin typeface="YaleDesign"/>
                <a:ea typeface="YaleDesign"/>
                <a:cs typeface="YaleDesign"/>
                <a:sym typeface="YaleDesig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</a:t>
            </a:r>
          </a:p>
        </p:txBody>
      </p:sp>
      <p:sp>
        <p:nvSpPr>
          <p:cNvPr id="14" name="Shape 117"/>
          <p:cNvSpPr/>
          <p:nvPr/>
        </p:nvSpPr>
        <p:spPr>
          <a:xfrm>
            <a:off x="5519934" y="3503156"/>
            <a:ext cx="217996" cy="3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4" tIns="50794" rIns="50794" bIns="50794" anchor="ctr">
            <a:spAutoFit/>
          </a:bodyPr>
          <a:lstStyle>
            <a:lvl1pPr>
              <a:defRPr>
                <a:solidFill>
                  <a:srgbClr val="103257"/>
                </a:solidFill>
                <a:latin typeface="YaleDesign"/>
                <a:ea typeface="YaleDesign"/>
                <a:cs typeface="YaleDesign"/>
                <a:sym typeface="YaleDesig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3</a:t>
            </a:r>
          </a:p>
        </p:txBody>
      </p:sp>
      <p:pic>
        <p:nvPicPr>
          <p:cNvPr id="20" name="pasted-image.tif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1445389">
            <a:off x="7637566" y="4036824"/>
            <a:ext cx="959433" cy="1037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een Shot 2014-10-14 at 2.49.42 AM.png"/>
          <p:cNvPicPr/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17345136">
            <a:off x="7966880" y="4612092"/>
            <a:ext cx="533897" cy="630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tif"/>
          <p:cNvPicPr/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flipH="1">
            <a:off x="6019800" y="2438400"/>
            <a:ext cx="1927868" cy="2806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Top-Down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https://planetinvestment.files.wordpress.com/2014/08/macroeconomic-market-analys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76400"/>
            <a:ext cx="5105400" cy="3941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asted-image.pd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81000" y="1371600"/>
            <a:ext cx="3727847" cy="4938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Top-Down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TDA?</a:t>
            </a:r>
          </a:p>
          <a:p>
            <a:pPr lvl="1"/>
            <a:r>
              <a:rPr lang="en-US" dirty="0" smtClean="0"/>
              <a:t>Guideline to find </a:t>
            </a:r>
            <a:r>
              <a:rPr lang="en-US" b="1" dirty="0" smtClean="0"/>
              <a:t>quality stocks</a:t>
            </a:r>
            <a:r>
              <a:rPr lang="en-US" dirty="0" smtClean="0"/>
              <a:t> to invest into</a:t>
            </a:r>
          </a:p>
          <a:p>
            <a:pPr lvl="1"/>
            <a:r>
              <a:rPr lang="en-US" dirty="0" smtClean="0"/>
              <a:t>Start by analyzing the macro-economy at large</a:t>
            </a:r>
          </a:p>
          <a:p>
            <a:pPr lvl="1"/>
            <a:r>
              <a:rPr lang="en-US" dirty="0" smtClean="0"/>
              <a:t>End with equity investment determined to provide return on investment (ROI)</a:t>
            </a:r>
          </a:p>
          <a:p>
            <a:pPr lvl="2"/>
            <a:r>
              <a:rPr lang="en-US" dirty="0" smtClean="0"/>
              <a:t>Must exceed the cost of the investment!</a:t>
            </a:r>
          </a:p>
          <a:p>
            <a:pPr lvl="1"/>
            <a:r>
              <a:rPr lang="en-US" i="1" dirty="0" smtClean="0"/>
              <a:t>NOT comprehensive look at an individual company!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Top-Down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Evaluating systematic risks, which is a function of macroeconomic conditions</a:t>
            </a:r>
          </a:p>
          <a:p>
            <a:pPr lvl="1"/>
            <a:r>
              <a:rPr lang="en-US" dirty="0" smtClean="0"/>
              <a:t>What is the economic outlook for the future?</a:t>
            </a:r>
          </a:p>
          <a:p>
            <a:pPr lvl="1"/>
            <a:r>
              <a:rPr lang="en-US" dirty="0" smtClean="0"/>
              <a:t>Look towards the </a:t>
            </a:r>
            <a:r>
              <a:rPr lang="en-US" b="1" dirty="0" smtClean="0"/>
              <a:t>Index Leading Economic Indicators</a:t>
            </a:r>
            <a:endParaRPr lang="en-US" dirty="0" smtClean="0"/>
          </a:p>
          <a:p>
            <a:pPr lvl="2"/>
            <a:r>
              <a:rPr lang="en-US" dirty="0" smtClean="0"/>
              <a:t>Average weekly hours for workers</a:t>
            </a:r>
          </a:p>
          <a:p>
            <a:pPr lvl="2"/>
            <a:r>
              <a:rPr lang="en-US" dirty="0" smtClean="0"/>
              <a:t>Average number of initial application for unemployment insurance</a:t>
            </a:r>
          </a:p>
          <a:p>
            <a:pPr lvl="2"/>
            <a:r>
              <a:rPr lang="en-US" dirty="0" smtClean="0"/>
              <a:t>The amount of new building permits</a:t>
            </a:r>
          </a:p>
          <a:p>
            <a:pPr lvl="2"/>
            <a:r>
              <a:rPr lang="en-US" dirty="0" smtClean="0"/>
              <a:t>The inflation-adjusted monetary supply (M2)</a:t>
            </a:r>
          </a:p>
          <a:p>
            <a:pPr lvl="1"/>
            <a:r>
              <a:rPr lang="en-US" dirty="0" smtClean="0"/>
              <a:t>Other economic conditions: war, disease (Ebola, Syria), the exchange rate, weather (El Niño).</a:t>
            </a:r>
          </a:p>
          <a:p>
            <a:pPr lvl="1"/>
            <a:r>
              <a:rPr lang="en-US" b="1" dirty="0" smtClean="0"/>
              <a:t>Good book to read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“The Black Swan”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YUDI!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Freshman pool most competitive, 150+ applications</a:t>
            </a:r>
          </a:p>
          <a:p>
            <a:pPr lvl="1"/>
            <a:r>
              <a:rPr lang="en-US" dirty="0" smtClean="0"/>
              <a:t>Make the most out of this opportunity</a:t>
            </a:r>
          </a:p>
          <a:p>
            <a:pPr lvl="1"/>
            <a:r>
              <a:rPr lang="en-US" dirty="0" smtClean="0"/>
              <a:t>Attend all lectures and guest speaker events</a:t>
            </a:r>
          </a:p>
          <a:p>
            <a:pPr lvl="2"/>
            <a:r>
              <a:rPr lang="en-US" dirty="0" smtClean="0"/>
              <a:t>1 excused absence + special cases</a:t>
            </a:r>
          </a:p>
          <a:p>
            <a:pPr lvl="1"/>
            <a:r>
              <a:rPr lang="en-US" dirty="0" smtClean="0"/>
              <a:t>Valuation projects next semester will be assigned</a:t>
            </a:r>
          </a:p>
          <a:p>
            <a:pPr lvl="2"/>
            <a:r>
              <a:rPr lang="en-US" dirty="0" smtClean="0"/>
              <a:t>Group assignment for company valuation</a:t>
            </a:r>
          </a:p>
          <a:p>
            <a:r>
              <a:rPr lang="en-US" b="1" dirty="0" smtClean="0"/>
              <a:t>Special Freshman speaker event</a:t>
            </a:r>
            <a:r>
              <a:rPr lang="en-US" dirty="0" smtClean="0"/>
              <a:t>: Former Goldman partner of 15 years coming in Oct./Nov.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4EA9-7AF2-4E4B-8284-35D4C57A3D71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Asset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an asset class?</a:t>
            </a:r>
          </a:p>
          <a:p>
            <a:pPr lvl="1"/>
            <a:r>
              <a:rPr lang="en-US" dirty="0" smtClean="0"/>
              <a:t>A group of securities that exhibit similar characteristics and risk/return qualities.</a:t>
            </a:r>
          </a:p>
          <a:p>
            <a:pPr lvl="1"/>
            <a:r>
              <a:rPr lang="en-US" dirty="0" smtClean="0"/>
              <a:t>Each asset class performs differently.</a:t>
            </a:r>
          </a:p>
          <a:p>
            <a:r>
              <a:rPr lang="en-US" dirty="0" smtClean="0"/>
              <a:t>Examples of asset classes:</a:t>
            </a:r>
          </a:p>
          <a:p>
            <a:pPr lvl="1"/>
            <a:r>
              <a:rPr lang="en-US" i="1" dirty="0" smtClean="0"/>
              <a:t>Equity (stocks)</a:t>
            </a:r>
          </a:p>
          <a:p>
            <a:pPr lvl="1"/>
            <a:r>
              <a:rPr lang="en-US" dirty="0" smtClean="0"/>
              <a:t>Private Equity (</a:t>
            </a:r>
            <a:r>
              <a:rPr lang="en-US" i="1" dirty="0" smtClean="0"/>
              <a:t>private companies)</a:t>
            </a:r>
            <a:endParaRPr lang="en-US" dirty="0" smtClean="0"/>
          </a:p>
          <a:p>
            <a:pPr lvl="1"/>
            <a:r>
              <a:rPr lang="en-US" i="1" dirty="0" smtClean="0"/>
              <a:t>Fixed Income (bonds)</a:t>
            </a:r>
          </a:p>
          <a:p>
            <a:pPr lvl="1"/>
            <a:r>
              <a:rPr lang="en-US" i="1" dirty="0" smtClean="0"/>
              <a:t>Cash (currencies)</a:t>
            </a:r>
          </a:p>
          <a:p>
            <a:pPr lvl="1"/>
            <a:r>
              <a:rPr lang="en-US" dirty="0" smtClean="0"/>
              <a:t>Real Estate (</a:t>
            </a:r>
            <a:r>
              <a:rPr lang="en-US" i="1" dirty="0" smtClean="0"/>
              <a:t>REITs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Commodities (</a:t>
            </a:r>
            <a:r>
              <a:rPr lang="en-US" i="1" dirty="0" smtClean="0"/>
              <a:t>metals and other resources)</a:t>
            </a:r>
            <a:endParaRPr lang="en-US" dirty="0" smtClean="0"/>
          </a:p>
          <a:p>
            <a:pPr lvl="1"/>
            <a:r>
              <a:rPr lang="en-US" dirty="0" smtClean="0"/>
              <a:t>Collectibles (</a:t>
            </a:r>
            <a:r>
              <a:rPr lang="en-US" i="1" dirty="0" smtClean="0"/>
              <a:t>paintings, old coins, sports memorabilia)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equity (stocks)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What will asset class will YUDI focus 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0CA-AADE-44FA-9F97-1DD3B633EDF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355099" y="990600"/>
            <a:ext cx="4960101" cy="220980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Elbow Connector 7"/>
          <p:cNvCxnSpPr/>
          <p:nvPr/>
        </p:nvCxnSpPr>
        <p:spPr>
          <a:xfrm rot="5400000">
            <a:off x="2469399" y="2476501"/>
            <a:ext cx="2286000" cy="685799"/>
          </a:xfrm>
          <a:prstGeom prst="bentConnector3">
            <a:avLst>
              <a:gd name="adj1" fmla="val -27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CHOOSE A SECTOR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1447800"/>
            <a:ext cx="8686800" cy="462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CHOOSE AN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decided which sector(s) will be hot in the near future…</a:t>
            </a:r>
          </a:p>
          <a:p>
            <a:r>
              <a:rPr lang="en-US" dirty="0" smtClean="0"/>
              <a:t>Use a screening technique, such as </a:t>
            </a:r>
            <a:r>
              <a:rPr lang="en-US" b="1" dirty="0" smtClean="0"/>
              <a:t>Porter’s “Five Forces” </a:t>
            </a:r>
            <a:r>
              <a:rPr lang="en-US" dirty="0" smtClean="0"/>
              <a:t>to determine which industry may be attractive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3480-6C7D-40E2-A430-82DB548A98B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19200" y="762000"/>
            <a:ext cx="6687743" cy="4144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3a: SECURITY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Arguably the most complicated and important process of the TDA!</a:t>
            </a:r>
          </a:p>
          <a:p>
            <a:r>
              <a:rPr lang="en-US" dirty="0" smtClean="0"/>
              <a:t>This is the heart of investing; if you’re a prodigy, this is where you will shine.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great </a:t>
            </a:r>
            <a:r>
              <a:rPr lang="en-US" dirty="0" smtClean="0"/>
              <a:t>become separated from the </a:t>
            </a:r>
            <a:r>
              <a:rPr lang="en-US" i="1" dirty="0" smtClean="0"/>
              <a:t>good</a:t>
            </a:r>
            <a:endParaRPr lang="en-US" dirty="0" smtClean="0"/>
          </a:p>
          <a:p>
            <a:r>
              <a:rPr lang="en-US" dirty="0" smtClean="0"/>
              <a:t>Many ways to analyze a security, but we will split into two trees: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3b: SECURITY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Quantitative Analysis</a:t>
            </a:r>
          </a:p>
          <a:p>
            <a:pPr lvl="1"/>
            <a:r>
              <a:rPr lang="en-US" dirty="0" smtClean="0"/>
              <a:t>Financial statements analysis (Lecture 4/5)</a:t>
            </a:r>
          </a:p>
          <a:p>
            <a:pPr lvl="1"/>
            <a:r>
              <a:rPr lang="en-US" dirty="0" smtClean="0"/>
              <a:t>Valuation Strategies</a:t>
            </a:r>
          </a:p>
          <a:p>
            <a:pPr lvl="2"/>
            <a:r>
              <a:rPr lang="en-US" dirty="0" smtClean="0"/>
              <a:t>Technical versus Fundamental analysis (Lecture 1 Semester 2)</a:t>
            </a:r>
          </a:p>
          <a:p>
            <a:pPr lvl="2"/>
            <a:r>
              <a:rPr lang="en-US" dirty="0" smtClean="0"/>
              <a:t>Discounted Cash Flow (DCF, Lecture 2 Semester 2)</a:t>
            </a:r>
          </a:p>
          <a:p>
            <a:pPr lvl="2"/>
            <a:r>
              <a:rPr lang="en-US" dirty="0" smtClean="0"/>
              <a:t>Comparables (CC, Lecture 2 Semester 2)</a:t>
            </a:r>
          </a:p>
          <a:p>
            <a:r>
              <a:rPr lang="en-US" b="1" dirty="0" smtClean="0"/>
              <a:t>Qualitative Analysis</a:t>
            </a:r>
          </a:p>
          <a:p>
            <a:pPr lvl="1"/>
            <a:r>
              <a:rPr lang="en-US" dirty="0" smtClean="0"/>
              <a:t>Business model</a:t>
            </a:r>
          </a:p>
          <a:p>
            <a:pPr lvl="1"/>
            <a:r>
              <a:rPr lang="en-US" dirty="0" smtClean="0"/>
              <a:t>Unique to the company</a:t>
            </a:r>
          </a:p>
          <a:p>
            <a:pPr lvl="1"/>
            <a:r>
              <a:rPr lang="en-US" dirty="0" smtClean="0"/>
              <a:t>Competitive advantages</a:t>
            </a:r>
          </a:p>
          <a:p>
            <a:pPr lvl="1"/>
            <a:r>
              <a:rPr lang="en-US" dirty="0" smtClean="0"/>
              <a:t>“Gut feelings” about why you feel the company is great</a:t>
            </a:r>
          </a:p>
          <a:p>
            <a:pPr lvl="1"/>
            <a:r>
              <a:rPr lang="en-US" dirty="0" smtClean="0"/>
              <a:t>SEC filings help show true actions of CEO, acting manager,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Portfolio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have: </a:t>
            </a:r>
          </a:p>
          <a:p>
            <a:pPr lvl="1"/>
            <a:r>
              <a:rPr lang="en-US" dirty="0" smtClean="0"/>
              <a:t>Taken into account global factors that affect the market</a:t>
            </a:r>
          </a:p>
          <a:p>
            <a:pPr lvl="1"/>
            <a:r>
              <a:rPr lang="en-US" dirty="0" smtClean="0"/>
              <a:t>Chosen a sector</a:t>
            </a:r>
          </a:p>
          <a:p>
            <a:pPr lvl="1"/>
            <a:r>
              <a:rPr lang="en-US" dirty="0" smtClean="0"/>
              <a:t>Chosen an industry</a:t>
            </a:r>
          </a:p>
          <a:p>
            <a:pPr lvl="1"/>
            <a:r>
              <a:rPr lang="en-US" dirty="0" smtClean="0"/>
              <a:t>Chosen a security</a:t>
            </a:r>
          </a:p>
          <a:p>
            <a:r>
              <a:rPr lang="en-US" dirty="0" smtClean="0"/>
              <a:t>You can rinse and repeat and build a portfolio that has a great foundation for growth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TDA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 to a successful portfolio is not only in running competent TDA analysis, but also </a:t>
            </a:r>
            <a:r>
              <a:rPr lang="en-US" i="1" dirty="0" smtClean="0"/>
              <a:t>diversification</a:t>
            </a:r>
            <a:endParaRPr lang="en-US" dirty="0" smtClean="0"/>
          </a:p>
          <a:p>
            <a:pPr lvl="1"/>
            <a:r>
              <a:rPr lang="en-US" dirty="0" smtClean="0"/>
              <a:t>“Don’t put all your eggs in a single basket”</a:t>
            </a:r>
          </a:p>
          <a:p>
            <a:pPr lvl="1"/>
            <a:r>
              <a:rPr lang="en-US" dirty="0" smtClean="0"/>
              <a:t>Diversify across asset classes, in different sectors, in different industries, and in different types of securities (ETFs, dividend paying stocks, or pure penny stocks)</a:t>
            </a:r>
          </a:p>
          <a:p>
            <a:pPr lvl="1"/>
            <a:r>
              <a:rPr lang="en-US" b="1" dirty="0" smtClean="0"/>
              <a:t>If the economy is collapsing, hopefully your portfolio isn’t.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Diversification illustrated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822B-817B-4C13-8FA7-4E691E81EA7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19200" y="1600200"/>
            <a:ext cx="6705600" cy="405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semester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u="sng" dirty="0" smtClean="0"/>
              <a:t>1</a:t>
            </a:r>
            <a:r>
              <a:rPr lang="en-US" sz="2800" u="sng" baseline="30000" dirty="0" smtClean="0"/>
              <a:t>st</a:t>
            </a:r>
            <a:r>
              <a:rPr lang="en-US" sz="2800" u="sng" dirty="0" smtClean="0"/>
              <a:t> Semester timeline: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Introduction to Financial Markets: Stocks &amp; Bonds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Approaching a Vast and Lucrative Career in Finance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Importance of Developing an Investment Philosophy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Principles of Accounting 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Principles of Accounting II</a:t>
            </a:r>
          </a:p>
          <a:p>
            <a:r>
              <a:rPr lang="en-US" sz="2800" u="sng" dirty="0" smtClean="0"/>
              <a:t>2</a:t>
            </a:r>
            <a:r>
              <a:rPr lang="en-US" sz="2800" u="sng" baseline="30000" dirty="0" smtClean="0"/>
              <a:t>nd</a:t>
            </a:r>
            <a:r>
              <a:rPr lang="en-US" sz="2800" u="sng" dirty="0" smtClean="0"/>
              <a:t> Semester timeline: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Principles of Valuation I: Fundamental vs. Technical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Principles of Valuation II: Intrinsic (DCF) vs. Relative (Comparable Companies)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Application of Accounting and Valuation Principles: In The Context of Equity Investments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Portfolio Construction and Management: Understanding the Concepts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TBA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“110”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your age and subtract it from 110 to yield the percent allocation you should have in equity</a:t>
            </a:r>
          </a:p>
          <a:p>
            <a:pPr lvl="1"/>
            <a:r>
              <a:rPr lang="en-US" dirty="0" smtClean="0"/>
              <a:t>Example: 110-20 = 90% allocation in stocks</a:t>
            </a:r>
          </a:p>
          <a:p>
            <a:r>
              <a:rPr lang="en-US" dirty="0" smtClean="0"/>
              <a:t>Why do we follow the 110 Rule?</a:t>
            </a:r>
          </a:p>
          <a:p>
            <a:pPr lvl="1"/>
            <a:r>
              <a:rPr lang="en-US" dirty="0" smtClean="0"/>
              <a:t>As young investors, we can risk losing all our money without losing our lives</a:t>
            </a:r>
          </a:p>
          <a:p>
            <a:pPr lvl="1"/>
            <a:r>
              <a:rPr lang="en-US" dirty="0" smtClean="0"/>
              <a:t>As you get older, a strong foundation for retirement is generally a </a:t>
            </a:r>
            <a:r>
              <a:rPr lang="en-US" i="1" dirty="0" smtClean="0"/>
              <a:t>good idea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and bonds differ largely in how they are bought and how they are profitable </a:t>
            </a:r>
          </a:p>
          <a:p>
            <a:r>
              <a:rPr lang="en-US" dirty="0" smtClean="0"/>
              <a:t>Diversification is important and risk taking should be proportional to your age</a:t>
            </a:r>
          </a:p>
          <a:p>
            <a:r>
              <a:rPr lang="en-US" dirty="0" smtClean="0"/>
              <a:t>The TDA is a widely used method for analyzing the US market and choosing securities to invest in</a:t>
            </a:r>
          </a:p>
          <a:p>
            <a:r>
              <a:rPr lang="en-US" i="1" dirty="0" smtClean="0"/>
              <a:t>Mistakes are more important than successes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more about the lucrative industry of finance and Wall Street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techniques and calculations to analyze companies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different </a:t>
            </a:r>
            <a:r>
              <a:rPr lang="en-US" b="1" dirty="0" smtClean="0"/>
              <a:t>security screenings </a:t>
            </a:r>
            <a:r>
              <a:rPr lang="en-US" dirty="0" smtClean="0"/>
              <a:t>and </a:t>
            </a:r>
            <a:r>
              <a:rPr lang="en-US" b="1" dirty="0" smtClean="0"/>
              <a:t>security selections</a:t>
            </a:r>
            <a:r>
              <a:rPr lang="en-US" dirty="0" smtClean="0"/>
              <a:t> at an extensive level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Questions, comments, concerns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Conclusion of Lecture 1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0CA-AADE-44FA-9F97-1DD3B633EDF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Morse College 2017</a:t>
            </a:r>
          </a:p>
          <a:p>
            <a:r>
              <a:rPr lang="en-US" dirty="0" smtClean="0"/>
              <a:t>Pursuing Chemical Physics, Intensive B.S.</a:t>
            </a:r>
          </a:p>
          <a:p>
            <a:pPr lvl="1"/>
            <a:r>
              <a:rPr lang="en-US" dirty="0" smtClean="0"/>
              <a:t>Former premedical student</a:t>
            </a:r>
          </a:p>
          <a:p>
            <a:pPr lvl="1"/>
            <a:r>
              <a:rPr lang="en-US" dirty="0" smtClean="0"/>
              <a:t>Hate the cut throat attitude and doing research</a:t>
            </a:r>
          </a:p>
          <a:p>
            <a:r>
              <a:rPr lang="en-US" dirty="0" smtClean="0"/>
              <a:t>Manage a small portfolio across US Markets</a:t>
            </a:r>
            <a:endParaRPr lang="en-US" b="1" dirty="0" smtClean="0"/>
          </a:p>
          <a:p>
            <a:r>
              <a:rPr lang="en-US" dirty="0" smtClean="0"/>
              <a:t>Currently going through IB recruitment season (junior year)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justin.t.thomas@yale.edu</a:t>
            </a:r>
            <a:endParaRPr lang="en-US" dirty="0" smtClean="0"/>
          </a:p>
          <a:p>
            <a:r>
              <a:rPr lang="en-US" dirty="0" smtClean="0"/>
              <a:t>Phone #: 708-738-4230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financial markets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comprehensive look at the stock market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0CA-AADE-44FA-9F97-1DD3B633EDF5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meeting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structure and foundation of the </a:t>
            </a:r>
            <a:r>
              <a:rPr lang="en-US" b="1" dirty="0" smtClean="0"/>
              <a:t>Stock Market</a:t>
            </a:r>
          </a:p>
          <a:p>
            <a:r>
              <a:rPr lang="en-US" dirty="0" smtClean="0"/>
              <a:t>Understanding the </a:t>
            </a:r>
            <a:r>
              <a:rPr lang="en-US" b="1" dirty="0" smtClean="0"/>
              <a:t>Top-Down Approach</a:t>
            </a:r>
            <a:endParaRPr lang="en-US" dirty="0" smtClean="0"/>
          </a:p>
          <a:p>
            <a:pPr lvl="1"/>
            <a:r>
              <a:rPr lang="en-US" dirty="0" smtClean="0"/>
              <a:t>Recognizing company 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assets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ways to raise capital ($):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07-3796-4CFD-8997-BF2D23B0E28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3" name="Diagram 12"/>
          <p:cNvGraphicFramePr/>
          <p:nvPr/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Stocks</a:t>
            </a:r>
            <a:r>
              <a:rPr lang="en-US" dirty="0" smtClean="0"/>
              <a:t> versus </a:t>
            </a:r>
            <a:r>
              <a:rPr lang="en-US" b="1" dirty="0" smtClean="0"/>
              <a:t>bonds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Stocks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Equity ownership in a company</a:t>
            </a:r>
          </a:p>
          <a:p>
            <a:r>
              <a:rPr lang="en-US" dirty="0" smtClean="0"/>
              <a:t>Indefinite ownership</a:t>
            </a:r>
          </a:p>
          <a:p>
            <a:r>
              <a:rPr lang="en-US" b="1" dirty="0" smtClean="0"/>
              <a:t>Common shares </a:t>
            </a:r>
            <a:r>
              <a:rPr lang="en-US" dirty="0" smtClean="0"/>
              <a:t>or </a:t>
            </a:r>
            <a:r>
              <a:rPr lang="en-US" b="1" dirty="0" smtClean="0"/>
              <a:t>preferential shares</a:t>
            </a:r>
            <a:endParaRPr lang="en-US" dirty="0" smtClean="0"/>
          </a:p>
          <a:p>
            <a:r>
              <a:rPr lang="en-US" dirty="0" smtClean="0"/>
              <a:t>Profit from:</a:t>
            </a:r>
          </a:p>
          <a:p>
            <a:pPr lvl="1"/>
            <a:r>
              <a:rPr lang="en-US" dirty="0" smtClean="0"/>
              <a:t>Appreciation</a:t>
            </a:r>
          </a:p>
          <a:p>
            <a:pPr lvl="1"/>
            <a:r>
              <a:rPr lang="en-US" dirty="0" smtClean="0"/>
              <a:t>Dividends</a:t>
            </a:r>
          </a:p>
          <a:p>
            <a:r>
              <a:rPr lang="en-US" dirty="0" smtClean="0"/>
              <a:t>Advantage: more profitable</a:t>
            </a:r>
          </a:p>
          <a:p>
            <a:r>
              <a:rPr lang="en-US" dirty="0" smtClean="0"/>
              <a:t>Disadvantage: very volatile, can lose all value!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Bonds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Loan money to a company</a:t>
            </a:r>
          </a:p>
          <a:p>
            <a:r>
              <a:rPr lang="en-US" dirty="0" smtClean="0"/>
              <a:t>Receive back initial loan at </a:t>
            </a:r>
            <a:r>
              <a:rPr lang="en-US" b="1" dirty="0" smtClean="0"/>
              <a:t>maturity date</a:t>
            </a:r>
          </a:p>
          <a:p>
            <a:r>
              <a:rPr lang="en-US" dirty="0" smtClean="0"/>
              <a:t>Come in all shapes and sizes</a:t>
            </a:r>
          </a:p>
          <a:p>
            <a:r>
              <a:rPr lang="en-US" dirty="0" smtClean="0"/>
              <a:t>Profit from:</a:t>
            </a:r>
          </a:p>
          <a:p>
            <a:pPr lvl="1"/>
            <a:r>
              <a:rPr lang="en-US" dirty="0" smtClean="0"/>
              <a:t>Coupon dates (interest)</a:t>
            </a:r>
          </a:p>
          <a:p>
            <a:r>
              <a:rPr lang="en-US" dirty="0" smtClean="0"/>
              <a:t>Advantage: safer, low risk low reward investments</a:t>
            </a:r>
          </a:p>
          <a:p>
            <a:r>
              <a:rPr lang="en-US" dirty="0" smtClean="0"/>
              <a:t>Disadvantage: risk of default, no voting rights, low reward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403E-E6DA-4331-A974-800520DE08E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Diversification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822B-817B-4C13-8FA7-4E691E81EA7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8270-3867-447B-BFC0-9093E10C05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33400" y="1295400"/>
            <a:ext cx="7924800" cy="480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eries 1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series 1 template</Template>
  <TotalTime>373</TotalTime>
  <Words>1409</Words>
  <Application>Microsoft Office PowerPoint</Application>
  <PresentationFormat>On-screen Show (4:3)</PresentationFormat>
  <Paragraphs>251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Lecture series 1 template</vt:lpstr>
      <vt:lpstr>L1: Introduction to Financial Markets</vt:lpstr>
      <vt:lpstr>Welcome to YUDI!</vt:lpstr>
      <vt:lpstr>1st and 2nd semester lecture outline</vt:lpstr>
      <vt:lpstr>A little about myself</vt:lpstr>
      <vt:lpstr>Introduction to financial markets</vt:lpstr>
      <vt:lpstr>Goals of meeting #1</vt:lpstr>
      <vt:lpstr>Introduction to assets classes</vt:lpstr>
      <vt:lpstr>Stocks versus bonds</vt:lpstr>
      <vt:lpstr>The Power of Diversification</vt:lpstr>
      <vt:lpstr>The Power of Risk</vt:lpstr>
      <vt:lpstr>Answer: Stocks (equity)</vt:lpstr>
      <vt:lpstr>Answer: at our age, the power of risk is minimal and we can benefit from larger, riskier investments.</vt:lpstr>
      <vt:lpstr>Major United States indices</vt:lpstr>
      <vt:lpstr>More “obscure” World Indices</vt:lpstr>
      <vt:lpstr>Our Next Step</vt:lpstr>
      <vt:lpstr>Should we play the slots instead?</vt:lpstr>
      <vt:lpstr>The Top-Down Approach</vt:lpstr>
      <vt:lpstr>The Top-Down Approach</vt:lpstr>
      <vt:lpstr>The Top-Down Approach</vt:lpstr>
      <vt:lpstr>Different Asset Classes</vt:lpstr>
      <vt:lpstr>Answer: equity (stocks)</vt:lpstr>
      <vt:lpstr>Step 1: CHOOSE A SECTOR</vt:lpstr>
      <vt:lpstr>Step 2: CHOOSE AN INDUSTRY</vt:lpstr>
      <vt:lpstr>Slide 24</vt:lpstr>
      <vt:lpstr>Step 3a: SECURITY SCREENING</vt:lpstr>
      <vt:lpstr>Step 3b: SECURITY SCREENING</vt:lpstr>
      <vt:lpstr>Step 4: Portfolio management</vt:lpstr>
      <vt:lpstr>The importance of TDA</vt:lpstr>
      <vt:lpstr>Diversification illustrated</vt:lpstr>
      <vt:lpstr>The “110” Rule</vt:lpstr>
      <vt:lpstr>Summary slide</vt:lpstr>
      <vt:lpstr>Goals moving forward</vt:lpstr>
      <vt:lpstr>Questions, comments, concerns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138</cp:revision>
  <dcterms:created xsi:type="dcterms:W3CDTF">2015-06-21T17:43:44Z</dcterms:created>
  <dcterms:modified xsi:type="dcterms:W3CDTF">2015-10-15T18:56:06Z</dcterms:modified>
</cp:coreProperties>
</file>