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3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54" y="-8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30E9D-74DD-4E97-B1D3-BD2027FCB225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A3426-252C-46D9-A646-4B5E4C773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24200" y="4244975"/>
            <a:ext cx="6019800" cy="936625"/>
          </a:xfrm>
          <a:noFill/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Meeting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24200" y="5181600"/>
            <a:ext cx="5029200" cy="838200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</a:t>
            </a:r>
          </a:p>
          <a:p>
            <a:r>
              <a:rPr lang="en-US" dirty="0" smtClean="0"/>
              <a:t>Date/Location/Time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2B07-C8DE-41C2-B2F1-0689BFEE9563}" type="datetime1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3124200" y="5105400"/>
            <a:ext cx="6019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Justin's Stuff\College\Yale Undergraduate Diversified Investments\Picture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81200"/>
            <a:ext cx="5741987" cy="1760537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1149-5A1D-43D9-B727-466A95C077DB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CB8C-9109-424A-B55F-32044DBD5554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A940-F7FB-4A18-A456-7BB5E1788028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68A5-3CE1-4ACF-9D9F-B26F52E3CFF0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537A-C989-4F78-B008-1AEA0C0B52AE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D1FF-BF61-4CA8-ADF0-9BEFAA8F8DD4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E412-5F59-4151-8DE0-56E334ACC626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ADBA-F137-4709-88A9-3ED211F31699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4AEE-F06F-47BF-9059-C5A7E7DB426A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YUDI Logo Official.png"/>
          <p:cNvPicPr/>
          <p:nvPr/>
        </p:nvPicPr>
        <p:blipFill>
          <a:blip r:embed="rId13" cstate="print">
            <a:alphaModFix amt="3000"/>
            <a:extLst/>
          </a:blip>
          <a:stretch>
            <a:fillRect/>
          </a:stretch>
        </p:blipFill>
        <p:spPr>
          <a:xfrm>
            <a:off x="3048000" y="2286000"/>
            <a:ext cx="10420097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7E197-8214-446C-87C6-1CB2F273065D}" type="datetime1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A54C5-800F-40AB-B356-40E8936970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L3: Investment Philosophy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Lecturer: </a:t>
            </a:r>
            <a:r>
              <a:rPr lang="en-US" dirty="0" smtClean="0"/>
              <a:t>Justin Thomas (MC 2017)</a:t>
            </a:r>
          </a:p>
          <a:p>
            <a:r>
              <a:rPr lang="en-US" b="1" dirty="0" smtClean="0"/>
              <a:t>October 15</a:t>
            </a:r>
            <a:r>
              <a:rPr lang="en-US" b="1" baseline="30000" dirty="0" smtClean="0"/>
              <a:t>th</a:t>
            </a:r>
            <a:r>
              <a:rPr lang="en-US" b="1" dirty="0" smtClean="0"/>
              <a:t>, 2015 </a:t>
            </a:r>
            <a:r>
              <a:rPr lang="en-US" dirty="0" smtClean="0"/>
              <a:t>– 9:00 P.M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AC95-956D-43DC-9FFD-ABA20BADBA79}" type="datetime1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Resume Critique through YUDI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Offer resume critique/outlines to everyone in freshman class of YUDI</a:t>
            </a:r>
          </a:p>
          <a:p>
            <a:pPr lvl="1"/>
            <a:r>
              <a:rPr lang="en-US" dirty="0" smtClean="0"/>
              <a:t>As stated earlier</a:t>
            </a:r>
          </a:p>
          <a:p>
            <a:pPr lvl="1"/>
            <a:r>
              <a:rPr lang="en-US" dirty="0" smtClean="0"/>
              <a:t>Due to my opinion on the Merit Edge/Elm Talent Resume workshop</a:t>
            </a:r>
            <a:endParaRPr lang="en-US" dirty="0" smtClean="0"/>
          </a:p>
          <a:p>
            <a:r>
              <a:rPr lang="en-US" dirty="0" smtClean="0"/>
              <a:t>Important to start building/perfecting your resume earlier</a:t>
            </a:r>
          </a:p>
          <a:p>
            <a:pPr lvl="1"/>
            <a:r>
              <a:rPr lang="en-US" dirty="0" smtClean="0"/>
              <a:t>Always available on the spot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brief introduction to Investment Philosophy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A940-F7FB-4A18-A456-7BB5E1788028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Investment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set of guiding principles </a:t>
            </a:r>
            <a:r>
              <a:rPr lang="en-US" dirty="0" smtClean="0"/>
              <a:t>that:</a:t>
            </a:r>
          </a:p>
          <a:p>
            <a:pPr lvl="1"/>
            <a:r>
              <a:rPr lang="en-US" dirty="0" smtClean="0"/>
              <a:t>Informs the investor about specific information</a:t>
            </a:r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hape </a:t>
            </a:r>
            <a:r>
              <a:rPr lang="en-US" dirty="0" smtClean="0"/>
              <a:t>an individual's investment decision-making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Philosophy helps you on “where to get started”</a:t>
            </a:r>
          </a:p>
          <a:p>
            <a:r>
              <a:rPr lang="en-US" dirty="0" smtClean="0"/>
              <a:t>A general set of guidelines on:</a:t>
            </a:r>
          </a:p>
          <a:p>
            <a:pPr lvl="1"/>
            <a:r>
              <a:rPr lang="en-US" dirty="0" smtClean="0"/>
              <a:t>Which sectors to look</a:t>
            </a:r>
          </a:p>
          <a:p>
            <a:pPr lvl="1"/>
            <a:r>
              <a:rPr lang="en-US" dirty="0" smtClean="0"/>
              <a:t>What calculations to perform</a:t>
            </a:r>
          </a:p>
          <a:p>
            <a:pPr lvl="1"/>
            <a:r>
              <a:rPr lang="en-US" dirty="0" smtClean="0"/>
              <a:t>Which patterns to follow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Philosophies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Investing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Finding undervalued companies and believing the market will correct their price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Growth Investing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Finding companies that are new and have high growth potential</a:t>
            </a:r>
          </a:p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Fundamentals Investing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Finding undervalued companies in addition to recognizing strong earning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prospects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Investing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Analyze post market data to find specific trends that typically indicate certain patterns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Socially Responsible Investing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Angel investors who look for companies that stick to morals</a:t>
            </a:r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Specific Investment Philosophies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Warren Buffet</a:t>
            </a:r>
          </a:p>
          <a:p>
            <a:r>
              <a:rPr lang="en-US" dirty="0" smtClean="0"/>
              <a:t>David F. </a:t>
            </a:r>
            <a:r>
              <a:rPr lang="en-US" dirty="0" err="1" smtClean="0"/>
              <a:t>Swensen</a:t>
            </a:r>
            <a:endParaRPr lang="en-US" dirty="0" smtClean="0"/>
          </a:p>
          <a:p>
            <a:r>
              <a:rPr lang="en-US" dirty="0" smtClean="0"/>
              <a:t>My anecdotal experience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Warren Buffet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Popular value investor started at young age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 of Benjamin Graham (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“Intelligent Investor”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CEO of Berkshire Hathaway, Inc.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Specialize in diversified investments, property, and insurance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Since 2008, BRK-A class shares have had a ~290% increase in growth (reflection of company, and individual performance)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Investment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Picking stocks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trade for less than their intrinsic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Don’t believe in the Efficient Market Hypothesis completely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Believe the market over-and-under reacts to certain types of global events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Measuring intrinsic value: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Discounted Cash Flow (must be perfected)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analysis (lower-than-average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price-to-book)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Investment Philosophy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Discounted Cash Flow: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</a:t>
            </a:r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 cash flow projections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discounts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them to arrive at a present value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estimate.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Discounted cash flow models are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powerful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nly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good as their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inputs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 assumptions made: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leverage within the company (no debt)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unlevered beta for private companies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WACC is largely from median data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David F.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Swensen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Chief Investment Officer at Yale University since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1985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Manages 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University's endowment assets and investment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funds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of $23.9 billion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USD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verage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annual return of 11.8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Developed the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Yale Model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Investment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Yale Model</a:t>
            </a:r>
            <a:r>
              <a:rPr lang="en-US" dirty="0" smtClean="0"/>
              <a:t>: </a:t>
            </a:r>
            <a:r>
              <a:rPr lang="en-US" dirty="0" smtClean="0"/>
              <a:t>divide a </a:t>
            </a:r>
            <a:r>
              <a:rPr lang="en-US" dirty="0" smtClean="0"/>
              <a:t>portfolio into five or six roughly equal parts and investing each in a different asset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Avoid asset </a:t>
            </a:r>
            <a:r>
              <a:rPr lang="en-US" dirty="0" smtClean="0"/>
              <a:t>classes with low expected </a:t>
            </a:r>
            <a:r>
              <a:rPr lang="en-US" dirty="0" smtClean="0"/>
              <a:t>returns </a:t>
            </a:r>
          </a:p>
          <a:p>
            <a:pPr lvl="2"/>
            <a:r>
              <a:rPr lang="en-US" dirty="0" smtClean="0"/>
              <a:t>Fixed </a:t>
            </a:r>
            <a:r>
              <a:rPr lang="en-US" dirty="0" smtClean="0"/>
              <a:t>income and </a:t>
            </a:r>
            <a:r>
              <a:rPr lang="en-US" dirty="0" smtClean="0"/>
              <a:t>commodities</a:t>
            </a:r>
          </a:p>
          <a:p>
            <a:pPr lvl="1"/>
            <a:r>
              <a:rPr lang="en-US" dirty="0" smtClean="0"/>
              <a:t>Liquidity </a:t>
            </a:r>
            <a:r>
              <a:rPr lang="en-US" dirty="0" smtClean="0"/>
              <a:t>is a </a:t>
            </a:r>
            <a:r>
              <a:rPr lang="en-US" dirty="0" smtClean="0"/>
              <a:t>“bad thing” </a:t>
            </a:r>
            <a:r>
              <a:rPr lang="en-US" dirty="0" smtClean="0"/>
              <a:t>to be avoided rather than a </a:t>
            </a:r>
            <a:r>
              <a:rPr lang="en-US" dirty="0" smtClean="0"/>
              <a:t>“good thing” </a:t>
            </a:r>
            <a:r>
              <a:rPr lang="en-US" dirty="0" smtClean="0"/>
              <a:t>to be sought </a:t>
            </a:r>
            <a:r>
              <a:rPr lang="en-US" dirty="0" smtClean="0"/>
              <a:t>out</a:t>
            </a:r>
          </a:p>
          <a:p>
            <a:pPr lvl="1"/>
            <a:r>
              <a:rPr lang="en-US" dirty="0" smtClean="0"/>
              <a:t>Heavy </a:t>
            </a:r>
            <a:r>
              <a:rPr lang="en-US" dirty="0" smtClean="0"/>
              <a:t>exposure to asset classes such as private equity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Resources at Yale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Yale </a:t>
            </a:r>
            <a:r>
              <a:rPr lang="en-US" dirty="0" err="1" smtClean="0"/>
              <a:t>Symplicity</a:t>
            </a:r>
            <a:endParaRPr lang="en-US" dirty="0" smtClean="0"/>
          </a:p>
          <a:p>
            <a:pPr lvl="1"/>
            <a:r>
              <a:rPr lang="en-US" dirty="0" smtClean="0"/>
              <a:t>https://yale-csm.symplicity.com/students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Contains most recruitment events and RSVP function</a:t>
            </a:r>
          </a:p>
          <a:p>
            <a:r>
              <a:rPr lang="en-US" dirty="0" smtClean="0"/>
              <a:t>YUDI Website</a:t>
            </a:r>
          </a:p>
          <a:p>
            <a:pPr lvl="1"/>
            <a:r>
              <a:rPr lang="en-US" dirty="0" smtClean="0"/>
              <a:t>Internship and Recruitment Page (in development)</a:t>
            </a:r>
          </a:p>
          <a:p>
            <a:r>
              <a:rPr lang="en-US" dirty="0" smtClean="0"/>
              <a:t>YUDI </a:t>
            </a:r>
            <a:r>
              <a:rPr lang="en-US" dirty="0" err="1" smtClean="0"/>
              <a:t>Panlist</a:t>
            </a:r>
            <a:endParaRPr lang="en-US" dirty="0" smtClean="0"/>
          </a:p>
          <a:p>
            <a:pPr lvl="1"/>
            <a:r>
              <a:rPr lang="en-US" dirty="0" smtClean="0"/>
              <a:t>Will email a few days/day of specific events</a:t>
            </a:r>
          </a:p>
          <a:p>
            <a:r>
              <a:rPr lang="en-US" dirty="0" smtClean="0"/>
              <a:t>Yale Business Society </a:t>
            </a:r>
            <a:r>
              <a:rPr lang="en-US" dirty="0" err="1" smtClean="0"/>
              <a:t>Panlist</a:t>
            </a:r>
            <a:endParaRPr lang="en-US" dirty="0" smtClean="0"/>
          </a:p>
          <a:p>
            <a:pPr lvl="1"/>
            <a:r>
              <a:rPr lang="en-US" dirty="0" smtClean="0"/>
              <a:t>Sends out a monthly/bimonthly email containing most finance/consulting/startup recruitment events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E412-5F59-4151-8DE0-56E334ACC626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066800"/>
            <a:ext cx="5486400" cy="429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 anecdotal Investment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Have done 3 years of oncology research and have a published paper</a:t>
            </a:r>
          </a:p>
          <a:p>
            <a:r>
              <a:rPr lang="en-US" dirty="0" smtClean="0"/>
              <a:t>Primarily invest </a:t>
            </a:r>
            <a:r>
              <a:rPr lang="en-US" dirty="0" smtClean="0"/>
              <a:t>in the biotechnology </a:t>
            </a:r>
            <a:r>
              <a:rPr lang="en-US" dirty="0" smtClean="0"/>
              <a:t>sector due to experience in the </a:t>
            </a:r>
            <a:r>
              <a:rPr lang="en-US" dirty="0" smtClean="0"/>
              <a:t>field and volatility</a:t>
            </a:r>
          </a:p>
          <a:p>
            <a:r>
              <a:rPr lang="en-US" dirty="0" smtClean="0"/>
              <a:t>Average investment length: 4 months</a:t>
            </a:r>
          </a:p>
          <a:p>
            <a:r>
              <a:rPr lang="en-US" dirty="0" smtClean="0"/>
              <a:t>Opened my portfolio 3.5 years ago</a:t>
            </a:r>
          </a:p>
          <a:p>
            <a:pPr lvl="1"/>
            <a:r>
              <a:rPr lang="en-US" dirty="0" smtClean="0"/>
              <a:t>Initial portfolio value: $500.00 USD (account minimum)</a:t>
            </a:r>
          </a:p>
          <a:p>
            <a:pPr lvl="1"/>
            <a:r>
              <a:rPr lang="en-US" dirty="0" smtClean="0"/>
              <a:t>Current portfolio value (10/15/2015): $18,636 USD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Investment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Value investor with more emphasis on technical analysis</a:t>
            </a:r>
          </a:p>
          <a:p>
            <a:pPr lvl="1"/>
            <a:r>
              <a:rPr lang="en-US" dirty="0" smtClean="0"/>
              <a:t>I look for undervalued companies in the biotechnology sector (common) and attempt to predict market response to FDA news</a:t>
            </a:r>
          </a:p>
          <a:p>
            <a:r>
              <a:rPr lang="en-US" dirty="0" smtClean="0"/>
              <a:t>Measuring extrinsic value:</a:t>
            </a:r>
          </a:p>
          <a:p>
            <a:pPr lvl="1"/>
            <a:r>
              <a:rPr lang="en-US" dirty="0" smtClean="0"/>
              <a:t>Book value per share and book/price ratio</a:t>
            </a:r>
          </a:p>
          <a:p>
            <a:pPr lvl="1"/>
            <a:r>
              <a:rPr lang="en-US" dirty="0" smtClean="0"/>
              <a:t>K/D slow and fast stochastic indicators (measures of momentum)</a:t>
            </a:r>
          </a:p>
          <a:p>
            <a:pPr lvl="1"/>
            <a:r>
              <a:rPr lang="en-US" dirty="0" smtClean="0"/>
              <a:t>Common indicators: RSI, volume, and 52WMA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 to New Investors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Learn a broad range of techniques to assess a company’s value (intrinsic and extrinsic)</a:t>
            </a:r>
          </a:p>
          <a:p>
            <a:r>
              <a:rPr lang="en-US" dirty="0" smtClean="0"/>
              <a:t>Find what sector interests you, and start reading news articles relevant to it</a:t>
            </a:r>
          </a:p>
          <a:p>
            <a:r>
              <a:rPr lang="en-US" dirty="0" smtClean="0"/>
              <a:t>Experiment with different investment opportunities</a:t>
            </a:r>
          </a:p>
          <a:p>
            <a:pPr lvl="1"/>
            <a:r>
              <a:rPr lang="en-US" dirty="0" smtClean="0"/>
              <a:t>Risky versus safe</a:t>
            </a:r>
          </a:p>
          <a:p>
            <a:pPr lvl="1"/>
            <a:r>
              <a:rPr lang="en-US" dirty="0" smtClean="0"/>
              <a:t>Large versus small</a:t>
            </a:r>
          </a:p>
          <a:p>
            <a:pPr lvl="1"/>
            <a:r>
              <a:rPr lang="en-US" dirty="0" smtClean="0"/>
              <a:t>Diversification between sectors</a:t>
            </a:r>
          </a:p>
          <a:p>
            <a:r>
              <a:rPr lang="en-US" dirty="0" smtClean="0"/>
              <a:t>Don’t knock it till you try it (fundamental versus technical analysis)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2 lectures: </a:t>
            </a:r>
            <a:r>
              <a:rPr lang="en-US" dirty="0" smtClean="0">
                <a:solidFill>
                  <a:srgbClr val="FFC000"/>
                </a:solidFill>
              </a:rPr>
              <a:t>Balance Sheets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C000"/>
                </a:solidFill>
              </a:rPr>
              <a:t>Income Statements</a:t>
            </a:r>
          </a:p>
          <a:p>
            <a:r>
              <a:rPr lang="en-US" dirty="0" smtClean="0"/>
              <a:t>Semester 2 lectures:</a:t>
            </a:r>
          </a:p>
          <a:p>
            <a:pPr lvl="1"/>
            <a:r>
              <a:rPr lang="en-US" dirty="0" smtClean="0"/>
              <a:t>Fundamental versus Technical Analysis (TWO PARTS)</a:t>
            </a:r>
          </a:p>
          <a:p>
            <a:pPr lvl="1"/>
            <a:r>
              <a:rPr lang="en-US" dirty="0" smtClean="0"/>
              <a:t>Discounted Cash Flow Calculation (TWO PARTS)</a:t>
            </a:r>
          </a:p>
          <a:p>
            <a:pPr lvl="1"/>
            <a:r>
              <a:rPr lang="en-US" dirty="0" smtClean="0"/>
              <a:t>Comparable Company Analysis</a:t>
            </a:r>
          </a:p>
          <a:p>
            <a:pPr lvl="1"/>
            <a:r>
              <a:rPr lang="en-US" dirty="0" smtClean="0"/>
              <a:t>Advanced Portfolio Diversification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COMMENTS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A940-F7FB-4A18-A456-7BB5E1788028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Resume Critique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me if you want </a:t>
            </a:r>
            <a:r>
              <a:rPr lang="en-US" b="1" dirty="0" smtClean="0"/>
              <a:t>constructive</a:t>
            </a:r>
            <a:r>
              <a:rPr lang="en-US" dirty="0" smtClean="0"/>
              <a:t> criticism of your current resume</a:t>
            </a:r>
          </a:p>
          <a:p>
            <a:pPr lvl="1"/>
            <a:r>
              <a:rPr lang="en-US" dirty="0" smtClean="0"/>
              <a:t>Justin.t.thomas@yale.edu</a:t>
            </a:r>
          </a:p>
          <a:p>
            <a:r>
              <a:rPr lang="en-US" dirty="0" smtClean="0"/>
              <a:t>Email me if you want to build a new resume with:</a:t>
            </a:r>
          </a:p>
          <a:p>
            <a:pPr lvl="1"/>
            <a:r>
              <a:rPr lang="en-US" dirty="0" smtClean="0"/>
              <a:t>Focus on finance</a:t>
            </a:r>
          </a:p>
          <a:p>
            <a:pPr lvl="1"/>
            <a:r>
              <a:rPr lang="en-US" dirty="0" smtClean="0"/>
              <a:t>Focus on healthcare/medical research</a:t>
            </a:r>
          </a:p>
          <a:p>
            <a:pPr lvl="1"/>
            <a:r>
              <a:rPr lang="en-US" dirty="0" smtClean="0"/>
              <a:t>Focus on hard-STEM research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Resume Critique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Title the email “Resume Criticism” etc.</a:t>
            </a:r>
          </a:p>
          <a:p>
            <a:r>
              <a:rPr lang="en-US" dirty="0" smtClean="0"/>
              <a:t>Include some info about what positions you are applying for/in the future</a:t>
            </a:r>
          </a:p>
          <a:p>
            <a:r>
              <a:rPr lang="en-US" dirty="0" smtClean="0"/>
              <a:t>Include when you need the criticism returned</a:t>
            </a:r>
          </a:p>
          <a:p>
            <a:r>
              <a:rPr lang="en-US" dirty="0" smtClean="0"/>
              <a:t>Attach your resume AS .PDF!</a:t>
            </a:r>
          </a:p>
          <a:p>
            <a:r>
              <a:rPr lang="en-US" dirty="0" smtClean="0"/>
              <a:t>Alternative: print out a copy and give it to me after lecture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Stock simulation competition in full swing</a:t>
            </a:r>
          </a:p>
          <a:p>
            <a:r>
              <a:rPr lang="en-US" dirty="0" smtClean="0"/>
              <a:t>Duration: 2 semesters, roughly 35 weeks including breaks</a:t>
            </a:r>
          </a:p>
          <a:p>
            <a:r>
              <a:rPr lang="en-US" dirty="0" smtClean="0"/>
              <a:t>Top Stock Pick Tips:</a:t>
            </a:r>
          </a:p>
          <a:p>
            <a:pPr lvl="1"/>
            <a:r>
              <a:rPr lang="en-US" dirty="0" smtClean="0"/>
              <a:t>Volatility Shares (VXX, </a:t>
            </a:r>
            <a:r>
              <a:rPr lang="en-US" dirty="0" err="1" smtClean="0"/>
              <a:t>iPath</a:t>
            </a:r>
            <a:r>
              <a:rPr lang="en-US" dirty="0" smtClean="0"/>
              <a:t> S&amp;P 500 VIX Short Term Futures TM </a:t>
            </a:r>
            <a:r>
              <a:rPr lang="en-US" dirty="0" smtClean="0"/>
              <a:t>ETN)</a:t>
            </a:r>
          </a:p>
          <a:p>
            <a:pPr lvl="1"/>
            <a:r>
              <a:rPr lang="en-US" dirty="0" smtClean="0"/>
              <a:t>Biotechnology (AAVL, NVET, VSTM)</a:t>
            </a:r>
          </a:p>
          <a:p>
            <a:pPr lvl="1"/>
            <a:r>
              <a:rPr lang="en-US" dirty="0" smtClean="0"/>
              <a:t>Q3 Earning Report tentative schedules</a:t>
            </a:r>
          </a:p>
          <a:p>
            <a:pPr lvl="1"/>
            <a:r>
              <a:rPr lang="en-US" dirty="0" smtClean="0"/>
              <a:t>Google Stock screener tool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 Logistics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talk stock ideas/get feedback on company analysis, come talk to me</a:t>
            </a:r>
          </a:p>
          <a:p>
            <a:r>
              <a:rPr lang="en-US" dirty="0" smtClean="0"/>
              <a:t>If you’re having trouble getting started and don’t know what to invest in, come talk to me</a:t>
            </a:r>
          </a:p>
          <a:p>
            <a:r>
              <a:rPr lang="en-US" dirty="0" smtClean="0"/>
              <a:t>If you want feedback on your current portfolio (real or fake), come talk to 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Clarification of Merit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YUDI is not a subsidiary of Merit Edge or vice versa</a:t>
            </a:r>
          </a:p>
          <a:p>
            <a:pPr lvl="1"/>
            <a:r>
              <a:rPr lang="en-US" dirty="0" smtClean="0"/>
              <a:t>Steve and myself are not apart of Merit Edge</a:t>
            </a:r>
          </a:p>
          <a:p>
            <a:r>
              <a:rPr lang="en-US" dirty="0" smtClean="0"/>
              <a:t>Cameron is a co-creator of Merit Edge and helps run their operations</a:t>
            </a:r>
          </a:p>
          <a:p>
            <a:r>
              <a:rPr lang="en-US" dirty="0" smtClean="0"/>
              <a:t>You </a:t>
            </a:r>
            <a:r>
              <a:rPr lang="en-US" b="1" dirty="0" smtClean="0"/>
              <a:t>do not have to </a:t>
            </a:r>
            <a:r>
              <a:rPr lang="en-US" dirty="0" smtClean="0"/>
              <a:t>send anything to Merit Edge if you </a:t>
            </a:r>
            <a:r>
              <a:rPr lang="en-US" b="1" dirty="0" smtClean="0"/>
              <a:t>do not want to</a:t>
            </a:r>
            <a:endParaRPr lang="en-US" dirty="0" smtClean="0"/>
          </a:p>
          <a:p>
            <a:r>
              <a:rPr lang="en-US" dirty="0" smtClean="0"/>
              <a:t>They are a resource that we feel may be beneficial to some members</a:t>
            </a:r>
          </a:p>
          <a:p>
            <a:pPr lvl="1"/>
            <a:r>
              <a:rPr lang="en-US" dirty="0" smtClean="0"/>
              <a:t>We encourage all members to check out as many resources as possible and give them a try</a:t>
            </a:r>
          </a:p>
          <a:p>
            <a:r>
              <a:rPr lang="en-US" dirty="0" smtClean="0"/>
              <a:t>Their website and internship opportunities will be listed on YUDI website (as with all other resources)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Resume Workshop Critique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 being said…</a:t>
            </a:r>
            <a:endParaRPr lang="en-US" dirty="0" smtClean="0"/>
          </a:p>
          <a:p>
            <a:r>
              <a:rPr lang="en-US" dirty="0" smtClean="0"/>
              <a:t>Resume workshop was good exposure to harsh criticism</a:t>
            </a:r>
          </a:p>
          <a:p>
            <a:r>
              <a:rPr lang="en-US" dirty="0" smtClean="0"/>
              <a:t>Personally, the criticism was </a:t>
            </a:r>
            <a:r>
              <a:rPr lang="en-US" b="1" dirty="0" smtClean="0"/>
              <a:t>too</a:t>
            </a:r>
            <a:r>
              <a:rPr lang="en-US" dirty="0" smtClean="0"/>
              <a:t> harsh without explanation</a:t>
            </a:r>
          </a:p>
          <a:p>
            <a:r>
              <a:rPr lang="en-US" dirty="0" smtClean="0"/>
              <a:t>All criticism is good, but not all criticism is effective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Ineffective Criticism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Comments from the workshop that stuck out:</a:t>
            </a:r>
          </a:p>
          <a:p>
            <a:r>
              <a:rPr lang="en-US" dirty="0" smtClean="0"/>
              <a:t>“If you’re not the president, you’re position [doesn’t matter]”</a:t>
            </a:r>
          </a:p>
          <a:p>
            <a:pPr lvl="1"/>
            <a:r>
              <a:rPr lang="en-US" dirty="0" smtClean="0"/>
              <a:t>As the vice president, I have to disagree with this</a:t>
            </a:r>
          </a:p>
          <a:p>
            <a:r>
              <a:rPr lang="en-US" dirty="0" smtClean="0"/>
              <a:t>“You should take classes to boost your GPA”</a:t>
            </a:r>
          </a:p>
          <a:p>
            <a:pPr lvl="1"/>
            <a:r>
              <a:rPr lang="en-US" dirty="0" smtClean="0"/>
              <a:t>Tuition </a:t>
            </a:r>
            <a:r>
              <a:rPr lang="en-US" dirty="0" smtClean="0"/>
              <a:t>for Yale</a:t>
            </a:r>
            <a:r>
              <a:rPr lang="en-US" dirty="0" smtClean="0"/>
              <a:t>: $63,250</a:t>
            </a:r>
            <a:endParaRPr lang="en-US" dirty="0" smtClean="0"/>
          </a:p>
          <a:p>
            <a:pPr lvl="1"/>
            <a:r>
              <a:rPr lang="en-US" dirty="0" smtClean="0"/>
              <a:t>If you’re not paying, someone else is</a:t>
            </a:r>
          </a:p>
          <a:p>
            <a:pPr lvl="1"/>
            <a:r>
              <a:rPr lang="en-US" i="1" dirty="0" smtClean="0"/>
              <a:t>Take classes you enjoy, not for the grade</a:t>
            </a:r>
          </a:p>
          <a:p>
            <a:pPr lvl="2"/>
            <a:r>
              <a:rPr lang="en-US" i="1" dirty="0" smtClean="0"/>
              <a:t>Let’s face it, everyone’s going to graduate with a Yale Degree</a:t>
            </a:r>
          </a:p>
          <a:p>
            <a:r>
              <a:rPr lang="en-US" dirty="0" smtClean="0"/>
              <a:t>A majority of the criticism was unfair/unexplained</a:t>
            </a:r>
          </a:p>
          <a:p>
            <a:pPr lvl="1"/>
            <a:r>
              <a:rPr lang="en-US" dirty="0" smtClean="0"/>
              <a:t>That being said, the person took it like a champ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 series 1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series 1 template</Template>
  <TotalTime>325</TotalTime>
  <Words>1231</Words>
  <Application>Microsoft Office PowerPoint</Application>
  <PresentationFormat>On-screen Show (4:3)</PresentationFormat>
  <Paragraphs>202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Lecture series 1 template</vt:lpstr>
      <vt:lpstr>L3: Investment Philosophy</vt:lpstr>
      <vt:lpstr>Networking Resources at Yale</vt:lpstr>
      <vt:lpstr>Resume Critique</vt:lpstr>
      <vt:lpstr>Resume Critique Cont.</vt:lpstr>
      <vt:lpstr>Competition Logistics</vt:lpstr>
      <vt:lpstr>Competition Logistics Cont.</vt:lpstr>
      <vt:lpstr>Clarification of Merit Edge</vt:lpstr>
      <vt:lpstr>Resume Workshop Critique</vt:lpstr>
      <vt:lpstr>Ineffective Criticism</vt:lpstr>
      <vt:lpstr>Resume Critique through YUDI</vt:lpstr>
      <vt:lpstr>A brief introduction to Investment Philosophy </vt:lpstr>
      <vt:lpstr>Investment Philosophy</vt:lpstr>
      <vt:lpstr>Types of Philosophies</vt:lpstr>
      <vt:lpstr>Examples of Specific Investment Philosophies</vt:lpstr>
      <vt:lpstr>Warren Buffet</vt:lpstr>
      <vt:lpstr>Investment Philosophy</vt:lpstr>
      <vt:lpstr>Investment Philosophy Cont.</vt:lpstr>
      <vt:lpstr>David F. Swensen</vt:lpstr>
      <vt:lpstr>Investment Philosophy</vt:lpstr>
      <vt:lpstr>Slide 20</vt:lpstr>
      <vt:lpstr>My anecdotal Investment Experience</vt:lpstr>
      <vt:lpstr>Investment Philosophy</vt:lpstr>
      <vt:lpstr>Advice to New Investors</vt:lpstr>
      <vt:lpstr>Moving forward</vt:lpstr>
      <vt:lpstr>QUESTIONS AND COMMENTS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</dc:creator>
  <cp:lastModifiedBy>Justin</cp:lastModifiedBy>
  <cp:revision>56</cp:revision>
  <dcterms:created xsi:type="dcterms:W3CDTF">2015-10-15T18:51:41Z</dcterms:created>
  <dcterms:modified xsi:type="dcterms:W3CDTF">2015-10-16T00:18:30Z</dcterms:modified>
</cp:coreProperties>
</file>