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0E9D-74DD-4E97-B1D3-BD2027FCB225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3426-252C-46D9-A646-4B5E4C773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4200" y="4244975"/>
            <a:ext cx="6019800" cy="936625"/>
          </a:xfrm>
          <a:noFill/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4200" y="5181600"/>
            <a:ext cx="5029200" cy="838200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  <a:p>
            <a:r>
              <a:rPr lang="en-US" dirty="0" smtClean="0"/>
              <a:t>Date/Location/Time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2B07-C8DE-41C2-B2F1-0689BFEE9563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124200" y="5105400"/>
            <a:ext cx="6019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Justin's Stuff\College\Yale Undergraduate Diversified Investments\Picture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5741987" cy="176053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1149-5A1D-43D9-B727-466A95C077DB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B8C-9109-424A-B55F-32044DBD5554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A940-F7FB-4A18-A456-7BB5E1788028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68A5-3CE1-4ACF-9D9F-B26F52E3CFF0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537A-C989-4F78-B008-1AEA0C0B52AE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D1FF-BF61-4CA8-ADF0-9BEFAA8F8DD4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E412-5F59-4151-8DE0-56E334ACC626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ADBA-F137-4709-88A9-3ED211F31699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4AEE-F06F-47BF-9059-C5A7E7DB426A}" type="datetime1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UDI Logo Official.png"/>
          <p:cNvPicPr/>
          <p:nvPr/>
        </p:nvPicPr>
        <p:blipFill>
          <a:blip r:embed="rId13" cstate="print">
            <a:alphaModFix amt="3000"/>
            <a:extLst/>
          </a:blip>
          <a:stretch>
            <a:fillRect/>
          </a:stretch>
        </p:blipFill>
        <p:spPr>
          <a:xfrm>
            <a:off x="3048000" y="2286000"/>
            <a:ext cx="1042009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E197-8214-446C-87C6-1CB2F273065D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54C5-800F-40AB-B356-40E8936970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L4: Financial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Lecturer: </a:t>
            </a:r>
            <a:r>
              <a:rPr lang="en-US" dirty="0" smtClean="0"/>
              <a:t>Justin Thomas (MC 2017)</a:t>
            </a:r>
          </a:p>
          <a:p>
            <a:r>
              <a:rPr lang="en-US" b="1" dirty="0" smtClean="0"/>
              <a:t>November 5</a:t>
            </a:r>
            <a:r>
              <a:rPr lang="en-US" b="1" baseline="30000" dirty="0" smtClean="0"/>
              <a:t>th</a:t>
            </a:r>
            <a:r>
              <a:rPr lang="en-US" b="1" dirty="0" smtClean="0"/>
              <a:t>, 2015 </a:t>
            </a:r>
            <a:r>
              <a:rPr lang="en-US" dirty="0" smtClean="0"/>
              <a:t>– 9:00 P.M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AC95-956D-43DC-9FFD-ABA20BADBA79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Snapshot of company performance</a:t>
            </a:r>
          </a:p>
          <a:p>
            <a:r>
              <a:rPr lang="en-US" dirty="0" smtClean="0"/>
              <a:t>Assets: receive cash in the future</a:t>
            </a:r>
          </a:p>
          <a:p>
            <a:r>
              <a:rPr lang="en-US" dirty="0" smtClean="0"/>
              <a:t>Liabilities: lose cash in the future</a:t>
            </a:r>
          </a:p>
          <a:p>
            <a:r>
              <a:rPr lang="en-US" dirty="0" smtClean="0"/>
              <a:t>Equity: Shareholder’s ownership</a:t>
            </a:r>
          </a:p>
          <a:p>
            <a:pPr lvl="1"/>
            <a:r>
              <a:rPr lang="en-US" dirty="0" smtClean="0"/>
              <a:t>Leftover between what is </a:t>
            </a:r>
            <a:r>
              <a:rPr lang="en-US" b="1" dirty="0" smtClean="0"/>
              <a:t>owned</a:t>
            </a:r>
            <a:r>
              <a:rPr lang="en-US" dirty="0" smtClean="0"/>
              <a:t> and what is </a:t>
            </a:r>
            <a:r>
              <a:rPr lang="en-US" b="1" dirty="0" smtClean="0"/>
              <a:t>owed</a:t>
            </a:r>
          </a:p>
          <a:p>
            <a:pPr lvl="1"/>
            <a:r>
              <a:rPr lang="en-US" dirty="0" smtClean="0"/>
              <a:t>Shareholder’s have a right to certain assets (these are the assets)</a:t>
            </a:r>
          </a:p>
          <a:p>
            <a:r>
              <a:rPr lang="en-US" dirty="0" smtClean="0"/>
              <a:t>MUST ALWAYS BE TRUE: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sz="3900" b="1" dirty="0" smtClean="0">
                <a:solidFill>
                  <a:srgbClr val="FFC000"/>
                </a:solidFill>
              </a:rPr>
              <a:t>ASSETS = LIABILITIES + EQUITY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 </a:t>
            </a:r>
            <a:r>
              <a:rPr lang="en-US" u="sng" dirty="0" smtClean="0"/>
              <a:t>ASSETS</a:t>
            </a:r>
            <a:r>
              <a:rPr lang="en-US" dirty="0" smtClean="0"/>
              <a:t>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Cash</a:t>
            </a:r>
          </a:p>
          <a:p>
            <a:pPr lvl="1"/>
            <a:r>
              <a:rPr lang="en-US" dirty="0" smtClean="0"/>
              <a:t>Physical cash only</a:t>
            </a:r>
          </a:p>
          <a:p>
            <a:pPr lvl="2"/>
            <a:r>
              <a:rPr lang="en-US" dirty="0" smtClean="0"/>
              <a:t>Short term investments are still less liquid than cash</a:t>
            </a:r>
          </a:p>
          <a:p>
            <a:r>
              <a:rPr lang="en-US" b="1" dirty="0" smtClean="0"/>
              <a:t>Accounts receivable</a:t>
            </a:r>
          </a:p>
          <a:p>
            <a:pPr lvl="1"/>
            <a:r>
              <a:rPr lang="en-US" dirty="0" smtClean="0"/>
              <a:t>Recorded revenue on income statement but not received cash yet (IOU)</a:t>
            </a:r>
          </a:p>
          <a:p>
            <a:r>
              <a:rPr lang="en-US" b="1" dirty="0" smtClean="0"/>
              <a:t>Prepaid expenses</a:t>
            </a:r>
          </a:p>
          <a:p>
            <a:pPr lvl="1"/>
            <a:r>
              <a:rPr lang="en-US" dirty="0" smtClean="0"/>
              <a:t>Paid expenses in cash that have not been recorded as expenses on income statement</a:t>
            </a:r>
          </a:p>
          <a:p>
            <a:r>
              <a:rPr lang="en-US" b="1" dirty="0" smtClean="0"/>
              <a:t>Inventory</a:t>
            </a:r>
          </a:p>
          <a:p>
            <a:pPr lvl="1"/>
            <a:r>
              <a:rPr lang="en-US" dirty="0" smtClean="0"/>
              <a:t>Materials company need to manufacture and sell products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 </a:t>
            </a:r>
            <a:r>
              <a:rPr lang="en-US" u="sng" dirty="0" smtClean="0"/>
              <a:t>ASSETS</a:t>
            </a:r>
            <a:r>
              <a:rPr lang="en-US" dirty="0" smtClean="0"/>
              <a:t>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Plants, property, and equipment (PP&amp;E)</a:t>
            </a:r>
          </a:p>
          <a:p>
            <a:pPr lvl="1"/>
            <a:r>
              <a:rPr lang="en-US" dirty="0" smtClean="0"/>
              <a:t>Factories, buildings, land, equipment and machinery</a:t>
            </a:r>
          </a:p>
          <a:p>
            <a:r>
              <a:rPr lang="en-US" b="1" dirty="0" smtClean="0"/>
              <a:t>Other tangible assets</a:t>
            </a:r>
          </a:p>
          <a:p>
            <a:pPr lvl="1"/>
            <a:r>
              <a:rPr lang="en-US" dirty="0" smtClean="0"/>
              <a:t>Patents, trademarks, intellectual property</a:t>
            </a:r>
          </a:p>
          <a:p>
            <a:pPr lvl="1"/>
            <a:r>
              <a:rPr lang="en-US" dirty="0" smtClean="0"/>
              <a:t>Usually a result of an acquisition (Goodwill – when a company pays more during an acquisition)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Balance sheet </a:t>
            </a:r>
            <a:r>
              <a:rPr lang="en-US" u="sng" dirty="0" smtClean="0"/>
              <a:t>LIABILITIES</a:t>
            </a:r>
            <a:r>
              <a:rPr lang="en-US" dirty="0" smtClean="0"/>
              <a:t>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Revolver</a:t>
            </a:r>
          </a:p>
          <a:p>
            <a:pPr lvl="1"/>
            <a:r>
              <a:rPr lang="en-US" dirty="0" smtClean="0"/>
              <a:t>Similar to a corporate credit card</a:t>
            </a:r>
          </a:p>
          <a:p>
            <a:pPr lvl="1"/>
            <a:r>
              <a:rPr lang="en-US" dirty="0" smtClean="0"/>
              <a:t>Can borrow money but must replay quickly</a:t>
            </a:r>
          </a:p>
          <a:p>
            <a:r>
              <a:rPr lang="en-US" b="1" dirty="0" smtClean="0"/>
              <a:t>Accounts payable</a:t>
            </a:r>
          </a:p>
          <a:p>
            <a:pPr lvl="1"/>
            <a:r>
              <a:rPr lang="en-US" dirty="0" smtClean="0"/>
              <a:t>Expenses recorded on income statement but yet to be paid in cash</a:t>
            </a:r>
          </a:p>
          <a:p>
            <a:pPr lvl="1"/>
            <a:r>
              <a:rPr lang="en-US" dirty="0" smtClean="0"/>
              <a:t>One time items with invoices</a:t>
            </a:r>
          </a:p>
          <a:p>
            <a:r>
              <a:rPr lang="en-US" b="1" dirty="0" smtClean="0"/>
              <a:t>Accrued Expenses</a:t>
            </a:r>
          </a:p>
          <a:p>
            <a:pPr lvl="1"/>
            <a:r>
              <a:rPr lang="en-US" dirty="0" smtClean="0"/>
              <a:t>Similar to accounts payable, but payments owed recur every month</a:t>
            </a:r>
          </a:p>
          <a:p>
            <a:pPr lvl="1"/>
            <a:r>
              <a:rPr lang="en-US" dirty="0" smtClean="0"/>
              <a:t>Employee wages, utilities, rent (if not paid for) – all spread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Balance sheet </a:t>
            </a:r>
            <a:r>
              <a:rPr lang="en-US" u="sng" dirty="0" smtClean="0"/>
              <a:t>LIABILITIES</a:t>
            </a:r>
            <a:r>
              <a:rPr lang="en-US" dirty="0" smtClean="0"/>
              <a:t>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Deferred Revenue</a:t>
            </a:r>
          </a:p>
          <a:p>
            <a:pPr lvl="1"/>
            <a:r>
              <a:rPr lang="en-US" dirty="0" smtClean="0"/>
              <a:t>Company has collected cash in advance but customers have not received product or service</a:t>
            </a:r>
          </a:p>
          <a:p>
            <a:pPr lvl="1"/>
            <a:r>
              <a:rPr lang="en-US" dirty="0" smtClean="0"/>
              <a:t>Think of real revenue over time</a:t>
            </a:r>
          </a:p>
          <a:p>
            <a:r>
              <a:rPr lang="en-US" b="1" dirty="0" smtClean="0"/>
              <a:t>Deferred Tax Liability</a:t>
            </a:r>
          </a:p>
          <a:p>
            <a:pPr lvl="1"/>
            <a:r>
              <a:rPr lang="en-US" dirty="0" smtClean="0"/>
              <a:t>Company has paid lower taxes than what was owed and must pay additional taxes in future</a:t>
            </a:r>
          </a:p>
          <a:p>
            <a:r>
              <a:rPr lang="en-US" b="1" dirty="0" smtClean="0"/>
              <a:t>Long Term Debt</a:t>
            </a:r>
          </a:p>
          <a:p>
            <a:pPr lvl="1"/>
            <a:r>
              <a:rPr lang="en-US" dirty="0" smtClean="0"/>
              <a:t>Similar to a mortgage or car loan – debt that is due and must be repaid over annual time period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 </a:t>
            </a:r>
            <a:r>
              <a:rPr lang="en-US" u="sng" dirty="0" smtClean="0"/>
              <a:t>EQUITY</a:t>
            </a:r>
            <a:r>
              <a:rPr lang="en-US" dirty="0" smtClean="0"/>
              <a:t>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Common stock &amp; Additional Paid in Capital</a:t>
            </a:r>
          </a:p>
          <a:p>
            <a:pPr lvl="1"/>
            <a:r>
              <a:rPr lang="en-US" dirty="0" smtClean="0"/>
              <a:t>Market </a:t>
            </a:r>
            <a:r>
              <a:rPr lang="en-US" dirty="0" smtClean="0"/>
              <a:t>value of shares at the time those shares were </a:t>
            </a:r>
            <a:r>
              <a:rPr lang="en-US" dirty="0" smtClean="0"/>
              <a:t>issued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a company goes public, the total dollar value of shares shows up </a:t>
            </a:r>
            <a:r>
              <a:rPr lang="en-US" dirty="0" smtClean="0"/>
              <a:t>here</a:t>
            </a:r>
          </a:p>
          <a:p>
            <a:pPr lvl="1"/>
            <a:r>
              <a:rPr lang="en-US" dirty="0" smtClean="0"/>
              <a:t>This value does not change even if the share price changes </a:t>
            </a:r>
            <a:r>
              <a:rPr lang="en-US" dirty="0" smtClean="0"/>
              <a:t>afterward</a:t>
            </a:r>
          </a:p>
          <a:p>
            <a:r>
              <a:rPr lang="en-US" dirty="0" smtClean="0"/>
              <a:t>Tr</a:t>
            </a:r>
            <a:r>
              <a:rPr lang="en-US" b="1" dirty="0" smtClean="0"/>
              <a:t>easury </a:t>
            </a:r>
            <a:r>
              <a:rPr lang="en-US" b="1" dirty="0" smtClean="0"/>
              <a:t>Stock</a:t>
            </a:r>
          </a:p>
          <a:p>
            <a:pPr lvl="1"/>
            <a:r>
              <a:rPr lang="en-US" dirty="0" smtClean="0"/>
              <a:t>Cumulative </a:t>
            </a:r>
            <a:r>
              <a:rPr lang="en-US" dirty="0" smtClean="0"/>
              <a:t>value of shares the company has repurchased from </a:t>
            </a:r>
            <a:r>
              <a:rPr lang="en-US" dirty="0" smtClean="0"/>
              <a:t>investors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does not change even if share price does </a:t>
            </a:r>
            <a:r>
              <a:rPr lang="en-US" dirty="0" smtClean="0"/>
              <a:t>afterward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 </a:t>
            </a:r>
            <a:r>
              <a:rPr lang="en-US" u="sng" dirty="0" smtClean="0"/>
              <a:t>EQUITY</a:t>
            </a:r>
            <a:r>
              <a:rPr lang="en-US" dirty="0" smtClean="0"/>
              <a:t>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Retained Earnings</a:t>
            </a:r>
            <a:endParaRPr lang="en-US" dirty="0" smtClean="0"/>
          </a:p>
          <a:p>
            <a:pPr lvl="1"/>
            <a:r>
              <a:rPr lang="en-US" dirty="0" smtClean="0"/>
              <a:t>Company’s </a:t>
            </a:r>
            <a:r>
              <a:rPr lang="en-US" dirty="0" smtClean="0"/>
              <a:t>saved up, after tax </a:t>
            </a:r>
            <a:r>
              <a:rPr lang="en-US" dirty="0" err="1" smtClean="0"/>
              <a:t>proQits</a:t>
            </a:r>
            <a:r>
              <a:rPr lang="en-US" dirty="0" smtClean="0"/>
              <a:t> (minus any dividends issued) </a:t>
            </a:r>
            <a:endParaRPr lang="en-US" dirty="0" smtClean="0"/>
          </a:p>
          <a:p>
            <a:r>
              <a:rPr lang="en-US" b="1" dirty="0" smtClean="0"/>
              <a:t>Accumulated Other Comprehensive Income (AOCI) </a:t>
            </a:r>
            <a:endParaRPr lang="en-US" b="1" dirty="0" smtClean="0"/>
          </a:p>
          <a:p>
            <a:pPr lvl="1"/>
            <a:r>
              <a:rPr lang="en-US" dirty="0" smtClean="0"/>
              <a:t>“miscellaneous saved up income” 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nrealized </a:t>
            </a:r>
            <a:r>
              <a:rPr lang="en-US" dirty="0" smtClean="0"/>
              <a:t>gains and losses on certain types of </a:t>
            </a:r>
            <a:r>
              <a:rPr lang="en-US" dirty="0" smtClean="0"/>
              <a:t>securities</a:t>
            </a:r>
          </a:p>
          <a:p>
            <a:pPr lvl="2"/>
            <a:r>
              <a:rPr lang="en-US" dirty="0" smtClean="0"/>
              <a:t>value </a:t>
            </a:r>
            <a:r>
              <a:rPr lang="en-US" dirty="0" smtClean="0"/>
              <a:t>goes up or down but company hasn’t sold that security </a:t>
            </a:r>
            <a:r>
              <a:rPr lang="en-US" dirty="0" smtClean="0"/>
              <a:t>yet</a:t>
            </a:r>
          </a:p>
          <a:p>
            <a:pPr lvl="1"/>
            <a:r>
              <a:rPr lang="en-US" dirty="0" smtClean="0"/>
              <a:t>Effect </a:t>
            </a:r>
            <a:r>
              <a:rPr lang="en-US" dirty="0" smtClean="0"/>
              <a:t>of foreign currency exchange rates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Bakery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CURRENT ASSETS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1000		Cash and Bank Account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100		Stocks from small investment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400		Sold 20 loaves but didn’t get 			paid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150		Paid for dough but didn’t record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400		Inventory of ingredients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$2,050		Total Current Assets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Bakery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LONG-TERM ASSETS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3000</a:t>
            </a:r>
            <a:r>
              <a:rPr lang="en-US" dirty="0" smtClean="0"/>
              <a:t>		</a:t>
            </a:r>
            <a:r>
              <a:rPr lang="en-US" dirty="0" smtClean="0"/>
              <a:t>My three ovens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200</a:t>
            </a:r>
            <a:r>
              <a:rPr lang="en-US" dirty="0" smtClean="0"/>
              <a:t>		</a:t>
            </a:r>
            <a:r>
              <a:rPr lang="en-US" dirty="0" smtClean="0"/>
              <a:t>Patent on bread making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1000</a:t>
            </a:r>
            <a:r>
              <a:rPr lang="en-US" dirty="0" smtClean="0"/>
              <a:t>		</a:t>
            </a:r>
            <a:r>
              <a:rPr lang="en-US" dirty="0" smtClean="0"/>
              <a:t>Own the building next to bakery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200</a:t>
            </a:r>
            <a:r>
              <a:rPr lang="en-US" dirty="0" smtClean="0"/>
              <a:t>		</a:t>
            </a:r>
            <a:r>
              <a:rPr lang="en-US" dirty="0" smtClean="0"/>
              <a:t>Paid $200 more than its worth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C000"/>
                </a:solidFill>
              </a:rPr>
              <a:t>4400		Total Long-term Assets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Bakery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u="sng" dirty="0" smtClean="0"/>
              <a:t>CURRENT </a:t>
            </a:r>
            <a:r>
              <a:rPr lang="en-US" sz="2400" u="sng" dirty="0" smtClean="0"/>
              <a:t>LIABILITIES</a:t>
            </a:r>
            <a:endParaRPr lang="en-US" sz="2400" u="sng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1000	</a:t>
            </a:r>
            <a:r>
              <a:rPr lang="en-US" sz="2400" dirty="0" smtClean="0"/>
              <a:t>	</a:t>
            </a:r>
            <a:r>
              <a:rPr lang="en-US" sz="2400" dirty="0" smtClean="0"/>
              <a:t>I owe money on my credit card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500</a:t>
            </a:r>
            <a:r>
              <a:rPr lang="en-US" sz="2400" dirty="0" smtClean="0"/>
              <a:t>		</a:t>
            </a:r>
            <a:r>
              <a:rPr lang="en-US" sz="2400" dirty="0" smtClean="0"/>
              <a:t>	Bought  a big sign but haven’t repaid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			Staff wages but I haven’t paid yet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$1600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Total </a:t>
            </a:r>
            <a:r>
              <a:rPr lang="en-US" sz="2400" dirty="0" smtClean="0">
                <a:solidFill>
                  <a:srgbClr val="FF0000"/>
                </a:solidFill>
              </a:rPr>
              <a:t>Current </a:t>
            </a:r>
            <a:r>
              <a:rPr lang="en-US" sz="2400" dirty="0" smtClean="0">
                <a:solidFill>
                  <a:srgbClr val="FF0000"/>
                </a:solidFill>
              </a:rPr>
              <a:t>Liabilities</a:t>
            </a:r>
          </a:p>
          <a:p>
            <a:pPr>
              <a:buNone/>
            </a:pPr>
            <a:r>
              <a:rPr lang="en-US" sz="2400" u="sng" dirty="0" smtClean="0"/>
              <a:t>LONG-TERM LIABILITIES</a:t>
            </a:r>
            <a:endParaRPr lang="en-US" sz="2400" u="sng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860</a:t>
            </a:r>
            <a:r>
              <a:rPr lang="en-US" sz="2400" dirty="0" smtClean="0"/>
              <a:t>			Bob gave me money but I haven’t 				delivered</a:t>
            </a:r>
          </a:p>
          <a:p>
            <a:pP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600</a:t>
            </a:r>
            <a:r>
              <a:rPr lang="en-US" sz="2400" dirty="0" smtClean="0"/>
              <a:t>			I paid less in taxes and owe more</a:t>
            </a:r>
            <a:endParaRPr lang="en-US" sz="24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1200	</a:t>
            </a:r>
            <a:r>
              <a:rPr lang="en-US" sz="2400" dirty="0" smtClean="0"/>
              <a:t>	Bank gave me 30 year loan on facility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$2660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Total Long-term Liabilities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picks of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Last stock pick (AAVL): </a:t>
            </a:r>
            <a:r>
              <a:rPr lang="en-US" dirty="0" smtClean="0"/>
              <a:t>went up </a:t>
            </a:r>
            <a:r>
              <a:rPr lang="en-US" dirty="0" smtClean="0">
                <a:solidFill>
                  <a:srgbClr val="FFC000"/>
                </a:solidFill>
              </a:rPr>
              <a:t>17.6% </a:t>
            </a:r>
            <a:r>
              <a:rPr lang="en-US" dirty="0" smtClean="0"/>
              <a:t>since I suggested to buy it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Last stock pick (NVET): </a:t>
            </a:r>
            <a:r>
              <a:rPr lang="en-US" dirty="0" smtClean="0"/>
              <a:t>went up </a:t>
            </a:r>
            <a:r>
              <a:rPr lang="en-US" dirty="0" smtClean="0">
                <a:solidFill>
                  <a:srgbClr val="FFC000"/>
                </a:solidFill>
              </a:rPr>
              <a:t>42.2% </a:t>
            </a:r>
            <a:r>
              <a:rPr lang="en-US" dirty="0" smtClean="0"/>
              <a:t>since I suggested to buy it</a:t>
            </a:r>
          </a:p>
          <a:p>
            <a:pPr lvl="1"/>
            <a:r>
              <a:rPr lang="en-US" dirty="0" smtClean="0"/>
              <a:t>Feel free to check lecture slides from October 15th</a:t>
            </a:r>
          </a:p>
          <a:p>
            <a:pPr lvl="1"/>
            <a:r>
              <a:rPr lang="en-US" dirty="0" smtClean="0"/>
              <a:t>I’m not saying I’m a prophet, but this is free money</a:t>
            </a:r>
          </a:p>
          <a:p>
            <a:r>
              <a:rPr lang="en-US" dirty="0" smtClean="0"/>
              <a:t>Current stock pick (KERX): looking for 20% over the next 2 weeks</a:t>
            </a:r>
          </a:p>
          <a:p>
            <a:pPr lvl="1"/>
            <a:r>
              <a:rPr lang="en-US" dirty="0" smtClean="0"/>
              <a:t>We’ll see how I do next lecture</a:t>
            </a:r>
          </a:p>
          <a:p>
            <a:pPr lvl="1"/>
            <a:r>
              <a:rPr lang="en-US" dirty="0" smtClean="0"/>
              <a:t>These picks could either guarantee you win the competition of guarantee you lose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Bakery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SHAREHOLDER EQUITY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$1000</a:t>
            </a:r>
            <a:r>
              <a:rPr lang="en-US" dirty="0" smtClean="0"/>
              <a:t>		Total value of shares offered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500</a:t>
            </a:r>
            <a:r>
              <a:rPr lang="en-US" dirty="0" smtClean="0"/>
              <a:t>			I repurchased some shares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700</a:t>
            </a:r>
            <a:r>
              <a:rPr lang="en-US" dirty="0" smtClean="0"/>
              <a:t>			I sold bread in China and 				benefited from exchange rate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$2200	</a:t>
            </a:r>
            <a:r>
              <a:rPr lang="en-US" dirty="0" smtClean="0">
                <a:solidFill>
                  <a:srgbClr val="FF0000"/>
                </a:solidFill>
              </a:rPr>
              <a:t>	Total Shareholder Equity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32037"/>
            <a:ext cx="8458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TOTAL ASSETS </a:t>
            </a:r>
            <a:r>
              <a:rPr lang="en-US" sz="3600" dirty="0" smtClean="0"/>
              <a:t>= </a:t>
            </a:r>
            <a:r>
              <a:rPr lang="en-US" sz="3600" dirty="0" smtClean="0">
                <a:solidFill>
                  <a:srgbClr val="FF0000"/>
                </a:solidFill>
              </a:rPr>
              <a:t>TOTAL LIABILITIES + EQUITY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$6460</a:t>
            </a:r>
            <a:r>
              <a:rPr lang="en-US" sz="3600" dirty="0" smtClean="0"/>
              <a:t>	 = 	</a:t>
            </a:r>
            <a:r>
              <a:rPr lang="en-US" sz="3600" dirty="0" smtClean="0">
                <a:solidFill>
                  <a:srgbClr val="FF0000"/>
                </a:solidFill>
              </a:rPr>
              <a:t>$4260 	+ 	$2200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Next lecture will cover a simplified version of the cash flow statement and how to construct it from the previous 2 statements</a:t>
            </a:r>
          </a:p>
          <a:p>
            <a:pPr lvl="1"/>
            <a:r>
              <a:rPr lang="en-US" dirty="0" smtClean="0"/>
              <a:t>Common interview question: stuck on island, which two statements do you need to value a company?</a:t>
            </a:r>
          </a:p>
          <a:p>
            <a:pPr lvl="2"/>
            <a:r>
              <a:rPr lang="en-US" dirty="0" smtClean="0"/>
              <a:t>Income statement + balance sheet</a:t>
            </a:r>
          </a:p>
          <a:p>
            <a:r>
              <a:rPr lang="en-US" dirty="0" smtClean="0"/>
              <a:t>Next lecture will include some common accounting questions presented in technical interviews for investment banking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Gives information about cash flows, accounting identities, useful ratios (EV/EBITDA), and health of company ($$$)</a:t>
            </a:r>
          </a:p>
          <a:p>
            <a:r>
              <a:rPr lang="en-US" dirty="0" smtClean="0"/>
              <a:t>Public companies are required to release statements</a:t>
            </a:r>
          </a:p>
          <a:p>
            <a:r>
              <a:rPr lang="en-US" dirty="0" smtClean="0"/>
              <a:t>Private companies are not required to release statements</a:t>
            </a:r>
          </a:p>
          <a:p>
            <a:r>
              <a:rPr lang="en-US" dirty="0" smtClean="0"/>
              <a:t>Three main statements:</a:t>
            </a:r>
          </a:p>
          <a:p>
            <a:pPr lvl="1"/>
            <a:r>
              <a:rPr lang="en-US" b="1" dirty="0" smtClean="0"/>
              <a:t>Income statement</a:t>
            </a:r>
          </a:p>
          <a:p>
            <a:pPr lvl="1"/>
            <a:r>
              <a:rPr lang="en-US" b="1" dirty="0" smtClean="0"/>
              <a:t>Cash Flow statement</a:t>
            </a:r>
          </a:p>
          <a:p>
            <a:pPr lvl="1"/>
            <a:r>
              <a:rPr lang="en-US" b="1" dirty="0" smtClean="0"/>
              <a:t>Balance sheet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Goals of L4 + 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L4: Introduce income statement and balance sheet</a:t>
            </a:r>
          </a:p>
          <a:p>
            <a:r>
              <a:rPr lang="en-US" dirty="0" smtClean="0"/>
              <a:t>L5: Build cash flow statement and conceptual questions regarding all three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over time (quarter or year)</a:t>
            </a:r>
          </a:p>
          <a:p>
            <a:r>
              <a:rPr lang="en-US" dirty="0" smtClean="0"/>
              <a:t>Revenue – expenses = income (profit)</a:t>
            </a:r>
          </a:p>
          <a:p>
            <a:pPr lvl="1"/>
            <a:r>
              <a:rPr lang="en-US" dirty="0" smtClean="0"/>
              <a:t>Net income &gt; 0</a:t>
            </a:r>
          </a:p>
          <a:p>
            <a:pPr lvl="1"/>
            <a:r>
              <a:rPr lang="en-US" dirty="0" smtClean="0"/>
              <a:t>Strong profit margins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Statement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Revenue (Sales)</a:t>
            </a:r>
          </a:p>
          <a:p>
            <a:pPr lvl="1"/>
            <a:r>
              <a:rPr lang="en-US" dirty="0" smtClean="0"/>
              <a:t>Value of products and services sold over time</a:t>
            </a:r>
          </a:p>
          <a:p>
            <a:pPr lvl="1"/>
            <a:r>
              <a:rPr lang="en-US" i="1" dirty="0" smtClean="0"/>
              <a:t>Price x quantity sold = revenue</a:t>
            </a:r>
          </a:p>
          <a:p>
            <a:r>
              <a:rPr lang="en-US" b="1" dirty="0" smtClean="0"/>
              <a:t>COGS (cost of goods sold)</a:t>
            </a:r>
            <a:endParaRPr lang="en-US" dirty="0" smtClean="0"/>
          </a:p>
          <a:p>
            <a:pPr lvl="1"/>
            <a:r>
              <a:rPr lang="en-US" dirty="0" smtClean="0"/>
              <a:t>Represents expenses linked to the sale of products</a:t>
            </a:r>
          </a:p>
          <a:p>
            <a:r>
              <a:rPr lang="en-US" b="1" dirty="0" smtClean="0"/>
              <a:t>Gross profit</a:t>
            </a:r>
          </a:p>
          <a:p>
            <a:pPr lvl="1"/>
            <a:r>
              <a:rPr lang="en-US" dirty="0" smtClean="0"/>
              <a:t>Revenue – COGS = gross profit</a:t>
            </a:r>
          </a:p>
          <a:p>
            <a:r>
              <a:rPr lang="en-US" b="1" dirty="0" smtClean="0"/>
              <a:t>Operating Expenses</a:t>
            </a:r>
          </a:p>
          <a:p>
            <a:pPr lvl="1"/>
            <a:r>
              <a:rPr lang="en-US" dirty="0" smtClean="0"/>
              <a:t>Costs not directly linked to product sales</a:t>
            </a:r>
          </a:p>
          <a:p>
            <a:pPr lvl="2"/>
            <a:r>
              <a:rPr lang="en-US" dirty="0" smtClean="0"/>
              <a:t>SG&amp;A (Selling, goods, administrative)</a:t>
            </a:r>
          </a:p>
          <a:p>
            <a:pPr lvl="2"/>
            <a:r>
              <a:rPr lang="en-US" dirty="0" smtClean="0"/>
              <a:t>Employee salaries</a:t>
            </a:r>
          </a:p>
          <a:p>
            <a:pPr lvl="2"/>
            <a:r>
              <a:rPr lang="en-US" dirty="0" smtClean="0"/>
              <a:t>Depreciation and Amortization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Income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None/>
            </a:pPr>
            <a:r>
              <a:rPr lang="en-US" sz="3800" b="1" dirty="0" smtClean="0"/>
              <a:t>Revenue (sales)</a:t>
            </a:r>
          </a:p>
          <a:p>
            <a:pPr marL="514350" indent="-514350">
              <a:buNone/>
            </a:pPr>
            <a:r>
              <a:rPr lang="en-US" sz="3200" b="1" dirty="0" smtClean="0"/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COGS</a:t>
            </a:r>
          </a:p>
          <a:p>
            <a:pPr marL="514350" indent="-514350">
              <a:buNone/>
            </a:pPr>
            <a:r>
              <a:rPr lang="en-US" sz="3800" b="1" dirty="0" smtClean="0"/>
              <a:t>Gross Profit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Operating Expenses 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i="1" dirty="0" smtClean="0"/>
              <a:t>SG&amp;A</a:t>
            </a:r>
          </a:p>
          <a:p>
            <a:pPr marL="514350" indent="-514350"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Rent, employee salary</a:t>
            </a:r>
          </a:p>
          <a:p>
            <a:pPr marL="514350" indent="-514350"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D&amp;A</a:t>
            </a:r>
          </a:p>
          <a:p>
            <a:pPr marL="514350" indent="-514350">
              <a:buNone/>
            </a:pPr>
            <a:r>
              <a:rPr lang="en-US" sz="3800" b="1" dirty="0" smtClean="0"/>
              <a:t>Operating Income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Interest income / </a:t>
            </a:r>
            <a:r>
              <a:rPr lang="en-US" dirty="0" smtClean="0">
                <a:solidFill>
                  <a:srgbClr val="FF0000"/>
                </a:solidFill>
              </a:rPr>
              <a:t>(expense)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Other income</a:t>
            </a:r>
          </a:p>
          <a:p>
            <a:pPr marL="514350" indent="-514350">
              <a:buNone/>
            </a:pPr>
            <a:r>
              <a:rPr lang="en-US" dirty="0" smtClean="0"/>
              <a:t>	Gain or </a:t>
            </a:r>
            <a:r>
              <a:rPr lang="en-US" dirty="0" smtClean="0">
                <a:solidFill>
                  <a:srgbClr val="FF0000"/>
                </a:solidFill>
              </a:rPr>
              <a:t>(loss) </a:t>
            </a:r>
            <a:r>
              <a:rPr lang="en-US" dirty="0" smtClean="0"/>
              <a:t>on sale of PP&amp;E (Property, plant and </a:t>
            </a:r>
            <a:r>
              <a:rPr lang="en-US" dirty="0" smtClean="0"/>
              <a:t>equipment)</a:t>
            </a:r>
          </a:p>
          <a:p>
            <a:pPr marL="514350" indent="-514350">
              <a:buNone/>
            </a:pPr>
            <a:r>
              <a:rPr lang="en-US" sz="3800" b="1" dirty="0" smtClean="0"/>
              <a:t>Pre-tax Income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Tax provision (tax rate)</a:t>
            </a:r>
          </a:p>
          <a:p>
            <a:pPr marL="514350" indent="-514350">
              <a:buNone/>
            </a:pPr>
            <a:r>
              <a:rPr lang="en-US" sz="3800" b="1" dirty="0" smtClean="0">
                <a:solidFill>
                  <a:srgbClr val="00B050"/>
                </a:solidFill>
              </a:rPr>
              <a:t>NET INCOME</a:t>
            </a:r>
            <a:endParaRPr lang="en-US" sz="3800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Bakery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b="1" dirty="0" smtClean="0"/>
              <a:t>$2000			</a:t>
            </a:r>
            <a:r>
              <a:rPr lang="en-US" sz="1800" b="1" u="sng" dirty="0" smtClean="0"/>
              <a:t>Revenue </a:t>
            </a:r>
            <a:r>
              <a:rPr lang="en-US" sz="1800" b="1" u="sng" dirty="0" smtClean="0"/>
              <a:t>(sales)</a:t>
            </a:r>
          </a:p>
          <a:p>
            <a:pPr marL="514350" indent="-51435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(800)</a:t>
            </a:r>
            <a:r>
              <a:rPr lang="en-US" sz="1800" b="1" dirty="0" smtClean="0"/>
              <a:t>				</a:t>
            </a:r>
            <a:r>
              <a:rPr lang="en-US" sz="1800" dirty="0" smtClean="0">
                <a:solidFill>
                  <a:srgbClr val="FF0000"/>
                </a:solidFill>
              </a:rPr>
              <a:t>COGS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sz="1800" b="1" dirty="0" smtClean="0"/>
              <a:t>1200				</a:t>
            </a:r>
            <a:r>
              <a:rPr lang="en-US" sz="1800" b="1" u="sng" dirty="0" smtClean="0"/>
              <a:t>Gross </a:t>
            </a:r>
            <a:r>
              <a:rPr lang="en-US" sz="1800" b="1" u="sng" dirty="0" smtClean="0"/>
              <a:t>Profit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(130)	</a:t>
            </a:r>
            <a:r>
              <a:rPr lang="en-US" sz="1800" dirty="0" smtClean="0">
                <a:solidFill>
                  <a:srgbClr val="FF0000"/>
                </a:solidFill>
              </a:rPr>
              <a:t>			Operating </a:t>
            </a:r>
            <a:r>
              <a:rPr lang="en-US" sz="1800" dirty="0" smtClean="0">
                <a:solidFill>
                  <a:srgbClr val="FF0000"/>
                </a:solidFill>
              </a:rPr>
              <a:t>Expenses </a:t>
            </a:r>
          </a:p>
          <a:p>
            <a:pPr marL="514350" indent="-51435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70 			Worker salary</a:t>
            </a:r>
          </a:p>
          <a:p>
            <a:pPr marL="514350" indent="-51435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40			Rent for the year</a:t>
            </a:r>
            <a:r>
              <a:rPr lang="en-US" sz="1800" i="1" dirty="0" smtClean="0">
                <a:solidFill>
                  <a:srgbClr val="FF0000"/>
                </a:solidFill>
              </a:rPr>
              <a:t>		</a:t>
            </a:r>
          </a:p>
          <a:p>
            <a:pPr marL="514350" indent="-51435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20			2010 toaster machine</a:t>
            </a:r>
            <a:endParaRPr lang="en-US" sz="1800" i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sz="1800" b="1" dirty="0" smtClean="0"/>
              <a:t>1070				</a:t>
            </a:r>
            <a:r>
              <a:rPr lang="en-US" sz="1800" b="1" u="sng" dirty="0" smtClean="0"/>
              <a:t>Operating </a:t>
            </a:r>
            <a:r>
              <a:rPr lang="en-US" sz="1800" b="1" u="sng" dirty="0" smtClean="0"/>
              <a:t>Income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(100)</a:t>
            </a:r>
            <a:r>
              <a:rPr lang="en-US" sz="1800" dirty="0" smtClean="0"/>
              <a:t>				Interest </a:t>
            </a:r>
            <a:r>
              <a:rPr lang="en-US" sz="1800" dirty="0" smtClean="0"/>
              <a:t>income / </a:t>
            </a:r>
            <a:r>
              <a:rPr lang="en-US" sz="1800" dirty="0" smtClean="0">
                <a:solidFill>
                  <a:srgbClr val="FF0000"/>
                </a:solidFill>
              </a:rPr>
              <a:t>(expense)</a:t>
            </a:r>
          </a:p>
          <a:p>
            <a:pPr marL="514350" indent="-514350">
              <a:buNone/>
            </a:pPr>
            <a:r>
              <a:rPr lang="en-US" sz="1800" b="1" dirty="0" smtClean="0"/>
              <a:t>0</a:t>
            </a:r>
            <a:r>
              <a:rPr lang="en-US" sz="1800" dirty="0" smtClean="0"/>
              <a:t>				Other </a:t>
            </a:r>
            <a:r>
              <a:rPr lang="en-US" sz="1800" dirty="0" smtClean="0"/>
              <a:t>income</a:t>
            </a:r>
          </a:p>
          <a:p>
            <a:pPr marL="514350" indent="-51435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(200)</a:t>
            </a:r>
            <a:r>
              <a:rPr lang="en-US" sz="1800" b="1" dirty="0" smtClean="0"/>
              <a:t>	</a:t>
            </a:r>
            <a:r>
              <a:rPr lang="en-US" sz="1800" dirty="0" smtClean="0"/>
              <a:t>			Lost money losing a toaster</a:t>
            </a:r>
            <a:endParaRPr lang="en-US" sz="1800" dirty="0" smtClean="0"/>
          </a:p>
          <a:p>
            <a:pPr marL="514350" indent="-514350">
              <a:buNone/>
            </a:pPr>
            <a:r>
              <a:rPr lang="en-US" sz="1800" b="1" dirty="0" smtClean="0"/>
              <a:t>707				</a:t>
            </a:r>
            <a:r>
              <a:rPr lang="en-US" sz="1800" b="1" u="sng" dirty="0" smtClean="0"/>
              <a:t>Pre-tax </a:t>
            </a:r>
            <a:r>
              <a:rPr lang="en-US" sz="1800" b="1" u="sng" dirty="0" smtClean="0"/>
              <a:t>Income</a:t>
            </a:r>
          </a:p>
          <a:p>
            <a:pPr marL="514350" indent="-51435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(248)	</a:t>
            </a:r>
            <a:r>
              <a:rPr lang="en-US" sz="1800" dirty="0" smtClean="0"/>
              <a:t>			</a:t>
            </a:r>
            <a:r>
              <a:rPr lang="en-US" sz="1800" dirty="0" smtClean="0">
                <a:solidFill>
                  <a:srgbClr val="FF0000"/>
                </a:solidFill>
              </a:rPr>
              <a:t>Tax </a:t>
            </a:r>
            <a:r>
              <a:rPr lang="en-US" sz="1800" dirty="0" smtClean="0">
                <a:solidFill>
                  <a:srgbClr val="FF0000"/>
                </a:solidFill>
              </a:rPr>
              <a:t>provision </a:t>
            </a:r>
            <a:r>
              <a:rPr lang="en-US" sz="1800" dirty="0" smtClean="0">
                <a:solidFill>
                  <a:srgbClr val="FF0000"/>
                </a:solidFill>
              </a:rPr>
              <a:t>(35</a:t>
            </a:r>
            <a:r>
              <a:rPr lang="en-US" sz="1600" dirty="0" smtClean="0">
                <a:solidFill>
                  <a:srgbClr val="FF0000"/>
                </a:solidFill>
              </a:rPr>
              <a:t>%)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$459				</a:t>
            </a:r>
            <a:r>
              <a:rPr lang="en-US" sz="1600" b="1" u="sng" dirty="0" smtClean="0">
                <a:solidFill>
                  <a:srgbClr val="00B050"/>
                </a:solidFill>
              </a:rPr>
              <a:t>NET INCOME</a:t>
            </a:r>
            <a:endParaRPr lang="en-US" sz="1600" b="1" u="sng" dirty="0" smtClean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1CA6-BB5B-4CFF-AD69-DBDBC91697F8}" type="datetime1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DAA1-92F8-4BAF-AC62-9699B75240B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http://pas-wordpress-media.s3.amazonaws.com/wp-content/uploads/2014/01/Apple-AAPL-Income-Statement-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57200"/>
            <a:ext cx="6629400" cy="604137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series 1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series 1 template</Template>
  <TotalTime>371</TotalTime>
  <Words>854</Words>
  <Application>Microsoft Office PowerPoint</Application>
  <PresentationFormat>On-screen Show (4:3)</PresentationFormat>
  <Paragraphs>215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Lecture series 1 template</vt:lpstr>
      <vt:lpstr>L4: Financial Statements</vt:lpstr>
      <vt:lpstr>Stock picks of the week</vt:lpstr>
      <vt:lpstr>Financial Statements</vt:lpstr>
      <vt:lpstr>Lecture Goals of L4 + L5</vt:lpstr>
      <vt:lpstr>Income Statement</vt:lpstr>
      <vt:lpstr>Income Statement and Terms</vt:lpstr>
      <vt:lpstr>Simplified Income Statement</vt:lpstr>
      <vt:lpstr>Bakery example</vt:lpstr>
      <vt:lpstr>Slide 9</vt:lpstr>
      <vt:lpstr>Balance Sheet</vt:lpstr>
      <vt:lpstr>Balance sheet ASSETS and terms</vt:lpstr>
      <vt:lpstr>Balance sheet ASSETS and terms</vt:lpstr>
      <vt:lpstr>Balance sheet LIABILITIES and terms</vt:lpstr>
      <vt:lpstr>Balance sheet LIABILITIES and terms</vt:lpstr>
      <vt:lpstr>Balance sheet EQUITY and terms</vt:lpstr>
      <vt:lpstr>Balance sheet EQUITY and terms</vt:lpstr>
      <vt:lpstr>Bakery Example</vt:lpstr>
      <vt:lpstr>Bakery Example</vt:lpstr>
      <vt:lpstr>Bakery Example</vt:lpstr>
      <vt:lpstr>Bakery Example</vt:lpstr>
      <vt:lpstr>Summation of Components</vt:lpstr>
      <vt:lpstr>Going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108</cp:revision>
  <dcterms:created xsi:type="dcterms:W3CDTF">2015-10-15T18:51:41Z</dcterms:created>
  <dcterms:modified xsi:type="dcterms:W3CDTF">2015-11-06T01:16:37Z</dcterms:modified>
</cp:coreProperties>
</file>