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7" r:id="rId3"/>
    <p:sldId id="276" r:id="rId4"/>
    <p:sldId id="258" r:id="rId5"/>
    <p:sldId id="264" r:id="rId6"/>
    <p:sldId id="278" r:id="rId7"/>
    <p:sldId id="282" r:id="rId8"/>
    <p:sldId id="280" r:id="rId9"/>
    <p:sldId id="262" r:id="rId10"/>
    <p:sldId id="266"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149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6BF-B53F-D248-96BE-7E0F4E054101}"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ADA93-0F1B-B845-98B7-218B9C0D6DFC}" type="slidenum">
              <a:rPr lang="en-US" smtClean="0"/>
              <a:t>‹#›</a:t>
            </a:fld>
            <a:endParaRPr lang="en-US"/>
          </a:p>
        </p:txBody>
      </p:sp>
    </p:spTree>
    <p:extLst>
      <p:ext uri="{BB962C8B-B14F-4D97-AF65-F5344CB8AC3E}">
        <p14:creationId xmlns:p14="http://schemas.microsoft.com/office/powerpoint/2010/main" val="3775996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 </a:t>
            </a:r>
            <a:r>
              <a:rPr lang="en-US" dirty="0" err="1" smtClean="0"/>
              <a:t>patino</a:t>
            </a:r>
            <a:r>
              <a:rPr lang="en-US" dirty="0" smtClean="0"/>
              <a:t> III</a:t>
            </a:r>
          </a:p>
          <a:p>
            <a:r>
              <a:rPr lang="en-US" dirty="0" smtClean="0"/>
              <a:t>Leonardo</a:t>
            </a:r>
            <a:r>
              <a:rPr lang="en-US" baseline="0" dirty="0" smtClean="0"/>
              <a:t> Sanchez-</a:t>
            </a:r>
            <a:r>
              <a:rPr lang="en-US" baseline="0" dirty="0" err="1" smtClean="0"/>
              <a:t>noya</a:t>
            </a:r>
            <a:endParaRPr lang="en-US" baseline="0" dirty="0" smtClean="0"/>
          </a:p>
          <a:p>
            <a:r>
              <a:rPr lang="en-US" baseline="0" dirty="0" err="1" smtClean="0"/>
              <a:t>Ammar</a:t>
            </a:r>
            <a:r>
              <a:rPr lang="en-US" baseline="0" dirty="0" smtClean="0"/>
              <a:t> </a:t>
            </a:r>
            <a:r>
              <a:rPr lang="en-US" baseline="0" dirty="0" err="1" smtClean="0"/>
              <a:t>saeed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7ADA93-0F1B-B845-98B7-218B9C0D6DFC}" type="slidenum">
              <a:rPr lang="en-US" smtClean="0"/>
              <a:t>5</a:t>
            </a:fld>
            <a:endParaRPr lang="en-US"/>
          </a:p>
        </p:txBody>
      </p:sp>
    </p:spTree>
    <p:extLst>
      <p:ext uri="{BB962C8B-B14F-4D97-AF65-F5344CB8AC3E}">
        <p14:creationId xmlns:p14="http://schemas.microsoft.com/office/powerpoint/2010/main" val="191560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29A04B-072A-7B41-868F-63C927691230}"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253239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9A04B-072A-7B41-868F-63C927691230}"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9473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9A04B-072A-7B41-868F-63C927691230}"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256638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9A04B-072A-7B41-868F-63C927691230}"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105836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9A04B-072A-7B41-868F-63C927691230}"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38291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29A04B-072A-7B41-868F-63C927691230}"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142722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29A04B-072A-7B41-868F-63C927691230}"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173619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29A04B-072A-7B41-868F-63C927691230}"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214958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9A04B-072A-7B41-868F-63C927691230}"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4826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9A04B-072A-7B41-868F-63C927691230}"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369779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9A04B-072A-7B41-868F-63C927691230}"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FB869-E73B-1D4F-8EFF-A42764E2E2D5}" type="slidenum">
              <a:rPr lang="en-US" smtClean="0"/>
              <a:t>‹#›</a:t>
            </a:fld>
            <a:endParaRPr lang="en-US"/>
          </a:p>
        </p:txBody>
      </p:sp>
    </p:spTree>
    <p:extLst>
      <p:ext uri="{BB962C8B-B14F-4D97-AF65-F5344CB8AC3E}">
        <p14:creationId xmlns:p14="http://schemas.microsoft.com/office/powerpoint/2010/main" val="211702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9A04B-072A-7B41-868F-63C927691230}"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FB869-E73B-1D4F-8EFF-A42764E2E2D5}" type="slidenum">
              <a:rPr lang="en-US" smtClean="0"/>
              <a:t>‹#›</a:t>
            </a:fld>
            <a:endParaRPr lang="en-US"/>
          </a:p>
        </p:txBody>
      </p:sp>
    </p:spTree>
    <p:extLst>
      <p:ext uri="{BB962C8B-B14F-4D97-AF65-F5344CB8AC3E}">
        <p14:creationId xmlns:p14="http://schemas.microsoft.com/office/powerpoint/2010/main" val="980164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3626"/>
            <a:ext cx="7772400" cy="1470025"/>
          </a:xfrm>
        </p:spPr>
        <p:txBody>
          <a:bodyPr/>
          <a:lstStyle/>
          <a:p>
            <a:r>
              <a:rPr lang="en-US" dirty="0" smtClean="0"/>
              <a:t>YUDI</a:t>
            </a:r>
            <a:endParaRPr lang="en-US" dirty="0"/>
          </a:p>
        </p:txBody>
      </p:sp>
      <p:sp>
        <p:nvSpPr>
          <p:cNvPr id="3" name="Subtitle 2"/>
          <p:cNvSpPr>
            <a:spLocks noGrp="1"/>
          </p:cNvSpPr>
          <p:nvPr>
            <p:ph type="subTitle" idx="1"/>
          </p:nvPr>
        </p:nvSpPr>
        <p:spPr/>
        <p:txBody>
          <a:bodyPr/>
          <a:lstStyle/>
          <a:p>
            <a:r>
              <a:rPr lang="en-US" dirty="0" smtClean="0"/>
              <a:t>Sophomore Meeting 1</a:t>
            </a:r>
          </a:p>
          <a:p>
            <a:r>
              <a:rPr lang="en-US" dirty="0" smtClean="0"/>
              <a:t>Introduction &amp; Finance Review</a:t>
            </a:r>
            <a:endParaRPr lang="en-US" dirty="0"/>
          </a:p>
        </p:txBody>
      </p:sp>
    </p:spTree>
    <p:extLst>
      <p:ext uri="{BB962C8B-B14F-4D97-AF65-F5344CB8AC3E}">
        <p14:creationId xmlns:p14="http://schemas.microsoft.com/office/powerpoint/2010/main" val="20970293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Decisions</a:t>
            </a:r>
            <a:endParaRPr lang="en-US" dirty="0"/>
          </a:p>
        </p:txBody>
      </p:sp>
      <p:sp>
        <p:nvSpPr>
          <p:cNvPr id="3" name="Content Placeholder 2"/>
          <p:cNvSpPr>
            <a:spLocks noGrp="1"/>
          </p:cNvSpPr>
          <p:nvPr>
            <p:ph idx="1"/>
          </p:nvPr>
        </p:nvSpPr>
        <p:spPr/>
        <p:txBody>
          <a:bodyPr/>
          <a:lstStyle/>
          <a:p>
            <a:r>
              <a:rPr lang="en-US" dirty="0" smtClean="0"/>
              <a:t>To make an investment decision, we need to know, or assume:</a:t>
            </a:r>
          </a:p>
          <a:p>
            <a:pPr lvl="1"/>
            <a:r>
              <a:rPr lang="en-US" dirty="0" smtClean="0"/>
              <a:t>The </a:t>
            </a:r>
            <a:r>
              <a:rPr lang="en-US" i="1" dirty="0" smtClean="0"/>
              <a:t>Expected Return </a:t>
            </a:r>
            <a:r>
              <a:rPr lang="en-US" dirty="0" smtClean="0"/>
              <a:t>of a security</a:t>
            </a:r>
          </a:p>
          <a:p>
            <a:pPr lvl="1"/>
            <a:r>
              <a:rPr lang="en-US" dirty="0" smtClean="0"/>
              <a:t>The </a:t>
            </a:r>
            <a:r>
              <a:rPr lang="en-US" i="1" dirty="0" smtClean="0"/>
              <a:t>Riskiness</a:t>
            </a:r>
            <a:r>
              <a:rPr lang="en-US" dirty="0" smtClean="0"/>
              <a:t> of a security</a:t>
            </a:r>
          </a:p>
          <a:p>
            <a:pPr lvl="1"/>
            <a:endParaRPr lang="en-US" dirty="0"/>
          </a:p>
          <a:p>
            <a:pPr lvl="1"/>
            <a:r>
              <a:rPr lang="en-US" dirty="0" smtClean="0"/>
              <a:t>For now, we’ll look at historical data to determine these things. </a:t>
            </a:r>
            <a:endParaRPr lang="en-US" dirty="0"/>
          </a:p>
        </p:txBody>
      </p:sp>
    </p:spTree>
    <p:extLst>
      <p:ext uri="{BB962C8B-B14F-4D97-AF65-F5344CB8AC3E}">
        <p14:creationId xmlns:p14="http://schemas.microsoft.com/office/powerpoint/2010/main" val="3941161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Historical Returns</a:t>
            </a:r>
            <a:endParaRPr lang="en-US" dirty="0"/>
          </a:p>
        </p:txBody>
      </p:sp>
      <p:sp>
        <p:nvSpPr>
          <p:cNvPr id="3" name="Content Placeholder 2"/>
          <p:cNvSpPr>
            <a:spLocks noGrp="1"/>
          </p:cNvSpPr>
          <p:nvPr>
            <p:ph idx="1"/>
          </p:nvPr>
        </p:nvSpPr>
        <p:spPr/>
        <p:txBody>
          <a:bodyPr/>
          <a:lstStyle/>
          <a:p>
            <a:r>
              <a:rPr lang="en-US" dirty="0" smtClean="0"/>
              <a:t>We will largely be focused on stocks and bonds and how these asset classes have performed historically…</a:t>
            </a:r>
            <a:endParaRPr lang="en-US" dirty="0"/>
          </a:p>
        </p:txBody>
      </p:sp>
      <p:pic>
        <p:nvPicPr>
          <p:cNvPr id="4" name="Picture 3" descr="Screen Shot 2015-06-07 at 3.06.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74" y="3272117"/>
            <a:ext cx="6408106" cy="3114861"/>
          </a:xfrm>
          <a:prstGeom prst="rect">
            <a:avLst/>
          </a:prstGeom>
        </p:spPr>
      </p:pic>
    </p:spTree>
    <p:extLst>
      <p:ext uri="{BB962C8B-B14F-4D97-AF65-F5344CB8AC3E}">
        <p14:creationId xmlns:p14="http://schemas.microsoft.com/office/powerpoint/2010/main" val="1711094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Asset Class Returns</a:t>
            </a:r>
            <a:endParaRPr lang="en-US" dirty="0"/>
          </a:p>
        </p:txBody>
      </p:sp>
      <p:pic>
        <p:nvPicPr>
          <p:cNvPr id="8" name="Content Placeholder 7" descr="Screen Shot 2015-06-07 at 3.11.40 PM.png"/>
          <p:cNvPicPr>
            <a:picLocks noGrp="1" noChangeAspect="1"/>
          </p:cNvPicPr>
          <p:nvPr>
            <p:ph idx="1"/>
          </p:nvPr>
        </p:nvPicPr>
        <p:blipFill>
          <a:blip r:embed="rId2">
            <a:extLst>
              <a:ext uri="{28A0092B-C50C-407E-A947-70E740481C1C}">
                <a14:useLocalDpi xmlns:a14="http://schemas.microsoft.com/office/drawing/2010/main" val="0"/>
              </a:ext>
            </a:extLst>
          </a:blip>
          <a:srcRect t="-6715" b="-6715"/>
          <a:stretch>
            <a:fillRect/>
          </a:stretch>
        </p:blipFill>
        <p:spPr/>
      </p:pic>
      <p:sp>
        <p:nvSpPr>
          <p:cNvPr id="9" name="Frame 8"/>
          <p:cNvSpPr/>
          <p:nvPr/>
        </p:nvSpPr>
        <p:spPr>
          <a:xfrm>
            <a:off x="6364941" y="2002118"/>
            <a:ext cx="1792941" cy="522941"/>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497107" y="4515225"/>
            <a:ext cx="684306" cy="355600"/>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p:cNvCxnSpPr/>
          <p:nvPr/>
        </p:nvCxnSpPr>
        <p:spPr>
          <a:xfrm flipV="1">
            <a:off x="1497107" y="2002118"/>
            <a:ext cx="4494305" cy="2513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4957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Equity Risk Premium</a:t>
            </a:r>
            <a:endParaRPr lang="en-US" dirty="0"/>
          </a:p>
        </p:txBody>
      </p:sp>
      <p:pic>
        <p:nvPicPr>
          <p:cNvPr id="4" name="Content Placeholder 3" descr="Screen Shot 2015-06-07 at 3.02.18 PM.png"/>
          <p:cNvPicPr>
            <a:picLocks noGrp="1" noChangeAspect="1"/>
          </p:cNvPicPr>
          <p:nvPr>
            <p:ph idx="1"/>
          </p:nvPr>
        </p:nvPicPr>
        <p:blipFill>
          <a:blip r:embed="rId2">
            <a:extLst>
              <a:ext uri="{28A0092B-C50C-407E-A947-70E740481C1C}">
                <a14:useLocalDpi xmlns:a14="http://schemas.microsoft.com/office/drawing/2010/main" val="0"/>
              </a:ext>
            </a:extLst>
          </a:blip>
          <a:srcRect t="-35722" b="-35722"/>
          <a:stretch>
            <a:fillRect/>
          </a:stretch>
        </p:blipFill>
        <p:spPr>
          <a:xfrm>
            <a:off x="457200" y="837919"/>
            <a:ext cx="8229600" cy="4525963"/>
          </a:xfrm>
        </p:spPr>
      </p:pic>
      <p:sp>
        <p:nvSpPr>
          <p:cNvPr id="5" name="TextBox 4"/>
          <p:cNvSpPr txBox="1"/>
          <p:nvPr/>
        </p:nvSpPr>
        <p:spPr>
          <a:xfrm>
            <a:off x="2256117" y="4452470"/>
            <a:ext cx="4936230" cy="369332"/>
          </a:xfrm>
          <a:prstGeom prst="rect">
            <a:avLst/>
          </a:prstGeom>
          <a:noFill/>
        </p:spPr>
        <p:txBody>
          <a:bodyPr wrap="none" rtlCol="0">
            <a:spAutoFit/>
          </a:bodyPr>
          <a:lstStyle/>
          <a:p>
            <a:pPr algn="ctr"/>
            <a:r>
              <a:rPr lang="en-US" dirty="0" smtClean="0"/>
              <a:t>Meaning, it is getting less risky to invest in stocks…</a:t>
            </a:r>
            <a:endParaRPr lang="en-US" dirty="0"/>
          </a:p>
        </p:txBody>
      </p:sp>
      <p:sp>
        <p:nvSpPr>
          <p:cNvPr id="6" name="TextBox 5"/>
          <p:cNvSpPr txBox="1"/>
          <p:nvPr/>
        </p:nvSpPr>
        <p:spPr>
          <a:xfrm>
            <a:off x="122726" y="5019060"/>
            <a:ext cx="8901745" cy="923330"/>
          </a:xfrm>
          <a:prstGeom prst="rect">
            <a:avLst/>
          </a:prstGeom>
          <a:noFill/>
        </p:spPr>
        <p:txBody>
          <a:bodyPr wrap="square" rtlCol="0">
            <a:spAutoFit/>
          </a:bodyPr>
          <a:lstStyle/>
          <a:p>
            <a:r>
              <a:rPr lang="en-US" i="1" dirty="0" smtClean="0"/>
              <a:t>The Point: </a:t>
            </a:r>
            <a:r>
              <a:rPr lang="en-US" dirty="0" smtClean="0"/>
              <a:t>Based off Mean &amp; Variance (Return &amp; Risk), high stocks returns seemed linked to high risk…but, the compensation for bearing such risk (ERP) seems to be declining…perhaps due to increasing efficient markets?</a:t>
            </a:r>
            <a:endParaRPr lang="en-US" dirty="0"/>
          </a:p>
        </p:txBody>
      </p:sp>
    </p:spTree>
    <p:extLst>
      <p:ext uri="{BB962C8B-B14F-4D97-AF65-F5344CB8AC3E}">
        <p14:creationId xmlns:p14="http://schemas.microsoft.com/office/powerpoint/2010/main" val="4072278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9932"/>
            <a:ext cx="8949765" cy="1143000"/>
          </a:xfrm>
        </p:spPr>
        <p:txBody>
          <a:bodyPr>
            <a:normAutofit fontScale="90000"/>
          </a:bodyPr>
          <a:lstStyle/>
          <a:p>
            <a:r>
              <a:rPr lang="en-US" dirty="0" smtClean="0"/>
              <a:t>Some Statistics we’ll be using going forward</a:t>
            </a:r>
            <a:endParaRPr lang="en-US" dirty="0"/>
          </a:p>
        </p:txBody>
      </p:sp>
    </p:spTree>
    <p:extLst>
      <p:ext uri="{BB962C8B-B14F-4D97-AF65-F5344CB8AC3E}">
        <p14:creationId xmlns:p14="http://schemas.microsoft.com/office/powerpoint/2010/main" val="183367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Returns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Net Return (r</a:t>
            </a:r>
            <a:r>
              <a:rPr lang="en-US" sz="2800" baseline="-25000" dirty="0" smtClean="0"/>
              <a:t>t</a:t>
            </a:r>
            <a:r>
              <a:rPr lang="en-US" sz="2800" dirty="0"/>
              <a:t>)</a:t>
            </a:r>
            <a:r>
              <a:rPr lang="en-US" sz="2800" dirty="0" smtClean="0"/>
              <a:t>:</a:t>
            </a:r>
          </a:p>
          <a:p>
            <a:endParaRPr lang="en-US" dirty="0" smtClean="0"/>
          </a:p>
          <a:p>
            <a:r>
              <a:rPr lang="en-US" sz="2800" dirty="0" smtClean="0"/>
              <a:t>Gross Return:      </a:t>
            </a:r>
            <a:r>
              <a:rPr lang="en-US" dirty="0" smtClean="0"/>
              <a:t>R = </a:t>
            </a:r>
            <a:r>
              <a:rPr lang="en-US" sz="2600" dirty="0" smtClean="0"/>
              <a:t>(1 + r</a:t>
            </a:r>
            <a:r>
              <a:rPr lang="en-US" sz="2600" baseline="-25000" dirty="0" smtClean="0"/>
              <a:t>t</a:t>
            </a:r>
            <a:r>
              <a:rPr lang="en-US" sz="2600" dirty="0" smtClean="0"/>
              <a:t>) </a:t>
            </a:r>
          </a:p>
          <a:p>
            <a:endParaRPr lang="en-US" sz="2600" dirty="0"/>
          </a:p>
          <a:p>
            <a:r>
              <a:rPr lang="en-US" sz="2600" dirty="0" smtClean="0"/>
              <a:t>Equivalent Annualized Return: </a:t>
            </a:r>
          </a:p>
          <a:p>
            <a:endParaRPr lang="en-US" sz="2600" dirty="0" smtClean="0"/>
          </a:p>
          <a:p>
            <a:r>
              <a:rPr lang="en-US" sz="2600" dirty="0" smtClean="0"/>
              <a:t>Holding Period Return:</a:t>
            </a:r>
          </a:p>
          <a:p>
            <a:endParaRPr lang="en-US" sz="2600" dirty="0"/>
          </a:p>
          <a:p>
            <a:r>
              <a:rPr lang="en-US" sz="2600" dirty="0" smtClean="0"/>
              <a:t>Arithmetic Return: </a:t>
            </a:r>
          </a:p>
          <a:p>
            <a:endParaRPr lang="en-US" sz="2600" dirty="0"/>
          </a:p>
          <a:p>
            <a:r>
              <a:rPr lang="en-US" sz="2600" dirty="0" smtClean="0"/>
              <a:t>Geometric Return:  </a:t>
            </a:r>
            <a:endParaRPr lang="en-US" sz="2600" dirty="0"/>
          </a:p>
        </p:txBody>
      </p:sp>
      <p:pic>
        <p:nvPicPr>
          <p:cNvPr id="4" name="Picture 3" descr="Screen Shot 2015-06-07 at 2.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556" y="1417638"/>
            <a:ext cx="2223620" cy="919811"/>
          </a:xfrm>
          <a:prstGeom prst="rect">
            <a:avLst/>
          </a:prstGeom>
        </p:spPr>
      </p:pic>
      <p:pic>
        <p:nvPicPr>
          <p:cNvPr id="5" name="Picture 4" descr="Screen Shot 2015-06-07 at 3.0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21" y="4592248"/>
            <a:ext cx="2593851" cy="735683"/>
          </a:xfrm>
          <a:prstGeom prst="rect">
            <a:avLst/>
          </a:prstGeom>
        </p:spPr>
      </p:pic>
      <p:pic>
        <p:nvPicPr>
          <p:cNvPr id="6" name="Picture 5" descr="Screen Shot 2015-06-07 at 3.00.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9321" y="5289018"/>
            <a:ext cx="5095315" cy="837145"/>
          </a:xfrm>
          <a:prstGeom prst="rect">
            <a:avLst/>
          </a:prstGeom>
        </p:spPr>
      </p:pic>
      <p:sp>
        <p:nvSpPr>
          <p:cNvPr id="7" name="TextBox 6"/>
          <p:cNvSpPr txBox="1"/>
          <p:nvPr/>
        </p:nvSpPr>
        <p:spPr>
          <a:xfrm>
            <a:off x="7697411" y="4960090"/>
            <a:ext cx="423764" cy="323165"/>
          </a:xfrm>
          <a:prstGeom prst="rect">
            <a:avLst/>
          </a:prstGeom>
          <a:noFill/>
        </p:spPr>
        <p:txBody>
          <a:bodyPr wrap="square" rtlCol="0">
            <a:spAutoFit/>
          </a:bodyPr>
          <a:lstStyle/>
          <a:p>
            <a:r>
              <a:rPr lang="en-US" sz="1500" dirty="0" smtClean="0"/>
              <a:t>1</a:t>
            </a:r>
            <a:endParaRPr lang="en-US" sz="1500" dirty="0"/>
          </a:p>
        </p:txBody>
      </p:sp>
      <p:pic>
        <p:nvPicPr>
          <p:cNvPr id="8" name="Picture 7" descr="Screen Shot 2015-06-07 at 2.59.4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0352" y="3914990"/>
            <a:ext cx="4078941" cy="758033"/>
          </a:xfrm>
          <a:prstGeom prst="rect">
            <a:avLst/>
          </a:prstGeom>
        </p:spPr>
      </p:pic>
      <p:pic>
        <p:nvPicPr>
          <p:cNvPr id="9" name="Picture 8" descr="Screen Shot 2015-06-07 at 2.59.5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8470" y="2941519"/>
            <a:ext cx="2050117" cy="901711"/>
          </a:xfrm>
          <a:prstGeom prst="rect">
            <a:avLst/>
          </a:prstGeom>
        </p:spPr>
      </p:pic>
    </p:spTree>
    <p:extLst>
      <p:ext uri="{BB962C8B-B14F-4D97-AF65-F5344CB8AC3E}">
        <p14:creationId xmlns:p14="http://schemas.microsoft.com/office/powerpoint/2010/main" val="412597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Risk</a:t>
            </a:r>
            <a:endParaRPr lang="en-US" dirty="0"/>
          </a:p>
        </p:txBody>
      </p:sp>
      <p:sp>
        <p:nvSpPr>
          <p:cNvPr id="3" name="Content Placeholder 2"/>
          <p:cNvSpPr>
            <a:spLocks noGrp="1"/>
          </p:cNvSpPr>
          <p:nvPr>
            <p:ph idx="1"/>
          </p:nvPr>
        </p:nvSpPr>
        <p:spPr>
          <a:xfrm>
            <a:off x="164353" y="1355246"/>
            <a:ext cx="8845175" cy="5502754"/>
          </a:xfrm>
        </p:spPr>
        <p:txBody>
          <a:bodyPr>
            <a:normAutofit fontScale="40000" lnSpcReduction="20000"/>
          </a:bodyPr>
          <a:lstStyle/>
          <a:p>
            <a:r>
              <a:rPr lang="en-US" sz="4700" dirty="0" smtClean="0"/>
              <a:t>Variance (=VAR):</a:t>
            </a:r>
          </a:p>
          <a:p>
            <a:pPr marL="0" indent="0">
              <a:buNone/>
            </a:pPr>
            <a:endParaRPr lang="en-US" sz="4700" dirty="0" smtClean="0"/>
          </a:p>
          <a:p>
            <a:endParaRPr lang="en-US" sz="4700" dirty="0"/>
          </a:p>
          <a:p>
            <a:r>
              <a:rPr lang="en-US" sz="4700" dirty="0" smtClean="0"/>
              <a:t>Standard Deviation (=STDEV):</a:t>
            </a:r>
          </a:p>
          <a:p>
            <a:pPr marL="0" indent="0">
              <a:buNone/>
            </a:pPr>
            <a:endParaRPr lang="en-US" sz="4700" dirty="0" smtClean="0"/>
          </a:p>
          <a:p>
            <a:pPr marL="0" indent="0">
              <a:buNone/>
            </a:pPr>
            <a:endParaRPr lang="en-US" sz="4700" dirty="0" smtClean="0"/>
          </a:p>
          <a:p>
            <a:r>
              <a:rPr lang="en-US" sz="4700" dirty="0" smtClean="0"/>
              <a:t>Co-Variance (=COV):</a:t>
            </a:r>
          </a:p>
          <a:p>
            <a:pPr marL="0" indent="0">
              <a:buNone/>
            </a:pPr>
            <a:endParaRPr lang="en-US" sz="4700" dirty="0" smtClean="0"/>
          </a:p>
          <a:p>
            <a:pPr marL="0" indent="0">
              <a:buNone/>
            </a:pPr>
            <a:endParaRPr lang="en-US" sz="4700" dirty="0" smtClean="0"/>
          </a:p>
          <a:p>
            <a:r>
              <a:rPr lang="en-US" sz="4700" dirty="0" smtClean="0"/>
              <a:t>Correlation (=CORR):</a:t>
            </a:r>
          </a:p>
          <a:p>
            <a:pPr marL="0" indent="0">
              <a:buNone/>
            </a:pPr>
            <a:endParaRPr lang="en-US" sz="4700" dirty="0"/>
          </a:p>
          <a:p>
            <a:pPr marL="0" indent="0">
              <a:buNone/>
            </a:pPr>
            <a:endParaRPr lang="en-US" sz="4700" dirty="0" smtClean="0"/>
          </a:p>
          <a:p>
            <a:r>
              <a:rPr lang="en-US" sz="4700" dirty="0" smtClean="0"/>
              <a:t>Variance at Risk (</a:t>
            </a:r>
            <a:r>
              <a:rPr lang="en-US" sz="4700" dirty="0" err="1" smtClean="0"/>
              <a:t>VaR</a:t>
            </a:r>
            <a:r>
              <a:rPr lang="en-US" sz="4700" dirty="0" smtClean="0"/>
              <a:t>): [E( r) – 1.645 x S.D.]               Beta: </a:t>
            </a:r>
          </a:p>
          <a:p>
            <a:pPr marL="0" indent="0">
              <a:buNone/>
            </a:pPr>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r>
              <a:rPr lang="en-US" dirty="0" smtClean="0"/>
              <a:t> </a:t>
            </a:r>
            <a:endParaRPr lang="en-US" dirty="0"/>
          </a:p>
        </p:txBody>
      </p:sp>
      <p:pic>
        <p:nvPicPr>
          <p:cNvPr id="4" name="Picture 3" descr="Screen Shot 2015-06-07 at 3.00.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777" y="1181798"/>
            <a:ext cx="5307858" cy="710739"/>
          </a:xfrm>
          <a:prstGeom prst="rect">
            <a:avLst/>
          </a:prstGeom>
        </p:spPr>
      </p:pic>
      <p:pic>
        <p:nvPicPr>
          <p:cNvPr id="5" name="Picture 4" descr="Screen Shot 2015-06-07 at 3.0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804" y="2763412"/>
            <a:ext cx="6125883" cy="966734"/>
          </a:xfrm>
          <a:prstGeom prst="rect">
            <a:avLst/>
          </a:prstGeom>
        </p:spPr>
      </p:pic>
      <p:pic>
        <p:nvPicPr>
          <p:cNvPr id="6" name="Picture 5" descr="Screen Shot 2015-06-07 at 3.00.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2804" y="3730146"/>
            <a:ext cx="1568825" cy="803089"/>
          </a:xfrm>
          <a:prstGeom prst="rect">
            <a:avLst/>
          </a:prstGeom>
        </p:spPr>
      </p:pic>
      <p:pic>
        <p:nvPicPr>
          <p:cNvPr id="7" name="Picture 6" descr="Screen Shot 2015-06-07 at 3.00.2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077" y="2040169"/>
            <a:ext cx="1733176" cy="723243"/>
          </a:xfrm>
          <a:prstGeom prst="rect">
            <a:avLst/>
          </a:prstGeom>
        </p:spPr>
      </p:pic>
      <p:pic>
        <p:nvPicPr>
          <p:cNvPr id="8" name="Picture 7" descr="Screen Shot 2015-06-07 at 3.32.5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997" y="5274235"/>
            <a:ext cx="2466080" cy="1464235"/>
          </a:xfrm>
          <a:prstGeom prst="rect">
            <a:avLst/>
          </a:prstGeom>
        </p:spPr>
      </p:pic>
      <p:cxnSp>
        <p:nvCxnSpPr>
          <p:cNvPr id="10" name="Straight Arrow Connector 9"/>
          <p:cNvCxnSpPr/>
          <p:nvPr/>
        </p:nvCxnSpPr>
        <p:spPr>
          <a:xfrm flipH="1">
            <a:off x="3974353" y="3864616"/>
            <a:ext cx="433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407647" y="3679950"/>
            <a:ext cx="1367908" cy="369332"/>
          </a:xfrm>
          <a:prstGeom prst="rect">
            <a:avLst/>
          </a:prstGeom>
          <a:noFill/>
        </p:spPr>
        <p:txBody>
          <a:bodyPr wrap="none" rtlCol="0">
            <a:spAutoFit/>
          </a:bodyPr>
          <a:lstStyle/>
          <a:p>
            <a:r>
              <a:rPr lang="en-US" dirty="0" smtClean="0"/>
              <a:t>Co-variance!</a:t>
            </a:r>
            <a:endParaRPr lang="en-US" dirty="0"/>
          </a:p>
        </p:txBody>
      </p:sp>
      <p:pic>
        <p:nvPicPr>
          <p:cNvPr id="12" name="Picture 11" descr="Screen Shot 2015-10-07 at 12.12.4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8748" y="5274235"/>
            <a:ext cx="2209800" cy="723900"/>
          </a:xfrm>
          <a:prstGeom prst="rect">
            <a:avLst/>
          </a:prstGeom>
        </p:spPr>
      </p:pic>
    </p:spTree>
    <p:extLst>
      <p:ext uri="{BB962C8B-B14F-4D97-AF65-F5344CB8AC3E}">
        <p14:creationId xmlns:p14="http://schemas.microsoft.com/office/powerpoint/2010/main" val="3753326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a:xfrm>
            <a:off x="457200" y="1958788"/>
            <a:ext cx="8229600" cy="4525963"/>
          </a:xfrm>
        </p:spPr>
        <p:txBody>
          <a:bodyPr/>
          <a:lstStyle/>
          <a:p>
            <a:r>
              <a:rPr lang="en-US" dirty="0" smtClean="0"/>
              <a:t>we will continue to familiarize ourselves with the fundamental concepts of finance and start putting these definitions and concepts into context and practice, starting next meeting when we dive into Portfolio Optimization and then Active Portfolio Management.</a:t>
            </a:r>
            <a:endParaRPr lang="en-US" dirty="0"/>
          </a:p>
        </p:txBody>
      </p:sp>
    </p:spTree>
    <p:extLst>
      <p:ext uri="{BB962C8B-B14F-4D97-AF65-F5344CB8AC3E}">
        <p14:creationId xmlns:p14="http://schemas.microsoft.com/office/powerpoint/2010/main" val="6354558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5" y="2650285"/>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3928342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548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Welcome YUDI Class of 2018!</a:t>
            </a:r>
            <a:endParaRPr lang="en-US" dirty="0"/>
          </a:p>
        </p:txBody>
      </p:sp>
    </p:spTree>
    <p:extLst>
      <p:ext uri="{BB962C8B-B14F-4D97-AF65-F5344CB8AC3E}">
        <p14:creationId xmlns:p14="http://schemas.microsoft.com/office/powerpoint/2010/main" val="22953320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Myself</a:t>
            </a:r>
            <a:endParaRPr lang="en-US" dirty="0"/>
          </a:p>
        </p:txBody>
      </p:sp>
      <p:sp>
        <p:nvSpPr>
          <p:cNvPr id="3" name="Content Placeholder 2"/>
          <p:cNvSpPr>
            <a:spLocks noGrp="1"/>
          </p:cNvSpPr>
          <p:nvPr>
            <p:ph idx="1"/>
          </p:nvPr>
        </p:nvSpPr>
        <p:spPr>
          <a:xfrm>
            <a:off x="457200" y="1226671"/>
            <a:ext cx="8229600" cy="4988858"/>
          </a:xfrm>
        </p:spPr>
        <p:txBody>
          <a:bodyPr>
            <a:normAutofit fontScale="55000" lnSpcReduction="20000"/>
          </a:bodyPr>
          <a:lstStyle/>
          <a:p>
            <a:r>
              <a:rPr lang="en-US" dirty="0" smtClean="0"/>
              <a:t>Junior, Ezra Stiles, Co-Founder </a:t>
            </a:r>
            <a:r>
              <a:rPr lang="en-US" dirty="0" smtClean="0"/>
              <a:t>&amp; Co-President </a:t>
            </a:r>
            <a:r>
              <a:rPr lang="en-US" dirty="0" smtClean="0"/>
              <a:t>of YUDI</a:t>
            </a:r>
          </a:p>
          <a:p>
            <a:endParaRPr lang="en-US" dirty="0"/>
          </a:p>
          <a:p>
            <a:r>
              <a:rPr lang="en-US" dirty="0" smtClean="0"/>
              <a:t>From New Jersey</a:t>
            </a:r>
          </a:p>
          <a:p>
            <a:endParaRPr lang="en-US" dirty="0"/>
          </a:p>
          <a:p>
            <a:r>
              <a:rPr lang="en-US" dirty="0" smtClean="0"/>
              <a:t>Varsity Soccer </a:t>
            </a:r>
          </a:p>
          <a:p>
            <a:pPr marL="0" indent="0">
              <a:buNone/>
            </a:pPr>
            <a:endParaRPr lang="en-US" dirty="0" smtClean="0"/>
          </a:p>
          <a:p>
            <a:r>
              <a:rPr lang="en-US" dirty="0" smtClean="0"/>
              <a:t>Economics Major</a:t>
            </a:r>
          </a:p>
          <a:p>
            <a:pPr marL="0" indent="0">
              <a:buNone/>
            </a:pPr>
            <a:endParaRPr lang="en-US" dirty="0" smtClean="0"/>
          </a:p>
          <a:p>
            <a:r>
              <a:rPr lang="en-US" dirty="0" smtClean="0"/>
              <a:t>Have previously worked at:</a:t>
            </a:r>
          </a:p>
          <a:p>
            <a:pPr lvl="1"/>
            <a:r>
              <a:rPr lang="en-US" dirty="0" smtClean="0"/>
              <a:t> Morgan Stanley (Wealth </a:t>
            </a:r>
            <a:r>
              <a:rPr lang="en-US" dirty="0"/>
              <a:t>M</a:t>
            </a:r>
            <a:r>
              <a:rPr lang="en-US" dirty="0" smtClean="0"/>
              <a:t>anagement)</a:t>
            </a:r>
            <a:r>
              <a:rPr lang="en-US" sz="1600" i="1" dirty="0" smtClean="0"/>
              <a:t> *most recent</a:t>
            </a:r>
          </a:p>
          <a:p>
            <a:pPr lvl="1"/>
            <a:r>
              <a:rPr lang="en-US" dirty="0" smtClean="0"/>
              <a:t> Goldman Sachs (Sales &amp; Trading)</a:t>
            </a:r>
          </a:p>
          <a:p>
            <a:pPr lvl="1"/>
            <a:r>
              <a:rPr lang="en-US" dirty="0" smtClean="0"/>
              <a:t> J.P. Morgan (Investment </a:t>
            </a:r>
            <a:r>
              <a:rPr lang="en-US" dirty="0"/>
              <a:t>Banking)</a:t>
            </a:r>
            <a:endParaRPr lang="en-US" dirty="0" smtClean="0"/>
          </a:p>
          <a:p>
            <a:pPr lvl="1"/>
            <a:endParaRPr lang="en-US" dirty="0"/>
          </a:p>
          <a:p>
            <a:r>
              <a:rPr lang="en-US" dirty="0" smtClean="0"/>
              <a:t>Strong interests in: </a:t>
            </a:r>
          </a:p>
          <a:p>
            <a:pPr lvl="1"/>
            <a:r>
              <a:rPr lang="en-US" dirty="0" smtClean="0"/>
              <a:t>finance, investing, entrepreneurship, life-coaching</a:t>
            </a:r>
            <a:endParaRPr lang="en-US" dirty="0"/>
          </a:p>
          <a:p>
            <a:pPr marL="457200" lvl="1" indent="0">
              <a:buNone/>
            </a:pPr>
            <a:endParaRPr lang="en-US" dirty="0" smtClean="0"/>
          </a:p>
          <a:p>
            <a:r>
              <a:rPr lang="en-US" dirty="0" smtClean="0"/>
              <a:t>Soft interests in:</a:t>
            </a:r>
          </a:p>
          <a:p>
            <a:pPr lvl="1"/>
            <a:r>
              <a:rPr lang="en-US" dirty="0"/>
              <a:t>p</a:t>
            </a:r>
            <a:r>
              <a:rPr lang="en-US" dirty="0" smtClean="0"/>
              <a:t>hilosophy &amp; martial arts</a:t>
            </a:r>
          </a:p>
          <a:p>
            <a:endParaRPr lang="en-US" dirty="0" smtClean="0"/>
          </a:p>
          <a:p>
            <a:pPr marL="457200" lvl="1" indent="0">
              <a:buNone/>
            </a:pPr>
            <a:endParaRPr lang="en-US" dirty="0"/>
          </a:p>
        </p:txBody>
      </p:sp>
    </p:spTree>
    <p:extLst>
      <p:ext uri="{BB962C8B-B14F-4D97-AF65-F5344CB8AC3E}">
        <p14:creationId xmlns:p14="http://schemas.microsoft.com/office/powerpoint/2010/main" val="13106842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for Today: </a:t>
            </a:r>
            <a:r>
              <a:rPr lang="en-US" i="1" dirty="0" smtClean="0"/>
              <a:t>More Informational</a:t>
            </a:r>
            <a:endParaRPr lang="en-US" i="1" dirty="0"/>
          </a:p>
        </p:txBody>
      </p:sp>
      <p:sp>
        <p:nvSpPr>
          <p:cNvPr id="3" name="Content Placeholder 2"/>
          <p:cNvSpPr>
            <a:spLocks noGrp="1"/>
          </p:cNvSpPr>
          <p:nvPr>
            <p:ph idx="1"/>
          </p:nvPr>
        </p:nvSpPr>
        <p:spPr>
          <a:xfrm>
            <a:off x="328706" y="1600200"/>
            <a:ext cx="8815293" cy="4525963"/>
          </a:xfrm>
        </p:spPr>
        <p:txBody>
          <a:bodyPr>
            <a:normAutofit fontScale="92500" lnSpcReduction="20000"/>
          </a:bodyPr>
          <a:lstStyle/>
          <a:p>
            <a:pPr marL="0" lvl="1" indent="0">
              <a:buNone/>
            </a:pPr>
            <a:endParaRPr lang="en-US" dirty="0" smtClean="0"/>
          </a:p>
          <a:p>
            <a:pPr marL="514350" lvl="1" indent="-514350">
              <a:buAutoNum type="arabicPeriod"/>
            </a:pPr>
            <a:r>
              <a:rPr lang="en-US" dirty="0" smtClean="0"/>
              <a:t>Year-Schedule (excluding speaker and networking events)</a:t>
            </a:r>
          </a:p>
          <a:p>
            <a:pPr marL="0" lvl="1" indent="0">
              <a:buNone/>
            </a:pPr>
            <a:endParaRPr lang="en-US" dirty="0" smtClean="0"/>
          </a:p>
          <a:p>
            <a:pPr marL="514350" lvl="1" indent="-514350">
              <a:buAutoNum type="arabicPeriod"/>
            </a:pPr>
            <a:r>
              <a:rPr lang="en-US" dirty="0" smtClean="0"/>
              <a:t>Goals of YUDI</a:t>
            </a:r>
          </a:p>
          <a:p>
            <a:pPr marL="0" lvl="1" indent="0">
              <a:buNone/>
            </a:pPr>
            <a:endParaRPr lang="en-US" dirty="0" smtClean="0"/>
          </a:p>
          <a:p>
            <a:pPr marL="514350" lvl="1" indent="-514350">
              <a:buAutoNum type="arabicPeriod"/>
            </a:pPr>
            <a:r>
              <a:rPr lang="en-US" dirty="0" smtClean="0"/>
              <a:t>Discuss the importance of vision and self-reflection for career choice</a:t>
            </a:r>
          </a:p>
          <a:p>
            <a:pPr marL="0" lvl="1" indent="0">
              <a:buNone/>
            </a:pPr>
            <a:endParaRPr lang="en-US" dirty="0" smtClean="0"/>
          </a:p>
          <a:p>
            <a:pPr marL="514350" lvl="1" indent="-514350">
              <a:buAutoNum type="arabicPeriod"/>
            </a:pPr>
            <a:r>
              <a:rPr lang="en-US" dirty="0" smtClean="0"/>
              <a:t>Discuss meritocracy and how it will play into YUDI</a:t>
            </a:r>
          </a:p>
          <a:p>
            <a:pPr marL="0" lvl="1" indent="0">
              <a:buNone/>
            </a:pPr>
            <a:endParaRPr lang="en-US" dirty="0" smtClean="0"/>
          </a:p>
          <a:p>
            <a:pPr marL="514350" lvl="1" indent="-514350">
              <a:buAutoNum type="arabicPeriod"/>
            </a:pPr>
            <a:r>
              <a:rPr lang="en-US" dirty="0" smtClean="0"/>
              <a:t>Go over some finance terminology we’ll be using</a:t>
            </a:r>
          </a:p>
          <a:p>
            <a:pPr marL="0" lvl="1" indent="0">
              <a:buNone/>
            </a:pPr>
            <a:endParaRPr lang="en-US" dirty="0"/>
          </a:p>
          <a:p>
            <a:pPr marL="0" lvl="1"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457200" lvl="1" indent="0">
              <a:buNone/>
            </a:pPr>
            <a:endParaRPr lang="en-US" dirty="0" smtClean="0"/>
          </a:p>
          <a:p>
            <a:pPr marL="457200" lvl="1" indent="0">
              <a:buNone/>
            </a:pPr>
            <a:endParaRPr lang="en-US" dirty="0"/>
          </a:p>
          <a:p>
            <a:pPr lvl="1"/>
            <a:endParaRPr lang="en-US" dirty="0" smtClean="0"/>
          </a:p>
        </p:txBody>
      </p:sp>
    </p:spTree>
    <p:extLst>
      <p:ext uri="{BB962C8B-B14F-4D97-AF65-F5344CB8AC3E}">
        <p14:creationId xmlns:p14="http://schemas.microsoft.com/office/powerpoint/2010/main" val="18454923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159"/>
            <a:ext cx="8229600" cy="1143000"/>
          </a:xfrm>
        </p:spPr>
        <p:txBody>
          <a:bodyPr/>
          <a:lstStyle/>
          <a:p>
            <a:r>
              <a:rPr lang="en-US" dirty="0" smtClean="0"/>
              <a:t>Sophomore Curriculum:</a:t>
            </a:r>
            <a:endParaRPr lang="en-US" dirty="0"/>
          </a:p>
        </p:txBody>
      </p:sp>
      <p:sp>
        <p:nvSpPr>
          <p:cNvPr id="4" name="Rectangle 3"/>
          <p:cNvSpPr/>
          <p:nvPr/>
        </p:nvSpPr>
        <p:spPr>
          <a:xfrm>
            <a:off x="-254000" y="765664"/>
            <a:ext cx="10085294" cy="5078312"/>
          </a:xfrm>
          <a:prstGeom prst="rect">
            <a:avLst/>
          </a:prstGeom>
        </p:spPr>
        <p:txBody>
          <a:bodyPr wrap="square">
            <a:spAutoFit/>
          </a:bodyPr>
          <a:lstStyle/>
          <a:p>
            <a:r>
              <a:rPr lang="en-US" sz="1600" dirty="0" smtClean="0"/>
              <a:t> </a:t>
            </a:r>
            <a:r>
              <a:rPr lang="en-US" sz="1400" dirty="0" smtClean="0"/>
              <a:t>        -</a:t>
            </a:r>
            <a:r>
              <a:rPr lang="en-US" sz="1400" b="1" dirty="0" smtClean="0">
                <a:solidFill>
                  <a:srgbClr val="FF0000"/>
                </a:solidFill>
              </a:rPr>
              <a:t>Lecture</a:t>
            </a:r>
            <a:r>
              <a:rPr lang="en-US" sz="1400" dirty="0" smtClean="0">
                <a:solidFill>
                  <a:srgbClr val="FF0000"/>
                </a:solidFill>
              </a:rPr>
              <a:t> </a:t>
            </a:r>
            <a:r>
              <a:rPr lang="en-US" sz="1400" b="1" dirty="0" smtClean="0">
                <a:solidFill>
                  <a:srgbClr val="FF0000"/>
                </a:solidFill>
              </a:rPr>
              <a:t>1</a:t>
            </a:r>
            <a:r>
              <a:rPr lang="en-US" sz="1400" dirty="0" smtClean="0">
                <a:solidFill>
                  <a:srgbClr val="FF0000"/>
                </a:solidFill>
              </a:rPr>
              <a:t> </a:t>
            </a:r>
            <a:r>
              <a:rPr lang="en-US" sz="1400" dirty="0" smtClean="0"/>
              <a:t>– Introduction &amp; Finance Review: </a:t>
            </a:r>
            <a:r>
              <a:rPr lang="en-US" sz="1400" i="1" dirty="0" smtClean="0"/>
              <a:t>Asset Return &amp; Business Statistics  </a:t>
            </a:r>
            <a:r>
              <a:rPr lang="en-US" sz="1400" b="1" i="1" dirty="0" smtClean="0"/>
              <a:t>Sept. 17</a:t>
            </a:r>
            <a:r>
              <a:rPr lang="en-US" sz="1400" b="1" i="1" baseline="30000" dirty="0" smtClean="0"/>
              <a:t>th</a:t>
            </a:r>
            <a:r>
              <a:rPr lang="en-US" sz="1400" b="1" i="1" dirty="0" smtClean="0"/>
              <a:t>, 9:00PM</a:t>
            </a:r>
          </a:p>
          <a:p>
            <a:endParaRPr lang="en-US" sz="1400" dirty="0" smtClean="0"/>
          </a:p>
          <a:p>
            <a:r>
              <a:rPr lang="en-US" sz="1400" dirty="0" smtClean="0"/>
              <a:t>        - </a:t>
            </a:r>
            <a:r>
              <a:rPr lang="en-US" sz="1400" b="1" dirty="0" smtClean="0">
                <a:solidFill>
                  <a:srgbClr val="FF0000"/>
                </a:solidFill>
              </a:rPr>
              <a:t>Lecture 2 </a:t>
            </a:r>
            <a:r>
              <a:rPr lang="en-US" sz="1400" dirty="0"/>
              <a:t>- Portfolio Optimization: Modern Portfolio </a:t>
            </a:r>
            <a:r>
              <a:rPr lang="en-US" sz="1400" dirty="0" smtClean="0"/>
              <a:t>Theory</a:t>
            </a:r>
            <a:r>
              <a:rPr lang="en-US" sz="1400" b="1" i="1" dirty="0" smtClean="0"/>
              <a:t>,</a:t>
            </a:r>
            <a:r>
              <a:rPr lang="en-US" sz="1400" dirty="0" smtClean="0"/>
              <a:t> CAPM, Market Efficiency </a:t>
            </a:r>
            <a:r>
              <a:rPr lang="en-US" sz="1400" b="1" i="1" dirty="0" smtClean="0"/>
              <a:t>Oct. 1</a:t>
            </a:r>
            <a:r>
              <a:rPr lang="en-US" sz="1400" b="1" i="1" baseline="30000" dirty="0" smtClean="0"/>
              <a:t>st</a:t>
            </a:r>
            <a:r>
              <a:rPr lang="en-US" sz="1400" b="1" i="1" dirty="0" smtClean="0"/>
              <a:t>, 9:00PM</a:t>
            </a:r>
          </a:p>
          <a:p>
            <a:endParaRPr lang="en-US" sz="1400" dirty="0" smtClean="0"/>
          </a:p>
          <a:p>
            <a:r>
              <a:rPr lang="en-US" sz="1400" dirty="0" smtClean="0"/>
              <a:t>        - </a:t>
            </a:r>
            <a:r>
              <a:rPr lang="en-US" sz="1400" b="1" dirty="0" smtClean="0">
                <a:solidFill>
                  <a:srgbClr val="FF0000"/>
                </a:solidFill>
              </a:rPr>
              <a:t>Lecture 3 </a:t>
            </a:r>
            <a:r>
              <a:rPr lang="en-US" sz="1400" dirty="0"/>
              <a:t>- Active Portfolio </a:t>
            </a:r>
            <a:r>
              <a:rPr lang="en-US" sz="1400" dirty="0" smtClean="0"/>
              <a:t>Management Part I, </a:t>
            </a:r>
            <a:r>
              <a:rPr lang="en-US" sz="1400" b="1" i="1" dirty="0" smtClean="0"/>
              <a:t>Oct. 15</a:t>
            </a:r>
            <a:r>
              <a:rPr lang="en-US" sz="1400" b="1" i="1" baseline="30000" dirty="0" smtClean="0"/>
              <a:t>th,</a:t>
            </a:r>
            <a:r>
              <a:rPr lang="en-US" sz="1400" b="1" i="1" dirty="0" smtClean="0"/>
              <a:t> 9:00PM (HW 1 DUE)</a:t>
            </a:r>
          </a:p>
          <a:p>
            <a:endParaRPr lang="en-US" sz="1400" dirty="0" smtClean="0"/>
          </a:p>
          <a:p>
            <a:r>
              <a:rPr lang="en-US" sz="1400" dirty="0" smtClean="0"/>
              <a:t>        - </a:t>
            </a:r>
            <a:r>
              <a:rPr lang="en-US" sz="1400" b="1" dirty="0" smtClean="0">
                <a:solidFill>
                  <a:srgbClr val="FF0000"/>
                </a:solidFill>
              </a:rPr>
              <a:t>Lecture 4 </a:t>
            </a:r>
            <a:r>
              <a:rPr lang="en-US" sz="1400" dirty="0" smtClean="0"/>
              <a:t>– Credit &amp; Fixed Income: their importance in our economy </a:t>
            </a:r>
            <a:r>
              <a:rPr lang="en-US" sz="1400" b="1" i="1" dirty="0" smtClean="0"/>
              <a:t>Nov. 5</a:t>
            </a:r>
            <a:r>
              <a:rPr lang="en-US" sz="1400" b="1" i="1" baseline="30000" dirty="0" smtClean="0"/>
              <a:t>th</a:t>
            </a:r>
            <a:r>
              <a:rPr lang="en-US" sz="1400" b="1" i="1" dirty="0" smtClean="0"/>
              <a:t> 9:</a:t>
            </a:r>
            <a:r>
              <a:rPr lang="en-US" sz="1400" b="1" i="1" dirty="0" smtClean="0"/>
              <a:t>00PM</a:t>
            </a:r>
          </a:p>
          <a:p>
            <a:endParaRPr lang="en-US" sz="1400" b="1" i="1" dirty="0"/>
          </a:p>
          <a:p>
            <a:r>
              <a:rPr lang="en-US" sz="1400" b="1" dirty="0"/>
              <a:t> </a:t>
            </a:r>
            <a:r>
              <a:rPr lang="en-US" sz="1400" b="1" dirty="0" smtClean="0"/>
              <a:t>       - </a:t>
            </a:r>
            <a:r>
              <a:rPr lang="en-US" sz="1400" b="1" dirty="0" smtClean="0">
                <a:solidFill>
                  <a:srgbClr val="FF0000"/>
                </a:solidFill>
              </a:rPr>
              <a:t>Lecture 5 </a:t>
            </a:r>
            <a:r>
              <a:rPr lang="en-US" sz="1400" dirty="0" smtClean="0"/>
              <a:t>– Tying it all together &amp; Review (discussion based), </a:t>
            </a:r>
            <a:r>
              <a:rPr lang="en-US" sz="1400" b="1" i="1" dirty="0" smtClean="0"/>
              <a:t>Nov. 19</a:t>
            </a:r>
            <a:r>
              <a:rPr lang="en-US" sz="1400" b="1" i="1" baseline="30000" dirty="0" smtClean="0"/>
              <a:t>th</a:t>
            </a:r>
            <a:r>
              <a:rPr lang="en-US" sz="1400" b="1" i="1" dirty="0" smtClean="0"/>
              <a:t>, 9:</a:t>
            </a:r>
            <a:r>
              <a:rPr lang="en-US" sz="1400" b="1" i="1" dirty="0"/>
              <a:t>00PM (HW 2 DUE</a:t>
            </a:r>
            <a:r>
              <a:rPr lang="en-US" sz="1400" b="1" i="1" dirty="0" smtClean="0"/>
              <a:t>)</a:t>
            </a:r>
            <a:endParaRPr lang="en-US" sz="1400" b="1" i="1" dirty="0" smtClean="0"/>
          </a:p>
          <a:p>
            <a:r>
              <a:rPr lang="en-US" sz="1400" dirty="0" smtClean="0"/>
              <a:t>              </a:t>
            </a:r>
          </a:p>
          <a:p>
            <a:pPr algn="ctr"/>
            <a:r>
              <a:rPr lang="en-US" sz="1400" b="1" dirty="0" smtClean="0">
                <a:solidFill>
                  <a:srgbClr val="FF0000"/>
                </a:solidFill>
              </a:rPr>
              <a:t>EXAM 1 (Semester 1 Material) </a:t>
            </a:r>
            <a:r>
              <a:rPr lang="en-US" sz="1400" b="1" i="1" dirty="0" smtClean="0"/>
              <a:t>Dec 10</a:t>
            </a:r>
            <a:r>
              <a:rPr lang="en-US" sz="1400" b="1" i="1" baseline="30000" dirty="0" smtClean="0"/>
              <a:t>th</a:t>
            </a:r>
            <a:r>
              <a:rPr lang="en-US" sz="1400" b="1" i="1" dirty="0" smtClean="0"/>
              <a:t>, 9:00PM</a:t>
            </a:r>
          </a:p>
          <a:p>
            <a:r>
              <a:rPr lang="en-US" sz="1400" dirty="0" smtClean="0"/>
              <a:t>        </a:t>
            </a:r>
          </a:p>
          <a:p>
            <a:r>
              <a:rPr lang="en-US" sz="1400" dirty="0" smtClean="0"/>
              <a:t>        </a:t>
            </a:r>
            <a:r>
              <a:rPr lang="en-US" sz="1400" dirty="0" smtClean="0">
                <a:solidFill>
                  <a:srgbClr val="FF0000"/>
                </a:solidFill>
              </a:rPr>
              <a:t>- </a:t>
            </a:r>
            <a:r>
              <a:rPr lang="en-US" sz="1400" b="1" dirty="0" smtClean="0">
                <a:solidFill>
                  <a:srgbClr val="FF0000"/>
                </a:solidFill>
              </a:rPr>
              <a:t>Lecture 6 </a:t>
            </a:r>
            <a:r>
              <a:rPr lang="en-US" sz="1400" dirty="0" smtClean="0"/>
              <a:t>– </a:t>
            </a:r>
            <a:r>
              <a:rPr lang="en-US" sz="1400" dirty="0" smtClean="0"/>
              <a:t>Lecture on Effective Networking  </a:t>
            </a:r>
            <a:r>
              <a:rPr lang="en-US" sz="1400" b="1" i="1" dirty="0" smtClean="0"/>
              <a:t>Jan 21</a:t>
            </a:r>
            <a:r>
              <a:rPr lang="en-US" sz="1400" b="1" i="1" baseline="30000" dirty="0" smtClean="0"/>
              <a:t>st</a:t>
            </a:r>
            <a:r>
              <a:rPr lang="en-US" sz="1400" b="1" i="1" dirty="0" smtClean="0"/>
              <a:t>, 9:00PM</a:t>
            </a:r>
            <a:endParaRPr lang="en-US" sz="1400" dirty="0" smtClean="0"/>
          </a:p>
          <a:p>
            <a:endParaRPr lang="en-US" sz="1400" dirty="0" smtClean="0"/>
          </a:p>
          <a:p>
            <a:r>
              <a:rPr lang="en-US" sz="1400" dirty="0" smtClean="0"/>
              <a:t>        - </a:t>
            </a:r>
            <a:r>
              <a:rPr lang="en-US" sz="1400" b="1" dirty="0" smtClean="0">
                <a:solidFill>
                  <a:srgbClr val="FF0000"/>
                </a:solidFill>
              </a:rPr>
              <a:t>Lecture 7 </a:t>
            </a:r>
            <a:r>
              <a:rPr lang="en-US" sz="1400" dirty="0" smtClean="0"/>
              <a:t>- </a:t>
            </a:r>
            <a:r>
              <a:rPr lang="en-US" sz="1400" dirty="0"/>
              <a:t>Active Portfolio Management: Investment Selection &amp; Valuation Under the Buffet </a:t>
            </a:r>
            <a:r>
              <a:rPr lang="en-US" sz="1400" dirty="0" smtClean="0"/>
              <a:t>Philosophy</a:t>
            </a:r>
            <a:r>
              <a:rPr lang="en-US" sz="1400" dirty="0"/>
              <a:t> </a:t>
            </a:r>
            <a:r>
              <a:rPr lang="en-US" sz="1400" dirty="0" smtClean="0"/>
              <a:t>(</a:t>
            </a:r>
            <a:r>
              <a:rPr lang="en-US" sz="1400" dirty="0"/>
              <a:t>S2) </a:t>
            </a:r>
            <a:r>
              <a:rPr lang="en-US" sz="1200" b="1" i="1" dirty="0" smtClean="0"/>
              <a:t>Feb 4</a:t>
            </a:r>
            <a:r>
              <a:rPr lang="en-US" sz="1200" b="1" i="1" baseline="30000" dirty="0" smtClean="0"/>
              <a:t>th</a:t>
            </a:r>
            <a:r>
              <a:rPr lang="en-US" sz="1200" b="1" i="1" dirty="0" smtClean="0"/>
              <a:t>, 9:00PM</a:t>
            </a:r>
            <a:endParaRPr lang="en-US" sz="1200" dirty="0" smtClean="0"/>
          </a:p>
          <a:p>
            <a:endParaRPr lang="en-US" sz="1400" dirty="0" smtClean="0"/>
          </a:p>
          <a:p>
            <a:r>
              <a:rPr lang="en-US" sz="1400" dirty="0" smtClean="0"/>
              <a:t>     </a:t>
            </a:r>
            <a:r>
              <a:rPr lang="en-US" sz="1400" dirty="0" smtClean="0">
                <a:solidFill>
                  <a:srgbClr val="FF0000"/>
                </a:solidFill>
              </a:rPr>
              <a:t>   - </a:t>
            </a:r>
            <a:r>
              <a:rPr lang="en-US" sz="1400" b="1" dirty="0" smtClean="0">
                <a:solidFill>
                  <a:srgbClr val="FF0000"/>
                </a:solidFill>
              </a:rPr>
              <a:t>Lecture 8</a:t>
            </a:r>
            <a:r>
              <a:rPr lang="en-US" sz="1400" dirty="0" smtClean="0"/>
              <a:t>- Advanced Discounted Cash Flow Analysis</a:t>
            </a:r>
            <a:r>
              <a:rPr lang="en-US" sz="1400" dirty="0"/>
              <a:t> </a:t>
            </a:r>
            <a:r>
              <a:rPr lang="en-US" sz="1400" b="1" i="1" dirty="0" smtClean="0"/>
              <a:t>March </a:t>
            </a:r>
            <a:r>
              <a:rPr lang="en-US" sz="1400" b="1" i="1" dirty="0"/>
              <a:t>3</a:t>
            </a:r>
            <a:r>
              <a:rPr lang="en-US" sz="1400" b="1" i="1" baseline="30000" dirty="0"/>
              <a:t>rd</a:t>
            </a:r>
            <a:r>
              <a:rPr lang="en-US" sz="1400" b="1" i="1" dirty="0"/>
              <a:t>, 9:00PM</a:t>
            </a:r>
            <a:endParaRPr lang="en-US" sz="1400" dirty="0"/>
          </a:p>
          <a:p>
            <a:endParaRPr lang="en-US" sz="1400" dirty="0" smtClean="0"/>
          </a:p>
          <a:p>
            <a:r>
              <a:rPr lang="en-US" sz="1400" dirty="0" smtClean="0"/>
              <a:t>     </a:t>
            </a:r>
            <a:r>
              <a:rPr lang="en-US" sz="1400" dirty="0" smtClean="0">
                <a:solidFill>
                  <a:srgbClr val="FF0000"/>
                </a:solidFill>
              </a:rPr>
              <a:t>   - </a:t>
            </a:r>
            <a:r>
              <a:rPr lang="en-US" sz="1400" b="1" dirty="0" smtClean="0">
                <a:solidFill>
                  <a:srgbClr val="FF0000"/>
                </a:solidFill>
              </a:rPr>
              <a:t>Lecture 9</a:t>
            </a:r>
            <a:r>
              <a:rPr lang="en-US" sz="1400" dirty="0"/>
              <a:t>- Performance Evaluation: Modern Portfolio Theory vs. Buffet (S2) </a:t>
            </a:r>
            <a:r>
              <a:rPr lang="en-US" sz="1400" b="1" i="1" dirty="0" smtClean="0"/>
              <a:t>March </a:t>
            </a:r>
            <a:r>
              <a:rPr lang="en-US" sz="1400" b="1" i="1" dirty="0"/>
              <a:t>31</a:t>
            </a:r>
            <a:r>
              <a:rPr lang="en-US" sz="1400" b="1" i="1" baseline="30000" dirty="0"/>
              <a:t>st</a:t>
            </a:r>
            <a:r>
              <a:rPr lang="en-US" sz="1400" b="1" i="1" dirty="0"/>
              <a:t>, 9:</a:t>
            </a:r>
            <a:r>
              <a:rPr lang="en-US" sz="1400" b="1" i="1" dirty="0" smtClean="0"/>
              <a:t>00PM</a:t>
            </a:r>
          </a:p>
          <a:p>
            <a:endParaRPr lang="en-US" sz="1400" b="1" i="1" dirty="0"/>
          </a:p>
          <a:p>
            <a:r>
              <a:rPr lang="en-US" sz="1400" dirty="0" smtClean="0"/>
              <a:t>        </a:t>
            </a:r>
            <a:r>
              <a:rPr lang="en-US" sz="1400" b="1" dirty="0" smtClean="0">
                <a:solidFill>
                  <a:srgbClr val="FF0000"/>
                </a:solidFill>
              </a:rPr>
              <a:t>- Lecture 10 </a:t>
            </a:r>
            <a:r>
              <a:rPr lang="en-US" sz="1400" dirty="0"/>
              <a:t>– Personal </a:t>
            </a:r>
            <a:r>
              <a:rPr lang="en-US" sz="1400" dirty="0" smtClean="0"/>
              <a:t>Finance, Must Do’s in the Summer, &amp; Review </a:t>
            </a:r>
            <a:r>
              <a:rPr lang="en-US" sz="1400" dirty="0"/>
              <a:t>(S2) </a:t>
            </a:r>
            <a:r>
              <a:rPr lang="en-US" sz="1400" b="1" i="1" dirty="0"/>
              <a:t>April 14th, 9:</a:t>
            </a:r>
            <a:r>
              <a:rPr lang="en-US" sz="1400" b="1" i="1" dirty="0" smtClean="0"/>
              <a:t>00PM</a:t>
            </a:r>
            <a:endParaRPr lang="en-US" sz="1400" dirty="0" smtClean="0"/>
          </a:p>
          <a:p>
            <a:r>
              <a:rPr lang="en-US" sz="1400" b="1" i="1" dirty="0"/>
              <a:t>	</a:t>
            </a:r>
            <a:endParaRPr lang="en-US" sz="1400" dirty="0" smtClean="0"/>
          </a:p>
          <a:p>
            <a:pPr algn="ctr"/>
            <a:r>
              <a:rPr lang="en-US" sz="1400" b="1" dirty="0" smtClean="0">
                <a:solidFill>
                  <a:srgbClr val="FF0000"/>
                </a:solidFill>
              </a:rPr>
              <a:t>EXAM 2 (Semester 2 Material)</a:t>
            </a:r>
            <a:r>
              <a:rPr lang="en-US" sz="1400" b="1" dirty="0" smtClean="0"/>
              <a:t>, </a:t>
            </a:r>
            <a:r>
              <a:rPr lang="en-US" sz="1400" b="1" i="1" dirty="0" smtClean="0"/>
              <a:t>April 28</a:t>
            </a:r>
            <a:r>
              <a:rPr lang="en-US" sz="1400" b="1" i="1" baseline="30000" dirty="0" smtClean="0"/>
              <a:t>th</a:t>
            </a:r>
            <a:r>
              <a:rPr lang="en-US" sz="1400" b="1" i="1" dirty="0" smtClean="0"/>
              <a:t>, 9:00pm</a:t>
            </a:r>
            <a:endParaRPr lang="en-US" sz="1400" b="1" i="1" dirty="0"/>
          </a:p>
        </p:txBody>
      </p:sp>
    </p:spTree>
    <p:extLst>
      <p:ext uri="{BB962C8B-B14F-4D97-AF65-F5344CB8AC3E}">
        <p14:creationId xmlns:p14="http://schemas.microsoft.com/office/powerpoint/2010/main" val="3169006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92565" cy="1143000"/>
          </a:xfrm>
        </p:spPr>
        <p:txBody>
          <a:bodyPr>
            <a:normAutofit fontScale="90000"/>
          </a:bodyPr>
          <a:lstStyle/>
          <a:p>
            <a:r>
              <a:rPr lang="en-US" dirty="0" smtClean="0"/>
              <a:t>Starting NOW to your realize your vision</a:t>
            </a:r>
            <a:br>
              <a:rPr lang="en-US" dirty="0" smtClean="0"/>
            </a:br>
            <a:r>
              <a:rPr lang="en-US" sz="2800" i="1" dirty="0" smtClean="0"/>
              <a:t>work backwards</a:t>
            </a:r>
            <a:endParaRPr lang="en-US" sz="2800" dirty="0"/>
          </a:p>
        </p:txBody>
      </p:sp>
      <p:sp>
        <p:nvSpPr>
          <p:cNvPr id="5" name="TextBox 4"/>
          <p:cNvSpPr txBox="1"/>
          <p:nvPr/>
        </p:nvSpPr>
        <p:spPr>
          <a:xfrm>
            <a:off x="2007640" y="1417638"/>
            <a:ext cx="5160387" cy="307777"/>
          </a:xfrm>
          <a:prstGeom prst="rect">
            <a:avLst/>
          </a:prstGeom>
          <a:noFill/>
        </p:spPr>
        <p:txBody>
          <a:bodyPr wrap="none" rtlCol="0">
            <a:spAutoFit/>
          </a:bodyPr>
          <a:lstStyle/>
          <a:p>
            <a:r>
              <a:rPr lang="en-US" sz="1400" dirty="0" smtClean="0"/>
              <a:t>1) Vision/Goal: </a:t>
            </a:r>
            <a:r>
              <a:rPr lang="en-US" sz="1400" b="1" dirty="0" smtClean="0"/>
              <a:t>to become an Investment Banker at Goldman Sachs</a:t>
            </a:r>
            <a:endParaRPr lang="en-US" sz="1400" b="1" dirty="0"/>
          </a:p>
        </p:txBody>
      </p:sp>
      <p:cxnSp>
        <p:nvCxnSpPr>
          <p:cNvPr id="7" name="Straight Arrow Connector 6"/>
          <p:cNvCxnSpPr/>
          <p:nvPr/>
        </p:nvCxnSpPr>
        <p:spPr>
          <a:xfrm>
            <a:off x="4371044" y="1727483"/>
            <a:ext cx="0" cy="4392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4878" y="2166748"/>
            <a:ext cx="8774886" cy="738664"/>
          </a:xfrm>
          <a:prstGeom prst="rect">
            <a:avLst/>
          </a:prstGeom>
          <a:noFill/>
        </p:spPr>
        <p:txBody>
          <a:bodyPr wrap="square" rtlCol="0">
            <a:spAutoFit/>
          </a:bodyPr>
          <a:lstStyle/>
          <a:p>
            <a:r>
              <a:rPr lang="en-US" sz="1400" dirty="0" smtClean="0"/>
              <a:t>to get an offer, you NEED to get a </a:t>
            </a:r>
            <a:r>
              <a:rPr lang="en-US" sz="1400" b="1" dirty="0" smtClean="0"/>
              <a:t>junior year summer internship </a:t>
            </a:r>
            <a:r>
              <a:rPr lang="en-US" sz="1400" dirty="0" smtClean="0"/>
              <a:t>(summer analyst program). All about doing well in the summer program and impressing someone enough for them to make you an offer. Work hard, be tenacious, be curious. </a:t>
            </a:r>
            <a:endParaRPr lang="en-US" sz="1400" dirty="0"/>
          </a:p>
        </p:txBody>
      </p:sp>
      <p:cxnSp>
        <p:nvCxnSpPr>
          <p:cNvPr id="13" name="Straight Arrow Connector 12"/>
          <p:cNvCxnSpPr/>
          <p:nvPr/>
        </p:nvCxnSpPr>
        <p:spPr>
          <a:xfrm>
            <a:off x="4352370" y="2689968"/>
            <a:ext cx="0" cy="4392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74878" y="3153431"/>
            <a:ext cx="8931205" cy="738664"/>
          </a:xfrm>
          <a:prstGeom prst="rect">
            <a:avLst/>
          </a:prstGeom>
          <a:noFill/>
        </p:spPr>
        <p:txBody>
          <a:bodyPr wrap="square" rtlCol="0">
            <a:spAutoFit/>
          </a:bodyPr>
          <a:lstStyle/>
          <a:p>
            <a:r>
              <a:rPr lang="en-US" sz="1400" dirty="0" smtClean="0"/>
              <a:t>Well, how do you get a junior year internship? You NEED to do</a:t>
            </a:r>
            <a:r>
              <a:rPr lang="en-US" sz="1400" i="1" dirty="0" smtClean="0"/>
              <a:t> </a:t>
            </a:r>
            <a:r>
              <a:rPr lang="en-US" sz="1400" b="1" i="1" dirty="0" smtClean="0"/>
              <a:t>something good</a:t>
            </a:r>
            <a:r>
              <a:rPr lang="en-US" sz="1400" b="1" dirty="0" smtClean="0"/>
              <a:t> sophomore summer</a:t>
            </a:r>
            <a:r>
              <a:rPr lang="en-US" sz="1400" dirty="0" smtClean="0"/>
              <a:t>, as well as network and be </a:t>
            </a:r>
            <a:r>
              <a:rPr lang="en-US" sz="1400" dirty="0"/>
              <a:t>proactive</a:t>
            </a:r>
            <a:r>
              <a:rPr lang="en-US" sz="1400" dirty="0" smtClean="0"/>
              <a:t>. Doesn’t necessarily have to be in finance, but preferable. All about</a:t>
            </a:r>
            <a:r>
              <a:rPr lang="en-US" sz="1400" i="1" dirty="0" smtClean="0"/>
              <a:t> experience</a:t>
            </a:r>
            <a:r>
              <a:rPr lang="en-US" sz="1400" dirty="0" smtClean="0"/>
              <a:t>, interest, </a:t>
            </a:r>
            <a:r>
              <a:rPr lang="en-US" sz="1400" dirty="0"/>
              <a:t>knowledge, and who you </a:t>
            </a:r>
            <a:r>
              <a:rPr lang="en-US" sz="1400" dirty="0" smtClean="0"/>
              <a:t>know. You need to present yourself as different, and they NEED</a:t>
            </a:r>
            <a:r>
              <a:rPr lang="en-US" sz="1400" i="1" dirty="0" smtClean="0"/>
              <a:t> </a:t>
            </a:r>
            <a:r>
              <a:rPr lang="en-US" sz="1400" dirty="0" smtClean="0"/>
              <a:t>to know you by this point.</a:t>
            </a:r>
            <a:endParaRPr lang="en-US" sz="1400" dirty="0"/>
          </a:p>
        </p:txBody>
      </p:sp>
      <p:sp>
        <p:nvSpPr>
          <p:cNvPr id="15" name="TextBox 14"/>
          <p:cNvSpPr txBox="1"/>
          <p:nvPr/>
        </p:nvSpPr>
        <p:spPr>
          <a:xfrm>
            <a:off x="240563" y="4356415"/>
            <a:ext cx="8995629" cy="523220"/>
          </a:xfrm>
          <a:prstGeom prst="rect">
            <a:avLst/>
          </a:prstGeom>
          <a:noFill/>
        </p:spPr>
        <p:txBody>
          <a:bodyPr wrap="square" rtlCol="0">
            <a:spAutoFit/>
          </a:bodyPr>
          <a:lstStyle/>
          <a:p>
            <a:r>
              <a:rPr lang="en-US" sz="1400" dirty="0" smtClean="0"/>
              <a:t>Well, how do I get something good sophomore year? You NEED to </a:t>
            </a:r>
            <a:r>
              <a:rPr lang="en-US" sz="1400" b="1" dirty="0" smtClean="0"/>
              <a:t>do </a:t>
            </a:r>
            <a:r>
              <a:rPr lang="en-US" sz="1400" b="1" i="1" dirty="0" smtClean="0"/>
              <a:t>something</a:t>
            </a:r>
            <a:r>
              <a:rPr lang="en-US" sz="1400" b="1" dirty="0" smtClean="0"/>
              <a:t> freshmen summer</a:t>
            </a:r>
            <a:r>
              <a:rPr lang="en-US" sz="1400" dirty="0" smtClean="0"/>
              <a:t>; you need to network and be proactive. Classes you take and organizations you are in matter. GPA matters. </a:t>
            </a:r>
            <a:r>
              <a:rPr lang="en-US" sz="1400" b="1" i="1" dirty="0" smtClean="0"/>
              <a:t>Emphasis on Networking</a:t>
            </a:r>
            <a:endParaRPr lang="en-US" sz="1400" b="1" i="1" dirty="0"/>
          </a:p>
        </p:txBody>
      </p:sp>
      <p:cxnSp>
        <p:nvCxnSpPr>
          <p:cNvPr id="16" name="Straight Arrow Connector 15"/>
          <p:cNvCxnSpPr/>
          <p:nvPr/>
        </p:nvCxnSpPr>
        <p:spPr>
          <a:xfrm>
            <a:off x="4352370" y="3892095"/>
            <a:ext cx="0" cy="46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352370" y="4910630"/>
            <a:ext cx="0" cy="4392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0564" y="5349895"/>
            <a:ext cx="8903436" cy="954107"/>
          </a:xfrm>
          <a:prstGeom prst="rect">
            <a:avLst/>
          </a:prstGeom>
          <a:noFill/>
        </p:spPr>
        <p:txBody>
          <a:bodyPr wrap="square" rtlCol="0">
            <a:spAutoFit/>
          </a:bodyPr>
          <a:lstStyle/>
          <a:p>
            <a:r>
              <a:rPr lang="en-US" sz="1400" dirty="0" smtClean="0"/>
              <a:t>Well, how do I get something freshmen summer? You need to network and be </a:t>
            </a:r>
            <a:r>
              <a:rPr lang="en-US" sz="1400" dirty="0"/>
              <a:t>proactive. </a:t>
            </a:r>
            <a:r>
              <a:rPr lang="en-US" sz="1400" dirty="0" smtClean="0"/>
              <a:t>Simple as that. </a:t>
            </a:r>
            <a:r>
              <a:rPr lang="en-US" sz="1400" b="1" dirty="0" smtClean="0"/>
              <a:t>You need to hunt. No one is going to hand it to you. </a:t>
            </a:r>
            <a:r>
              <a:rPr lang="en-US" sz="1400" dirty="0" smtClean="0"/>
              <a:t>Classes </a:t>
            </a:r>
            <a:r>
              <a:rPr lang="en-US" sz="1400" dirty="0"/>
              <a:t>you take and organizations you are in matter. GPA matters. </a:t>
            </a:r>
            <a:r>
              <a:rPr lang="en-US" sz="1400" b="1" i="1" dirty="0" smtClean="0"/>
              <a:t>Emphasis on Networking.</a:t>
            </a:r>
            <a:endParaRPr lang="en-US" sz="1400" b="1" i="1" dirty="0"/>
          </a:p>
          <a:p>
            <a:endParaRPr lang="en-US" sz="1400" dirty="0"/>
          </a:p>
        </p:txBody>
      </p:sp>
      <p:sp>
        <p:nvSpPr>
          <p:cNvPr id="19" name="TextBox 18"/>
          <p:cNvSpPr txBox="1"/>
          <p:nvPr/>
        </p:nvSpPr>
        <p:spPr>
          <a:xfrm>
            <a:off x="1895357" y="6304002"/>
            <a:ext cx="4914025" cy="369332"/>
          </a:xfrm>
          <a:prstGeom prst="rect">
            <a:avLst/>
          </a:prstGeom>
          <a:noFill/>
        </p:spPr>
        <p:txBody>
          <a:bodyPr wrap="none" rtlCol="0">
            <a:spAutoFit/>
          </a:bodyPr>
          <a:lstStyle/>
          <a:p>
            <a:r>
              <a:rPr lang="en-US" dirty="0" smtClean="0"/>
              <a:t>Common Thread = networking &amp; being proactive…</a:t>
            </a:r>
            <a:endParaRPr lang="en-US" dirty="0"/>
          </a:p>
        </p:txBody>
      </p:sp>
    </p:spTree>
    <p:extLst>
      <p:ext uri="{BB962C8B-B14F-4D97-AF65-F5344CB8AC3E}">
        <p14:creationId xmlns:p14="http://schemas.microsoft.com/office/powerpoint/2010/main" val="1485535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5"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167"/>
            <a:ext cx="8537388" cy="1143000"/>
          </a:xfrm>
        </p:spPr>
        <p:txBody>
          <a:bodyPr>
            <a:normAutofit fontScale="90000"/>
          </a:bodyPr>
          <a:lstStyle/>
          <a:p>
            <a:r>
              <a:rPr lang="en-US" dirty="0" smtClean="0"/>
              <a:t>Everyone take out a piece of paper and write down what your vision is…</a:t>
            </a:r>
            <a:br>
              <a:rPr lang="en-US" dirty="0" smtClean="0"/>
            </a:br>
            <a:r>
              <a:rPr lang="en-US" dirty="0" smtClean="0"/>
              <a:t/>
            </a:r>
            <a:br>
              <a:rPr lang="en-US" dirty="0" smtClean="0"/>
            </a:br>
            <a:r>
              <a:rPr lang="en-US" dirty="0" smtClean="0"/>
              <a:t>your goal—what you want to be and do</a:t>
            </a:r>
            <a:r>
              <a:rPr lang="en-US" dirty="0"/>
              <a:t/>
            </a:r>
            <a:br>
              <a:rPr lang="en-US" dirty="0"/>
            </a:br>
            <a:endParaRPr lang="en-US" dirty="0"/>
          </a:p>
        </p:txBody>
      </p:sp>
      <p:sp>
        <p:nvSpPr>
          <p:cNvPr id="3" name="Title 1"/>
          <p:cNvSpPr txBox="1">
            <a:spLocks/>
          </p:cNvSpPr>
          <p:nvPr/>
        </p:nvSpPr>
        <p:spPr>
          <a:xfrm>
            <a:off x="322730" y="412096"/>
            <a:ext cx="8537388"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What is your Vision?</a:t>
            </a:r>
            <a:endParaRPr lang="en-US" b="1" dirty="0"/>
          </a:p>
        </p:txBody>
      </p:sp>
    </p:spTree>
    <p:extLst>
      <p:ext uri="{BB962C8B-B14F-4D97-AF65-F5344CB8AC3E}">
        <p14:creationId xmlns:p14="http://schemas.microsoft.com/office/powerpoint/2010/main" val="34479864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Promise of Meritocracy</a:t>
            </a:r>
            <a:endParaRPr lang="en-US" dirty="0"/>
          </a:p>
        </p:txBody>
      </p:sp>
      <p:sp>
        <p:nvSpPr>
          <p:cNvPr id="3" name="Content Placeholder 2"/>
          <p:cNvSpPr>
            <a:spLocks noGrp="1"/>
          </p:cNvSpPr>
          <p:nvPr>
            <p:ph idx="1"/>
          </p:nvPr>
        </p:nvSpPr>
        <p:spPr>
          <a:xfrm>
            <a:off x="457200" y="1600200"/>
            <a:ext cx="8229600" cy="4973918"/>
          </a:xfrm>
        </p:spPr>
        <p:txBody>
          <a:bodyPr>
            <a:normAutofit/>
          </a:bodyPr>
          <a:lstStyle/>
          <a:p>
            <a:pPr marL="0" indent="0">
              <a:buNone/>
            </a:pPr>
            <a:endParaRPr lang="en-US" sz="1800" dirty="0" smtClean="0"/>
          </a:p>
          <a:p>
            <a:pPr lvl="1"/>
            <a:r>
              <a:rPr lang="en-US" sz="1800" dirty="0" smtClean="0"/>
              <a:t>You will be evaluated off your scores from the following assessments:</a:t>
            </a:r>
          </a:p>
          <a:p>
            <a:pPr lvl="2"/>
            <a:endParaRPr lang="en-US" sz="1800" dirty="0" smtClean="0"/>
          </a:p>
          <a:p>
            <a:pPr lvl="2"/>
            <a:r>
              <a:rPr lang="en-US" sz="1800" dirty="0" smtClean="0"/>
              <a:t>Energy</a:t>
            </a:r>
            <a:r>
              <a:rPr lang="en-US" sz="1800" dirty="0"/>
              <a:t>, passion, and dedication to learning, </a:t>
            </a:r>
            <a:r>
              <a:rPr lang="en-US" sz="1800" dirty="0" smtClean="0"/>
              <a:t>connecting, </a:t>
            </a:r>
            <a:r>
              <a:rPr lang="en-US" sz="1800" dirty="0"/>
              <a:t>and YUDI </a:t>
            </a:r>
            <a:r>
              <a:rPr lang="en-US" sz="1800" dirty="0" smtClean="0"/>
              <a:t>(35%)</a:t>
            </a:r>
          </a:p>
          <a:p>
            <a:pPr lvl="2"/>
            <a:r>
              <a:rPr lang="en-US" sz="1800" dirty="0"/>
              <a:t>Exams (</a:t>
            </a:r>
            <a:r>
              <a:rPr lang="en-US" sz="1800" dirty="0" smtClean="0"/>
              <a:t>30%</a:t>
            </a:r>
            <a:r>
              <a:rPr lang="en-US" sz="1800" dirty="0"/>
              <a:t>) </a:t>
            </a:r>
            <a:endParaRPr lang="en-US" sz="1800" dirty="0" smtClean="0"/>
          </a:p>
          <a:p>
            <a:pPr lvl="2"/>
            <a:r>
              <a:rPr lang="en-US" sz="1800" dirty="0" smtClean="0"/>
              <a:t>Assignments (25%)</a:t>
            </a:r>
          </a:p>
          <a:p>
            <a:pPr lvl="2"/>
            <a:r>
              <a:rPr lang="en-US" sz="1800" dirty="0" smtClean="0"/>
              <a:t>Performance in the stock competition (10%)</a:t>
            </a:r>
          </a:p>
          <a:p>
            <a:pPr lvl="2"/>
            <a:endParaRPr lang="en-US" sz="1800" dirty="0"/>
          </a:p>
          <a:p>
            <a:r>
              <a:rPr lang="en-US" sz="1800" dirty="0" smtClean="0"/>
              <a:t>Why are you being scored?</a:t>
            </a:r>
          </a:p>
          <a:p>
            <a:pPr lvl="1"/>
            <a:r>
              <a:rPr lang="en-US" sz="1800" dirty="0" smtClean="0"/>
              <a:t>Most importantly, you will get a sense of how much you have taken away and learned through your experience with YUDI</a:t>
            </a:r>
          </a:p>
          <a:p>
            <a:pPr marL="457200" lvl="1" indent="0">
              <a:buNone/>
            </a:pPr>
            <a:endParaRPr lang="en-US" sz="1800" dirty="0" smtClean="0"/>
          </a:p>
          <a:p>
            <a:pPr lvl="1"/>
            <a:r>
              <a:rPr lang="en-US" sz="1800" dirty="0" smtClean="0"/>
              <a:t>There </a:t>
            </a:r>
            <a:r>
              <a:rPr lang="en-US" sz="1800" dirty="0" smtClean="0"/>
              <a:t>will also be 2 class leadership positions handed </a:t>
            </a:r>
            <a:r>
              <a:rPr lang="en-US" sz="1800" dirty="0" smtClean="0"/>
              <a:t>out at winter break!</a:t>
            </a:r>
          </a:p>
          <a:p>
            <a:pPr marL="457200" lvl="1" indent="0">
              <a:buNone/>
            </a:pPr>
            <a:endParaRPr lang="en-US" sz="1800" dirty="0"/>
          </a:p>
          <a:p>
            <a:pPr lvl="1"/>
            <a:r>
              <a:rPr lang="en-US" sz="1800" dirty="0" smtClean="0"/>
              <a:t>So work hard for us and we’ll work hard for you! </a:t>
            </a:r>
            <a:r>
              <a:rPr lang="en-US" sz="1800" dirty="0" smtClean="0"/>
              <a:t>It’s a simple </a:t>
            </a:r>
            <a:r>
              <a:rPr lang="en-US" sz="1800" dirty="0" smtClean="0"/>
              <a:t>equation! </a:t>
            </a:r>
          </a:p>
          <a:p>
            <a:pPr marL="457200" lvl="1" indent="0">
              <a:buNone/>
            </a:pPr>
            <a:endParaRPr lang="en-US" sz="2200" dirty="0" smtClean="0"/>
          </a:p>
        </p:txBody>
      </p:sp>
    </p:spTree>
    <p:extLst>
      <p:ext uri="{BB962C8B-B14F-4D97-AF65-F5344CB8AC3E}">
        <p14:creationId xmlns:p14="http://schemas.microsoft.com/office/powerpoint/2010/main" val="260004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71" y="2571843"/>
            <a:ext cx="8229600" cy="1143000"/>
          </a:xfrm>
        </p:spPr>
        <p:txBody>
          <a:bodyPr>
            <a:normAutofit fontScale="90000"/>
          </a:bodyPr>
          <a:lstStyle/>
          <a:p>
            <a:r>
              <a:rPr lang="en-US" dirty="0" smtClean="0"/>
              <a:t>Good, now that we’re all Settled…</a:t>
            </a:r>
            <a:br>
              <a:rPr lang="en-US" dirty="0" smtClean="0"/>
            </a:br>
            <a:r>
              <a:rPr lang="en-US" dirty="0" smtClean="0"/>
              <a:t/>
            </a:r>
            <a:br>
              <a:rPr lang="en-US" dirty="0" smtClean="0"/>
            </a:br>
            <a:r>
              <a:rPr lang="en-US" dirty="0" smtClean="0"/>
              <a:t>Transition to </a:t>
            </a:r>
            <a:r>
              <a:rPr lang="en-US" i="1" dirty="0" smtClean="0"/>
              <a:t>Some</a:t>
            </a:r>
            <a:r>
              <a:rPr lang="en-US" dirty="0" smtClean="0"/>
              <a:t> Finance Review</a:t>
            </a:r>
            <a:br>
              <a:rPr lang="en-US" dirty="0" smtClean="0"/>
            </a:br>
            <a:r>
              <a:rPr lang="en-US" sz="2200" dirty="0" smtClean="0"/>
              <a:t>-Asset Classes &amp; Their Returns</a:t>
            </a:r>
            <a:br>
              <a:rPr lang="en-US" sz="2200" dirty="0" smtClean="0"/>
            </a:br>
            <a:r>
              <a:rPr lang="en-US" sz="2200" dirty="0" smtClean="0"/>
              <a:t>- Necessary Statistics</a:t>
            </a:r>
            <a:endParaRPr lang="en-US" sz="2200" dirty="0"/>
          </a:p>
        </p:txBody>
      </p:sp>
    </p:spTree>
    <p:extLst>
      <p:ext uri="{BB962C8B-B14F-4D97-AF65-F5344CB8AC3E}">
        <p14:creationId xmlns:p14="http://schemas.microsoft.com/office/powerpoint/2010/main" val="3196521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697</TotalTime>
  <Words>1037</Words>
  <Application>Microsoft Macintosh PowerPoint</Application>
  <PresentationFormat>On-screen Show (4:3)</PresentationFormat>
  <Paragraphs>144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YUDI</vt:lpstr>
      <vt:lpstr>Welcome YUDI Class of 2018!</vt:lpstr>
      <vt:lpstr>About Myself</vt:lpstr>
      <vt:lpstr>Outline for Today: More Informational</vt:lpstr>
      <vt:lpstr>Sophomore Curriculum:</vt:lpstr>
      <vt:lpstr>Starting NOW to your realize your vision work backwards</vt:lpstr>
      <vt:lpstr>Everyone take out a piece of paper and write down what your vision is…  your goal—what you want to be and do </vt:lpstr>
      <vt:lpstr>The Promise of Meritocracy</vt:lpstr>
      <vt:lpstr>Good, now that we’re all Settled…  Transition to Some Finance Review -Asset Classes &amp; Their Returns - Necessary Statistics</vt:lpstr>
      <vt:lpstr>Investment Decisions</vt:lpstr>
      <vt:lpstr>Historical Returns</vt:lpstr>
      <vt:lpstr>Historical Asset Class Returns</vt:lpstr>
      <vt:lpstr>Declining Equity Risk Premium</vt:lpstr>
      <vt:lpstr>Some Statistics we’ll be using going forward</vt:lpstr>
      <vt:lpstr>Definitions: Returns</vt:lpstr>
      <vt:lpstr>Definitions: Risk</vt:lpstr>
      <vt:lpstr>Going Forward:</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YUDI</dc:title>
  <dc:creator>david mccullough</dc:creator>
  <cp:lastModifiedBy>david mccullough</cp:lastModifiedBy>
  <cp:revision>62</cp:revision>
  <dcterms:created xsi:type="dcterms:W3CDTF">2015-06-07T15:23:13Z</dcterms:created>
  <dcterms:modified xsi:type="dcterms:W3CDTF">2015-11-06T10:51:26Z</dcterms:modified>
</cp:coreProperties>
</file>