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1" r:id="rId6"/>
    <p:sldId id="279" r:id="rId7"/>
    <p:sldId id="263" r:id="rId8"/>
    <p:sldId id="264" r:id="rId9"/>
    <p:sldId id="265" r:id="rId10"/>
    <p:sldId id="266" r:id="rId11"/>
    <p:sldId id="267" r:id="rId12"/>
    <p:sldId id="268" r:id="rId13"/>
    <p:sldId id="269" r:id="rId14"/>
    <p:sldId id="286" r:id="rId15"/>
    <p:sldId id="285" r:id="rId16"/>
    <p:sldId id="271" r:id="rId17"/>
    <p:sldId id="270" r:id="rId18"/>
    <p:sldId id="274" r:id="rId19"/>
    <p:sldId id="272" r:id="rId20"/>
    <p:sldId id="273" r:id="rId21"/>
    <p:sldId id="275" r:id="rId22"/>
    <p:sldId id="277" r:id="rId23"/>
    <p:sldId id="276" r:id="rId24"/>
    <p:sldId id="278" r:id="rId25"/>
    <p:sldId id="262"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4" d="100"/>
          <a:sy n="94" d="100"/>
        </p:scale>
        <p:origin x="-1240" y="5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749EAF-4B2E-3F41-B14E-17E9CEAE0D4A}"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359259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49EAF-4B2E-3F41-B14E-17E9CEAE0D4A}"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27828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49EAF-4B2E-3F41-B14E-17E9CEAE0D4A}"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69309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49EAF-4B2E-3F41-B14E-17E9CEAE0D4A}"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344796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49EAF-4B2E-3F41-B14E-17E9CEAE0D4A}"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100453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749EAF-4B2E-3F41-B14E-17E9CEAE0D4A}"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257848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749EAF-4B2E-3F41-B14E-17E9CEAE0D4A}"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16508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749EAF-4B2E-3F41-B14E-17E9CEAE0D4A}"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79307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49EAF-4B2E-3F41-B14E-17E9CEAE0D4A}"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250687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49EAF-4B2E-3F41-B14E-17E9CEAE0D4A}"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424531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49EAF-4B2E-3F41-B14E-17E9CEAE0D4A}"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B943C-B069-A546-B25A-D57AF6CCB336}" type="slidenum">
              <a:rPr lang="en-US" smtClean="0"/>
              <a:t>‹#›</a:t>
            </a:fld>
            <a:endParaRPr lang="en-US"/>
          </a:p>
        </p:txBody>
      </p:sp>
    </p:spTree>
    <p:extLst>
      <p:ext uri="{BB962C8B-B14F-4D97-AF65-F5344CB8AC3E}">
        <p14:creationId xmlns:p14="http://schemas.microsoft.com/office/powerpoint/2010/main" val="17409882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49EAF-4B2E-3F41-B14E-17E9CEAE0D4A}"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B943C-B069-A546-B25A-D57AF6CCB336}" type="slidenum">
              <a:rPr lang="en-US" smtClean="0"/>
              <a:t>‹#›</a:t>
            </a:fld>
            <a:endParaRPr lang="en-US"/>
          </a:p>
        </p:txBody>
      </p:sp>
    </p:spTree>
    <p:extLst>
      <p:ext uri="{BB962C8B-B14F-4D97-AF65-F5344CB8AC3E}">
        <p14:creationId xmlns:p14="http://schemas.microsoft.com/office/powerpoint/2010/main" val="80442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Portfolio Optimization:</a:t>
            </a:r>
            <a:br>
              <a:rPr lang="en-US" dirty="0" smtClean="0"/>
            </a:br>
            <a:r>
              <a:rPr lang="en-US" sz="3300" dirty="0" smtClean="0"/>
              <a:t>Modern Portfolio Theory</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Sophomore Meeting 2</a:t>
            </a:r>
            <a:endParaRPr lang="en-US" dirty="0"/>
          </a:p>
        </p:txBody>
      </p:sp>
      <p:sp>
        <p:nvSpPr>
          <p:cNvPr id="4" name="TextBox 3"/>
          <p:cNvSpPr txBox="1"/>
          <p:nvPr/>
        </p:nvSpPr>
        <p:spPr>
          <a:xfrm>
            <a:off x="3853505" y="451998"/>
            <a:ext cx="1246154" cy="707886"/>
          </a:xfrm>
          <a:prstGeom prst="rect">
            <a:avLst/>
          </a:prstGeom>
          <a:noFill/>
        </p:spPr>
        <p:txBody>
          <a:bodyPr wrap="none" rtlCol="0">
            <a:spAutoFit/>
          </a:bodyPr>
          <a:lstStyle/>
          <a:p>
            <a:r>
              <a:rPr lang="en-US" sz="4000" b="1" dirty="0" smtClean="0"/>
              <a:t>YUDI</a:t>
            </a:r>
            <a:endParaRPr lang="en-US" sz="4000" b="1" dirty="0"/>
          </a:p>
        </p:txBody>
      </p:sp>
    </p:spTree>
    <p:extLst>
      <p:ext uri="{BB962C8B-B14F-4D97-AF65-F5344CB8AC3E}">
        <p14:creationId xmlns:p14="http://schemas.microsoft.com/office/powerpoint/2010/main" val="10332350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Preferences</a:t>
            </a:r>
            <a:endParaRPr lang="en-US" dirty="0"/>
          </a:p>
        </p:txBody>
      </p:sp>
      <p:pic>
        <p:nvPicPr>
          <p:cNvPr id="4" name="Content Placeholder 3" descr="Screen Shot 2015-06-15 at 7.01.28 AM.png"/>
          <p:cNvPicPr>
            <a:picLocks noGrp="1" noChangeAspect="1"/>
          </p:cNvPicPr>
          <p:nvPr>
            <p:ph idx="1"/>
          </p:nvPr>
        </p:nvPicPr>
        <p:blipFill>
          <a:blip r:embed="rId2">
            <a:extLst>
              <a:ext uri="{28A0092B-C50C-407E-A947-70E740481C1C}">
                <a14:useLocalDpi xmlns:a14="http://schemas.microsoft.com/office/drawing/2010/main" val="0"/>
              </a:ext>
            </a:extLst>
          </a:blip>
          <a:srcRect l="-72" r="-72"/>
          <a:stretch>
            <a:fillRect/>
          </a:stretch>
        </p:blipFill>
        <p:spPr>
          <a:xfrm>
            <a:off x="-1" y="1417638"/>
            <a:ext cx="4515001" cy="2483076"/>
          </a:xfrm>
        </p:spPr>
      </p:pic>
      <p:pic>
        <p:nvPicPr>
          <p:cNvPr id="5" name="Picture 4" descr="Screen Shot 2015-06-15 at 7.01.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245" y="1417638"/>
            <a:ext cx="4155181" cy="2483076"/>
          </a:xfrm>
          <a:prstGeom prst="rect">
            <a:avLst/>
          </a:prstGeom>
        </p:spPr>
      </p:pic>
      <p:pic>
        <p:nvPicPr>
          <p:cNvPr id="6" name="Picture 5" descr="Screen Shot 2015-06-15 at 7.01.0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014" y="3900714"/>
            <a:ext cx="2915558" cy="981872"/>
          </a:xfrm>
          <a:prstGeom prst="rect">
            <a:avLst/>
          </a:prstGeom>
        </p:spPr>
      </p:pic>
      <p:pic>
        <p:nvPicPr>
          <p:cNvPr id="7" name="Picture 6" descr="Screen Shot 2015-06-15 at 7.01.5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871" y="4732564"/>
            <a:ext cx="7277100" cy="1384300"/>
          </a:xfrm>
          <a:prstGeom prst="rect">
            <a:avLst/>
          </a:prstGeom>
        </p:spPr>
      </p:pic>
    </p:spTree>
    <p:extLst>
      <p:ext uri="{BB962C8B-B14F-4D97-AF65-F5344CB8AC3E}">
        <p14:creationId xmlns:p14="http://schemas.microsoft.com/office/powerpoint/2010/main" val="596397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Optimal Allocation Between 1 Risky Asset and 1 Risk free Asset</a:t>
            </a:r>
            <a:endParaRPr lang="en-US" dirty="0"/>
          </a:p>
        </p:txBody>
      </p:sp>
      <p:sp>
        <p:nvSpPr>
          <p:cNvPr id="3" name="Content Placeholder 2"/>
          <p:cNvSpPr>
            <a:spLocks noGrp="1"/>
          </p:cNvSpPr>
          <p:nvPr>
            <p:ph idx="1"/>
          </p:nvPr>
        </p:nvSpPr>
        <p:spPr/>
        <p:txBody>
          <a:bodyPr/>
          <a:lstStyle/>
          <a:p>
            <a:r>
              <a:rPr lang="en-US" dirty="0" smtClean="0"/>
              <a:t>To determine optimal allocation to the risky asset and risk-free asset, you need to know the E(r) and S.D. of the blended portfolio.</a:t>
            </a:r>
            <a:endParaRPr lang="en-US" dirty="0"/>
          </a:p>
        </p:txBody>
      </p:sp>
      <p:pic>
        <p:nvPicPr>
          <p:cNvPr id="4" name="Picture 3" descr="Screen Shot 2015-06-15 at 7.05.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72" y="3356429"/>
            <a:ext cx="3632200" cy="1727200"/>
          </a:xfrm>
          <a:prstGeom prst="rect">
            <a:avLst/>
          </a:prstGeom>
        </p:spPr>
      </p:pic>
      <p:pic>
        <p:nvPicPr>
          <p:cNvPr id="5" name="Picture 4" descr="Screen Shot 2015-06-15 at 7.05.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72" y="5365960"/>
            <a:ext cx="2171700" cy="533400"/>
          </a:xfrm>
          <a:prstGeom prst="rect">
            <a:avLst/>
          </a:prstGeom>
        </p:spPr>
      </p:pic>
      <p:pic>
        <p:nvPicPr>
          <p:cNvPr id="6" name="Picture 5" descr="Screen Shot 2015-06-15 at 7.08.4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8008" y="3205657"/>
            <a:ext cx="3619500" cy="1447800"/>
          </a:xfrm>
          <a:prstGeom prst="rect">
            <a:avLst/>
          </a:prstGeom>
        </p:spPr>
      </p:pic>
      <p:cxnSp>
        <p:nvCxnSpPr>
          <p:cNvPr id="10" name="Straight Connector 9"/>
          <p:cNvCxnSpPr/>
          <p:nvPr/>
        </p:nvCxnSpPr>
        <p:spPr>
          <a:xfrm>
            <a:off x="4301672" y="3205657"/>
            <a:ext cx="0" cy="314279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8129" y="4422624"/>
            <a:ext cx="4256544" cy="461665"/>
          </a:xfrm>
          <a:prstGeom prst="rect">
            <a:avLst/>
          </a:prstGeom>
          <a:noFill/>
        </p:spPr>
        <p:txBody>
          <a:bodyPr wrap="none" rtlCol="0">
            <a:spAutoFit/>
          </a:bodyPr>
          <a:lstStyle/>
          <a:p>
            <a:r>
              <a:rPr lang="en-US" sz="2400" dirty="0" smtClean="0"/>
              <a:t>CAPITAL ALLOCATION LINE (CAL)</a:t>
            </a:r>
            <a:endParaRPr lang="en-US" sz="2400" dirty="0"/>
          </a:p>
        </p:txBody>
      </p:sp>
      <p:sp>
        <p:nvSpPr>
          <p:cNvPr id="12" name="Frame 11"/>
          <p:cNvSpPr/>
          <p:nvPr/>
        </p:nvSpPr>
        <p:spPr>
          <a:xfrm>
            <a:off x="6878102" y="3205657"/>
            <a:ext cx="1499406" cy="1216967"/>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4" name="Curved Connector 13"/>
          <p:cNvCxnSpPr>
            <a:stCxn id="12" idx="3"/>
          </p:cNvCxnSpPr>
          <p:nvPr/>
        </p:nvCxnSpPr>
        <p:spPr>
          <a:xfrm>
            <a:off x="8377508" y="3814141"/>
            <a:ext cx="628353" cy="839316"/>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rot="5400000">
            <a:off x="8068735" y="4962233"/>
            <a:ext cx="1245903" cy="628351"/>
          </a:xfrm>
          <a:prstGeom prst="curved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445895" y="5899360"/>
            <a:ext cx="1559967" cy="369332"/>
          </a:xfrm>
          <a:prstGeom prst="rect">
            <a:avLst/>
          </a:prstGeom>
          <a:noFill/>
        </p:spPr>
        <p:txBody>
          <a:bodyPr wrap="none" rtlCol="0">
            <a:spAutoFit/>
          </a:bodyPr>
          <a:lstStyle/>
          <a:p>
            <a:r>
              <a:rPr lang="en-US" dirty="0" smtClean="0"/>
              <a:t>SHARPE RATIO</a:t>
            </a:r>
            <a:endParaRPr lang="en-US" dirty="0"/>
          </a:p>
        </p:txBody>
      </p:sp>
      <p:sp>
        <p:nvSpPr>
          <p:cNvPr id="7" name="TextBox 6"/>
          <p:cNvSpPr txBox="1"/>
          <p:nvPr/>
        </p:nvSpPr>
        <p:spPr>
          <a:xfrm>
            <a:off x="6942996" y="6163785"/>
            <a:ext cx="2196259" cy="276999"/>
          </a:xfrm>
          <a:prstGeom prst="rect">
            <a:avLst/>
          </a:prstGeom>
          <a:noFill/>
        </p:spPr>
        <p:txBody>
          <a:bodyPr wrap="none" rtlCol="0">
            <a:spAutoFit/>
          </a:bodyPr>
          <a:lstStyle/>
          <a:p>
            <a:r>
              <a:rPr lang="en-US" sz="1200" dirty="0" smtClean="0"/>
              <a:t>Risk-adjusted measure of return</a:t>
            </a:r>
            <a:endParaRPr lang="en-US" sz="1200" dirty="0"/>
          </a:p>
        </p:txBody>
      </p:sp>
    </p:spTree>
    <p:extLst>
      <p:ext uri="{BB962C8B-B14F-4D97-AF65-F5344CB8AC3E}">
        <p14:creationId xmlns:p14="http://schemas.microsoft.com/office/powerpoint/2010/main" val="3693610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20"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Allocation Line (CAL)</a:t>
            </a:r>
            <a:endParaRPr lang="en-US" dirty="0"/>
          </a:p>
        </p:txBody>
      </p:sp>
      <p:pic>
        <p:nvPicPr>
          <p:cNvPr id="4" name="Content Placeholder 3" descr="Screen Shot 2015-06-15 at 7.11.36 AM.png"/>
          <p:cNvPicPr>
            <a:picLocks noGrp="1" noChangeAspect="1"/>
          </p:cNvPicPr>
          <p:nvPr>
            <p:ph idx="1"/>
          </p:nvPr>
        </p:nvPicPr>
        <p:blipFill>
          <a:blip r:embed="rId2">
            <a:extLst>
              <a:ext uri="{28A0092B-C50C-407E-A947-70E740481C1C}">
                <a14:useLocalDpi xmlns:a14="http://schemas.microsoft.com/office/drawing/2010/main" val="0"/>
              </a:ext>
            </a:extLst>
          </a:blip>
          <a:srcRect t="-4538" b="-4538"/>
          <a:stretch>
            <a:fillRect/>
          </a:stretch>
        </p:blipFill>
        <p:spPr>
          <a:xfrm>
            <a:off x="787085" y="1121831"/>
            <a:ext cx="8229600" cy="4525963"/>
          </a:xfrm>
        </p:spPr>
      </p:pic>
      <p:sp>
        <p:nvSpPr>
          <p:cNvPr id="6" name="TextBox 5"/>
          <p:cNvSpPr txBox="1"/>
          <p:nvPr/>
        </p:nvSpPr>
        <p:spPr>
          <a:xfrm>
            <a:off x="787085" y="5492998"/>
            <a:ext cx="8229600" cy="923330"/>
          </a:xfrm>
          <a:prstGeom prst="rect">
            <a:avLst/>
          </a:prstGeom>
          <a:noFill/>
        </p:spPr>
        <p:txBody>
          <a:bodyPr wrap="square" rtlCol="0">
            <a:spAutoFit/>
          </a:bodyPr>
          <a:lstStyle/>
          <a:p>
            <a:r>
              <a:rPr lang="en-US" dirty="0" smtClean="0"/>
              <a:t>The Slope of the Sharpe Ratio implies the tradeoff between return and risk. Thus, with excess return on the numerator, the optimal portfolio is one in which the Sharpe Ratio is maximized. </a:t>
            </a:r>
            <a:endParaRPr lang="en-US" dirty="0"/>
          </a:p>
        </p:txBody>
      </p:sp>
    </p:spTree>
    <p:extLst>
      <p:ext uri="{BB962C8B-B14F-4D97-AF65-F5344CB8AC3E}">
        <p14:creationId xmlns:p14="http://schemas.microsoft.com/office/powerpoint/2010/main" val="3973728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“w” for 1 risky asset</a:t>
            </a:r>
            <a:endParaRPr lang="en-US" dirty="0"/>
          </a:p>
        </p:txBody>
      </p:sp>
      <p:pic>
        <p:nvPicPr>
          <p:cNvPr id="6" name="Content Placeholder 5" descr="Screen Shot 2015-06-15 at 7.16.43 AM.png"/>
          <p:cNvPicPr>
            <a:picLocks noGrp="1" noChangeAspect="1"/>
          </p:cNvPicPr>
          <p:nvPr>
            <p:ph idx="1"/>
          </p:nvPr>
        </p:nvPicPr>
        <p:blipFill>
          <a:blip r:embed="rId2">
            <a:extLst>
              <a:ext uri="{28A0092B-C50C-407E-A947-70E740481C1C}">
                <a14:useLocalDpi xmlns:a14="http://schemas.microsoft.com/office/drawing/2010/main" val="0"/>
              </a:ext>
            </a:extLst>
          </a:blip>
          <a:srcRect l="1224" r="1224"/>
          <a:stretch>
            <a:fillRect/>
          </a:stretch>
        </p:blipFill>
        <p:spPr>
          <a:xfrm>
            <a:off x="251770" y="1417637"/>
            <a:ext cx="5406912" cy="3232171"/>
          </a:xfrm>
        </p:spPr>
      </p:pic>
      <p:sp>
        <p:nvSpPr>
          <p:cNvPr id="7" name="TextBox 6"/>
          <p:cNvSpPr txBox="1"/>
          <p:nvPr/>
        </p:nvSpPr>
        <p:spPr>
          <a:xfrm>
            <a:off x="457200" y="4784138"/>
            <a:ext cx="8356312" cy="1754327"/>
          </a:xfrm>
          <a:prstGeom prst="rect">
            <a:avLst/>
          </a:prstGeom>
          <a:noFill/>
        </p:spPr>
        <p:txBody>
          <a:bodyPr wrap="square" rtlCol="0">
            <a:spAutoFit/>
          </a:bodyPr>
          <a:lstStyle/>
          <a:p>
            <a:r>
              <a:rPr lang="en-US" dirty="0" smtClean="0"/>
              <a:t>The Optimal weight “w” allocated to the risky asset is determined by combining your risk preferences with the CAL. Optimal Allocation occurs when your utility curve is just tangent to the CAL. To relate to economics, the CAL is simply your budget constraint with the indifference curve representing your preferences. </a:t>
            </a:r>
          </a:p>
          <a:p>
            <a:endParaRPr lang="en-US" dirty="0"/>
          </a:p>
          <a:p>
            <a:r>
              <a:rPr lang="en-US" dirty="0" smtClean="0"/>
              <a:t>As “A” goes up, w* goes down (i.e. put less in the risky asset as risk aversion goes up)</a:t>
            </a:r>
            <a:endParaRPr lang="en-US" dirty="0"/>
          </a:p>
        </p:txBody>
      </p:sp>
      <p:pic>
        <p:nvPicPr>
          <p:cNvPr id="8" name="Picture 7" descr="Screen Shot 2015-06-15 at 7.20.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847" y="2193987"/>
            <a:ext cx="2628900" cy="1435100"/>
          </a:xfrm>
          <a:prstGeom prst="rect">
            <a:avLst/>
          </a:prstGeom>
        </p:spPr>
      </p:pic>
    </p:spTree>
    <p:extLst>
      <p:ext uri="{BB962C8B-B14F-4D97-AF65-F5344CB8AC3E}">
        <p14:creationId xmlns:p14="http://schemas.microsoft.com/office/powerpoint/2010/main" val="1787213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38" y="2789751"/>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15639885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5838" y="3060989"/>
            <a:ext cx="8229600" cy="1143000"/>
          </a:xfrm>
        </p:spPr>
        <p:txBody>
          <a:bodyPr/>
          <a:lstStyle/>
          <a:p>
            <a:r>
              <a:rPr lang="en-US" dirty="0" smtClean="0"/>
              <a:t>2 Risky Assets &amp; no Risk-free rate</a:t>
            </a:r>
            <a:endParaRPr lang="en-US" dirty="0"/>
          </a:p>
        </p:txBody>
      </p:sp>
      <p:sp>
        <p:nvSpPr>
          <p:cNvPr id="5" name="TextBox 4"/>
          <p:cNvSpPr txBox="1"/>
          <p:nvPr/>
        </p:nvSpPr>
        <p:spPr>
          <a:xfrm>
            <a:off x="3896179" y="900016"/>
            <a:ext cx="1519166" cy="707886"/>
          </a:xfrm>
          <a:prstGeom prst="rect">
            <a:avLst/>
          </a:prstGeom>
          <a:noFill/>
        </p:spPr>
        <p:txBody>
          <a:bodyPr wrap="none" rtlCol="0">
            <a:spAutoFit/>
          </a:bodyPr>
          <a:lstStyle/>
          <a:p>
            <a:r>
              <a:rPr lang="en-US" sz="4000" dirty="0" smtClean="0"/>
              <a:t>Next…</a:t>
            </a:r>
            <a:endParaRPr lang="en-US" sz="4000" dirty="0"/>
          </a:p>
        </p:txBody>
      </p:sp>
    </p:spTree>
    <p:extLst>
      <p:ext uri="{BB962C8B-B14F-4D97-AF65-F5344CB8AC3E}">
        <p14:creationId xmlns:p14="http://schemas.microsoft.com/office/powerpoint/2010/main" val="3975728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Risky Assets &amp; no Risk-free rate</a:t>
            </a:r>
            <a:endParaRPr lang="en-US" dirty="0"/>
          </a:p>
        </p:txBody>
      </p:sp>
      <p:pic>
        <p:nvPicPr>
          <p:cNvPr id="4" name="Content Placeholder 3" descr="Screen Shot 2015-06-15 at 7.25.26 AM.png"/>
          <p:cNvPicPr>
            <a:picLocks noGrp="1" noChangeAspect="1"/>
          </p:cNvPicPr>
          <p:nvPr>
            <p:ph idx="1"/>
          </p:nvPr>
        </p:nvPicPr>
        <p:blipFill>
          <a:blip r:embed="rId2">
            <a:extLst>
              <a:ext uri="{28A0092B-C50C-407E-A947-70E740481C1C}">
                <a14:useLocalDpi xmlns:a14="http://schemas.microsoft.com/office/drawing/2010/main" val="0"/>
              </a:ext>
            </a:extLst>
          </a:blip>
          <a:srcRect t="-165402" b="-165402"/>
          <a:stretch>
            <a:fillRect/>
          </a:stretch>
        </p:blipFill>
        <p:spPr>
          <a:xfrm>
            <a:off x="1945643" y="1417638"/>
            <a:ext cx="4484430" cy="2466264"/>
          </a:xfrm>
        </p:spPr>
      </p:pic>
      <p:pic>
        <p:nvPicPr>
          <p:cNvPr id="5" name="Picture 4" descr="Screen Shot 2015-06-15 at 7.26.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43314"/>
            <a:ext cx="8140700" cy="1739900"/>
          </a:xfrm>
          <a:prstGeom prst="rect">
            <a:avLst/>
          </a:prstGeom>
        </p:spPr>
      </p:pic>
      <p:sp>
        <p:nvSpPr>
          <p:cNvPr id="6" name="TextBox 5"/>
          <p:cNvSpPr txBox="1"/>
          <p:nvPr/>
        </p:nvSpPr>
        <p:spPr>
          <a:xfrm>
            <a:off x="3254728" y="1865178"/>
            <a:ext cx="2059841" cy="369332"/>
          </a:xfrm>
          <a:prstGeom prst="rect">
            <a:avLst/>
          </a:prstGeom>
          <a:noFill/>
        </p:spPr>
        <p:txBody>
          <a:bodyPr wrap="none" rtlCol="0">
            <a:spAutoFit/>
          </a:bodyPr>
          <a:lstStyle/>
          <a:p>
            <a:r>
              <a:rPr lang="en-US" b="1" dirty="0" smtClean="0">
                <a:solidFill>
                  <a:srgbClr val="FF0000"/>
                </a:solidFill>
              </a:rPr>
              <a:t>EXPECTED RETURN:</a:t>
            </a:r>
            <a:endParaRPr lang="en-US" b="1" dirty="0">
              <a:solidFill>
                <a:srgbClr val="FF0000"/>
              </a:solidFill>
            </a:endParaRPr>
          </a:p>
        </p:txBody>
      </p:sp>
      <p:sp>
        <p:nvSpPr>
          <p:cNvPr id="7" name="TextBox 6"/>
          <p:cNvSpPr txBox="1"/>
          <p:nvPr/>
        </p:nvSpPr>
        <p:spPr>
          <a:xfrm>
            <a:off x="2679196" y="3273982"/>
            <a:ext cx="3654591" cy="369332"/>
          </a:xfrm>
          <a:prstGeom prst="rect">
            <a:avLst/>
          </a:prstGeom>
          <a:noFill/>
        </p:spPr>
        <p:txBody>
          <a:bodyPr wrap="none" rtlCol="0">
            <a:spAutoFit/>
          </a:bodyPr>
          <a:lstStyle/>
          <a:p>
            <a:r>
              <a:rPr lang="en-US" b="1" dirty="0" smtClean="0">
                <a:solidFill>
                  <a:srgbClr val="FF0000"/>
                </a:solidFill>
              </a:rPr>
              <a:t>VARIANCE &amp; STANDARD DEVIATION</a:t>
            </a:r>
            <a:endParaRPr lang="en-US" b="1" dirty="0">
              <a:solidFill>
                <a:srgbClr val="FF0000"/>
              </a:solidFill>
            </a:endParaRPr>
          </a:p>
        </p:txBody>
      </p:sp>
      <p:cxnSp>
        <p:nvCxnSpPr>
          <p:cNvPr id="9" name="Straight Connector 8"/>
          <p:cNvCxnSpPr/>
          <p:nvPr/>
        </p:nvCxnSpPr>
        <p:spPr>
          <a:xfrm>
            <a:off x="6628532" y="1865178"/>
            <a:ext cx="0" cy="1408804"/>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87299" y="1955925"/>
            <a:ext cx="2143357" cy="523220"/>
          </a:xfrm>
          <a:prstGeom prst="rect">
            <a:avLst/>
          </a:prstGeom>
          <a:noFill/>
        </p:spPr>
        <p:txBody>
          <a:bodyPr wrap="square" rtlCol="0">
            <a:spAutoFit/>
          </a:bodyPr>
          <a:lstStyle/>
          <a:p>
            <a:r>
              <a:rPr lang="en-US" sz="1400" dirty="0" smtClean="0"/>
              <a:t>Where w</a:t>
            </a:r>
            <a:r>
              <a:rPr lang="en-US" sz="1400" baseline="-25000" dirty="0" smtClean="0"/>
              <a:t>a</a:t>
            </a:r>
            <a:r>
              <a:rPr lang="en-US" sz="1400" dirty="0" smtClean="0"/>
              <a:t> is the weight put in stock a</a:t>
            </a:r>
            <a:endParaRPr lang="en-US" sz="1400" dirty="0"/>
          </a:p>
        </p:txBody>
      </p:sp>
      <p:sp>
        <p:nvSpPr>
          <p:cNvPr id="11" name="TextBox 10"/>
          <p:cNvSpPr txBox="1"/>
          <p:nvPr/>
        </p:nvSpPr>
        <p:spPr>
          <a:xfrm>
            <a:off x="3393649" y="5674902"/>
            <a:ext cx="1620606" cy="369332"/>
          </a:xfrm>
          <a:prstGeom prst="rect">
            <a:avLst/>
          </a:prstGeom>
          <a:noFill/>
        </p:spPr>
        <p:txBody>
          <a:bodyPr wrap="none" rtlCol="0">
            <a:spAutoFit/>
          </a:bodyPr>
          <a:lstStyle/>
          <a:p>
            <a:r>
              <a:rPr lang="en-US" b="1" dirty="0" smtClean="0">
                <a:solidFill>
                  <a:srgbClr val="FF0000"/>
                </a:solidFill>
              </a:rPr>
              <a:t>CORRELATION:</a:t>
            </a:r>
            <a:endParaRPr lang="en-US" b="1" dirty="0">
              <a:solidFill>
                <a:srgbClr val="FF0000"/>
              </a:solidFill>
            </a:endParaRPr>
          </a:p>
        </p:txBody>
      </p:sp>
      <p:sp>
        <p:nvSpPr>
          <p:cNvPr id="12" name="TextBox 11"/>
          <p:cNvSpPr txBox="1"/>
          <p:nvPr/>
        </p:nvSpPr>
        <p:spPr>
          <a:xfrm>
            <a:off x="3393649" y="6044234"/>
            <a:ext cx="1568859" cy="461665"/>
          </a:xfrm>
          <a:prstGeom prst="rect">
            <a:avLst/>
          </a:prstGeom>
          <a:noFill/>
        </p:spPr>
        <p:txBody>
          <a:bodyPr wrap="none" rtlCol="0">
            <a:spAutoFit/>
          </a:bodyPr>
          <a:lstStyle/>
          <a:p>
            <a:r>
              <a:rPr lang="en-US" sz="2400" dirty="0" smtClean="0"/>
              <a:t>-1 &lt; P</a:t>
            </a:r>
            <a:r>
              <a:rPr lang="en-US" sz="2400" baseline="-25000" dirty="0" smtClean="0"/>
              <a:t>a,b </a:t>
            </a:r>
            <a:r>
              <a:rPr lang="en-US" sz="2400" dirty="0" smtClean="0"/>
              <a:t>&lt; 1</a:t>
            </a:r>
            <a:endParaRPr lang="en-US" sz="2400" baseline="-25000" dirty="0"/>
          </a:p>
        </p:txBody>
      </p:sp>
      <p:sp>
        <p:nvSpPr>
          <p:cNvPr id="13" name="TextBox 12"/>
          <p:cNvSpPr txBox="1"/>
          <p:nvPr/>
        </p:nvSpPr>
        <p:spPr>
          <a:xfrm>
            <a:off x="5281094" y="5873324"/>
            <a:ext cx="3649562" cy="646331"/>
          </a:xfrm>
          <a:prstGeom prst="rect">
            <a:avLst/>
          </a:prstGeom>
          <a:noFill/>
        </p:spPr>
        <p:txBody>
          <a:bodyPr wrap="square" rtlCol="0">
            <a:spAutoFit/>
          </a:bodyPr>
          <a:lstStyle/>
          <a:p>
            <a:r>
              <a:rPr lang="en-US" dirty="0" smtClean="0"/>
              <a:t>As Correlation goes down, benefits from diversification go up!</a:t>
            </a:r>
            <a:endParaRPr lang="en-US" dirty="0"/>
          </a:p>
        </p:txBody>
      </p:sp>
      <p:sp>
        <p:nvSpPr>
          <p:cNvPr id="3" name="TextBox 2"/>
          <p:cNvSpPr txBox="1"/>
          <p:nvPr/>
        </p:nvSpPr>
        <p:spPr>
          <a:xfrm>
            <a:off x="6787299" y="2602256"/>
            <a:ext cx="2143357" cy="523220"/>
          </a:xfrm>
          <a:prstGeom prst="rect">
            <a:avLst/>
          </a:prstGeom>
          <a:noFill/>
        </p:spPr>
        <p:txBody>
          <a:bodyPr wrap="square" rtlCol="0">
            <a:spAutoFit/>
          </a:bodyPr>
          <a:lstStyle/>
          <a:p>
            <a:r>
              <a:rPr lang="en-US" sz="1400" dirty="0" smtClean="0"/>
              <a:t>Note: r</a:t>
            </a:r>
            <a:r>
              <a:rPr lang="en-US" sz="1400" baseline="-25000" dirty="0" smtClean="0"/>
              <a:t>b</a:t>
            </a:r>
            <a:r>
              <a:rPr lang="en-US" sz="1400" dirty="0" smtClean="0"/>
              <a:t> is “stock” b, not the blended portfolio</a:t>
            </a:r>
            <a:endParaRPr lang="en-US" sz="1400" baseline="-25000" dirty="0"/>
          </a:p>
        </p:txBody>
      </p:sp>
    </p:spTree>
    <p:extLst>
      <p:ext uri="{BB962C8B-B14F-4D97-AF65-F5344CB8AC3E}">
        <p14:creationId xmlns:p14="http://schemas.microsoft.com/office/powerpoint/2010/main" val="3603600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Optimal Risky Portfolio: 2 risky assets, no r</a:t>
            </a:r>
            <a:r>
              <a:rPr lang="en-US" baseline="-25000" dirty="0" smtClean="0"/>
              <a:t>f</a:t>
            </a:r>
            <a:endParaRPr lang="en-US" baseline="-25000" dirty="0"/>
          </a:p>
        </p:txBody>
      </p:sp>
      <p:pic>
        <p:nvPicPr>
          <p:cNvPr id="4" name="Content Placeholder 3" descr="Screen Shot 2015-06-15 at 7.33.18 AM.png"/>
          <p:cNvPicPr>
            <a:picLocks noGrp="1" noChangeAspect="1"/>
          </p:cNvPicPr>
          <p:nvPr>
            <p:ph idx="1"/>
          </p:nvPr>
        </p:nvPicPr>
        <p:blipFill>
          <a:blip r:embed="rId2">
            <a:extLst>
              <a:ext uri="{28A0092B-C50C-407E-A947-70E740481C1C}">
                <a14:useLocalDpi xmlns:a14="http://schemas.microsoft.com/office/drawing/2010/main" val="0"/>
              </a:ext>
            </a:extLst>
          </a:blip>
          <a:srcRect t="-137690" b="-137690"/>
          <a:stretch>
            <a:fillRect/>
          </a:stretch>
        </p:blipFill>
        <p:spPr>
          <a:xfrm>
            <a:off x="457200" y="274638"/>
            <a:ext cx="8229600" cy="4525963"/>
          </a:xfrm>
        </p:spPr>
      </p:pic>
      <p:sp>
        <p:nvSpPr>
          <p:cNvPr id="5" name="TextBox 4"/>
          <p:cNvSpPr txBox="1"/>
          <p:nvPr/>
        </p:nvSpPr>
        <p:spPr>
          <a:xfrm>
            <a:off x="457200" y="3836842"/>
            <a:ext cx="8235306" cy="830997"/>
          </a:xfrm>
          <a:prstGeom prst="rect">
            <a:avLst/>
          </a:prstGeom>
          <a:noFill/>
        </p:spPr>
        <p:txBody>
          <a:bodyPr wrap="square" rtlCol="0">
            <a:spAutoFit/>
          </a:bodyPr>
          <a:lstStyle/>
          <a:p>
            <a:r>
              <a:rPr lang="en-US" sz="2400" dirty="0" smtClean="0"/>
              <a:t>However, the addition of a risk – free rate allows us to improve performance </a:t>
            </a:r>
            <a:endParaRPr lang="en-US" sz="2400" dirty="0"/>
          </a:p>
        </p:txBody>
      </p:sp>
    </p:spTree>
    <p:extLst>
      <p:ext uri="{BB962C8B-B14F-4D97-AF65-F5344CB8AC3E}">
        <p14:creationId xmlns:p14="http://schemas.microsoft.com/office/powerpoint/2010/main" val="2687484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2 Risky Assets &amp; 1 Risk-free Asset</a:t>
            </a:r>
            <a:endParaRPr lang="en-US" dirty="0"/>
          </a:p>
        </p:txBody>
      </p:sp>
      <p:cxnSp>
        <p:nvCxnSpPr>
          <p:cNvPr id="6" name="Straight Arrow Connector 5"/>
          <p:cNvCxnSpPr/>
          <p:nvPr/>
        </p:nvCxnSpPr>
        <p:spPr>
          <a:xfrm>
            <a:off x="4324532" y="2723068"/>
            <a:ext cx="1232585" cy="5228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311705" y="2035458"/>
            <a:ext cx="1232585" cy="69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689273" y="2894459"/>
            <a:ext cx="1232585" cy="69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689273" y="3625751"/>
            <a:ext cx="1232585" cy="5228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235728" y="3140330"/>
            <a:ext cx="453545" cy="553998"/>
          </a:xfrm>
          <a:prstGeom prst="rect">
            <a:avLst/>
          </a:prstGeom>
          <a:noFill/>
        </p:spPr>
        <p:txBody>
          <a:bodyPr wrap="none" rtlCol="0">
            <a:spAutoFit/>
          </a:bodyPr>
          <a:lstStyle/>
          <a:p>
            <a:r>
              <a:rPr lang="en-US" sz="3000" dirty="0" smtClean="0"/>
              <a:t>r</a:t>
            </a:r>
            <a:r>
              <a:rPr lang="en-US" sz="3000" baseline="-25000" dirty="0" smtClean="0"/>
              <a:t>b</a:t>
            </a:r>
            <a:endParaRPr lang="en-US" sz="3000" baseline="-25000" dirty="0"/>
          </a:p>
        </p:txBody>
      </p:sp>
      <p:sp>
        <p:nvSpPr>
          <p:cNvPr id="17" name="TextBox 16"/>
          <p:cNvSpPr txBox="1"/>
          <p:nvPr/>
        </p:nvSpPr>
        <p:spPr>
          <a:xfrm>
            <a:off x="3921858" y="3871622"/>
            <a:ext cx="402674" cy="553998"/>
          </a:xfrm>
          <a:prstGeom prst="rect">
            <a:avLst/>
          </a:prstGeom>
          <a:noFill/>
        </p:spPr>
        <p:txBody>
          <a:bodyPr wrap="none" rtlCol="0">
            <a:spAutoFit/>
          </a:bodyPr>
          <a:lstStyle/>
          <a:p>
            <a:r>
              <a:rPr lang="en-US" sz="3000" dirty="0" smtClean="0"/>
              <a:t>r</a:t>
            </a:r>
            <a:r>
              <a:rPr lang="en-US" sz="3000" baseline="-25000" dirty="0"/>
              <a:t>f</a:t>
            </a:r>
          </a:p>
        </p:txBody>
      </p:sp>
      <p:sp>
        <p:nvSpPr>
          <p:cNvPr id="18" name="TextBox 17"/>
          <p:cNvSpPr txBox="1"/>
          <p:nvPr/>
        </p:nvSpPr>
        <p:spPr>
          <a:xfrm>
            <a:off x="5544290" y="3096546"/>
            <a:ext cx="441647" cy="553998"/>
          </a:xfrm>
          <a:prstGeom prst="rect">
            <a:avLst/>
          </a:prstGeom>
          <a:noFill/>
        </p:spPr>
        <p:txBody>
          <a:bodyPr wrap="none" rtlCol="0">
            <a:spAutoFit/>
          </a:bodyPr>
          <a:lstStyle/>
          <a:p>
            <a:r>
              <a:rPr lang="en-US" sz="3000" dirty="0" smtClean="0"/>
              <a:t>r</a:t>
            </a:r>
            <a:r>
              <a:rPr lang="en-US" sz="3000" baseline="-25000" dirty="0"/>
              <a:t>a</a:t>
            </a:r>
          </a:p>
        </p:txBody>
      </p:sp>
      <p:sp>
        <p:nvSpPr>
          <p:cNvPr id="19" name="TextBox 18"/>
          <p:cNvSpPr txBox="1"/>
          <p:nvPr/>
        </p:nvSpPr>
        <p:spPr>
          <a:xfrm>
            <a:off x="3870987" y="2536429"/>
            <a:ext cx="453545" cy="553998"/>
          </a:xfrm>
          <a:prstGeom prst="rect">
            <a:avLst/>
          </a:prstGeom>
          <a:noFill/>
        </p:spPr>
        <p:txBody>
          <a:bodyPr wrap="none" rtlCol="0">
            <a:spAutoFit/>
          </a:bodyPr>
          <a:lstStyle/>
          <a:p>
            <a:r>
              <a:rPr lang="en-US" sz="3000" dirty="0" smtClean="0"/>
              <a:t>r</a:t>
            </a:r>
            <a:r>
              <a:rPr lang="en-US" sz="3000" baseline="-25000" dirty="0"/>
              <a:t>p</a:t>
            </a:r>
          </a:p>
        </p:txBody>
      </p:sp>
      <p:sp>
        <p:nvSpPr>
          <p:cNvPr id="20" name="TextBox 19"/>
          <p:cNvSpPr txBox="1"/>
          <p:nvPr/>
        </p:nvSpPr>
        <p:spPr>
          <a:xfrm>
            <a:off x="5544290" y="1758459"/>
            <a:ext cx="453545" cy="553998"/>
          </a:xfrm>
          <a:prstGeom prst="rect">
            <a:avLst/>
          </a:prstGeom>
          <a:noFill/>
        </p:spPr>
        <p:txBody>
          <a:bodyPr wrap="none" rtlCol="0">
            <a:spAutoFit/>
          </a:bodyPr>
          <a:lstStyle/>
          <a:p>
            <a:r>
              <a:rPr lang="en-US" sz="3000" dirty="0" smtClean="0"/>
              <a:t>r</a:t>
            </a:r>
            <a:r>
              <a:rPr lang="en-US" sz="3000" baseline="-25000" dirty="0" smtClean="0"/>
              <a:t>b</a:t>
            </a:r>
            <a:endParaRPr lang="en-US" sz="3000" baseline="-25000" dirty="0"/>
          </a:p>
        </p:txBody>
      </p:sp>
      <p:sp>
        <p:nvSpPr>
          <p:cNvPr id="21" name="TextBox 20"/>
          <p:cNvSpPr txBox="1"/>
          <p:nvPr/>
        </p:nvSpPr>
        <p:spPr>
          <a:xfrm>
            <a:off x="1503029" y="5378091"/>
            <a:ext cx="6021450" cy="461665"/>
          </a:xfrm>
          <a:prstGeom prst="rect">
            <a:avLst/>
          </a:prstGeom>
          <a:noFill/>
        </p:spPr>
        <p:txBody>
          <a:bodyPr wrap="none" rtlCol="0">
            <a:spAutoFit/>
          </a:bodyPr>
          <a:lstStyle/>
          <a:p>
            <a:r>
              <a:rPr lang="en-US" sz="2400" i="1" dirty="0" smtClean="0"/>
              <a:t>Understand that the two r</a:t>
            </a:r>
            <a:r>
              <a:rPr lang="en-US" sz="2400" i="1" baseline="-25000" dirty="0" smtClean="0"/>
              <a:t>b’s</a:t>
            </a:r>
            <a:r>
              <a:rPr lang="en-US" sz="2400" i="1" dirty="0" smtClean="0"/>
              <a:t> are not the same</a:t>
            </a:r>
            <a:endParaRPr lang="en-US" sz="2400" i="1" dirty="0"/>
          </a:p>
        </p:txBody>
      </p:sp>
      <p:sp>
        <p:nvSpPr>
          <p:cNvPr id="22" name="TextBox 21"/>
          <p:cNvSpPr txBox="1"/>
          <p:nvPr/>
        </p:nvSpPr>
        <p:spPr>
          <a:xfrm>
            <a:off x="3676193" y="2220124"/>
            <a:ext cx="635511" cy="369332"/>
          </a:xfrm>
          <a:prstGeom prst="rect">
            <a:avLst/>
          </a:prstGeom>
          <a:noFill/>
        </p:spPr>
        <p:txBody>
          <a:bodyPr wrap="none" rtlCol="0">
            <a:spAutoFit/>
          </a:bodyPr>
          <a:lstStyle/>
          <a:p>
            <a:r>
              <a:rPr lang="en-US" b="1" dirty="0" smtClean="0"/>
              <a:t>MVE</a:t>
            </a:r>
            <a:endParaRPr lang="en-US" b="1" dirty="0"/>
          </a:p>
        </p:txBody>
      </p:sp>
    </p:spTree>
    <p:extLst>
      <p:ext uri="{BB962C8B-B14F-4D97-AF65-F5344CB8AC3E}">
        <p14:creationId xmlns:p14="http://schemas.microsoft.com/office/powerpoint/2010/main" val="4007781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94"/>
            <a:ext cx="8229600" cy="1143000"/>
          </a:xfrm>
        </p:spPr>
        <p:txBody>
          <a:bodyPr/>
          <a:lstStyle/>
          <a:p>
            <a:r>
              <a:rPr lang="en-US" dirty="0" smtClean="0"/>
              <a:t>2 Risky Assets &amp; 1 Risk-free Asset</a:t>
            </a:r>
            <a:endParaRPr lang="en-US" dirty="0"/>
          </a:p>
        </p:txBody>
      </p:sp>
      <p:pic>
        <p:nvPicPr>
          <p:cNvPr id="6" name="Content Placeholder 5" descr="Screen Shot 2015-06-15 at 7.36.59 AM.png"/>
          <p:cNvPicPr>
            <a:picLocks noGrp="1" noChangeAspect="1"/>
          </p:cNvPicPr>
          <p:nvPr>
            <p:ph idx="1"/>
          </p:nvPr>
        </p:nvPicPr>
        <p:blipFill>
          <a:blip r:embed="rId2">
            <a:extLst>
              <a:ext uri="{28A0092B-C50C-407E-A947-70E740481C1C}">
                <a14:useLocalDpi xmlns:a14="http://schemas.microsoft.com/office/drawing/2010/main" val="0"/>
              </a:ext>
            </a:extLst>
          </a:blip>
          <a:srcRect l="-3158" r="-3158"/>
          <a:stretch>
            <a:fillRect/>
          </a:stretch>
        </p:blipFill>
        <p:spPr>
          <a:xfrm>
            <a:off x="457200" y="900059"/>
            <a:ext cx="8229600" cy="4525963"/>
          </a:xfrm>
        </p:spPr>
      </p:pic>
      <p:sp>
        <p:nvSpPr>
          <p:cNvPr id="7" name="TextBox 6"/>
          <p:cNvSpPr txBox="1"/>
          <p:nvPr/>
        </p:nvSpPr>
        <p:spPr>
          <a:xfrm>
            <a:off x="1" y="5436605"/>
            <a:ext cx="9144000" cy="1200329"/>
          </a:xfrm>
          <a:prstGeom prst="rect">
            <a:avLst/>
          </a:prstGeom>
          <a:noFill/>
        </p:spPr>
        <p:txBody>
          <a:bodyPr wrap="square" rtlCol="0">
            <a:spAutoFit/>
          </a:bodyPr>
          <a:lstStyle/>
          <a:p>
            <a:r>
              <a:rPr lang="en-US" dirty="0" smtClean="0"/>
              <a:t>Tangency Portfolio = Mean-Variance Efficient (MVE) Portfolio. The tangency portfolio represents the optimal portfolio where the Sharpe Ratio (Slope of CAL) is maximized. REGARDLESS of risk aversion, the tangency portfolio, combined with r</a:t>
            </a:r>
            <a:r>
              <a:rPr lang="en-US" baseline="-25000" dirty="0" smtClean="0"/>
              <a:t>f</a:t>
            </a:r>
            <a:r>
              <a:rPr lang="en-US" dirty="0" smtClean="0"/>
              <a:t> is the optimal portfolio of choice FOR ALL INVESTORS…it don’t matter if you are rich, poor, or even a child for that matter.</a:t>
            </a:r>
            <a:endParaRPr lang="en-US" dirty="0"/>
          </a:p>
        </p:txBody>
      </p:sp>
    </p:spTree>
    <p:extLst>
      <p:ext uri="{BB962C8B-B14F-4D97-AF65-F5344CB8AC3E}">
        <p14:creationId xmlns:p14="http://schemas.microsoft.com/office/powerpoint/2010/main" val="15892424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Today</a:t>
            </a:r>
            <a:endParaRPr lang="en-US" dirty="0"/>
          </a:p>
        </p:txBody>
      </p:sp>
      <p:sp>
        <p:nvSpPr>
          <p:cNvPr id="3" name="Content Placeholder 2"/>
          <p:cNvSpPr>
            <a:spLocks noGrp="1"/>
          </p:cNvSpPr>
          <p:nvPr>
            <p:ph idx="1"/>
          </p:nvPr>
        </p:nvSpPr>
        <p:spPr>
          <a:xfrm>
            <a:off x="457200" y="1600200"/>
            <a:ext cx="8686800" cy="4525963"/>
          </a:xfrm>
        </p:spPr>
        <p:txBody>
          <a:bodyPr/>
          <a:lstStyle/>
          <a:p>
            <a:pPr marL="514350" indent="-514350">
              <a:buAutoNum type="arabicParenR"/>
            </a:pPr>
            <a:r>
              <a:rPr lang="en-US" dirty="0" smtClean="0"/>
              <a:t>Introduce &amp; Deepen our understanding and applications of Modern Portfolio Theory (MPT) to optimize portfolios</a:t>
            </a:r>
          </a:p>
          <a:p>
            <a:pPr marL="0" indent="0">
              <a:buNone/>
            </a:pPr>
            <a:endParaRPr lang="en-US" dirty="0" smtClean="0"/>
          </a:p>
          <a:p>
            <a:pPr marL="0" indent="0">
              <a:buNone/>
            </a:pPr>
            <a:r>
              <a:rPr lang="en-US" dirty="0" smtClean="0"/>
              <a:t>2) Put MPT into the context of Market </a:t>
            </a:r>
            <a:r>
              <a:rPr lang="en-US" dirty="0"/>
              <a:t>E</a:t>
            </a:r>
            <a:r>
              <a:rPr lang="en-US" dirty="0" smtClean="0"/>
              <a:t>fficiency       	&amp; CAPM Discussion…see the implications   	derived from such insight</a:t>
            </a:r>
            <a:endParaRPr lang="en-US" dirty="0"/>
          </a:p>
        </p:txBody>
      </p:sp>
    </p:spTree>
    <p:extLst>
      <p:ext uri="{BB962C8B-B14F-4D97-AF65-F5344CB8AC3E}">
        <p14:creationId xmlns:p14="http://schemas.microsoft.com/office/powerpoint/2010/main" val="3393030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82301"/>
            <a:ext cx="8229600" cy="4525963"/>
          </a:xfrm>
        </p:spPr>
        <p:txBody>
          <a:bodyPr/>
          <a:lstStyle/>
          <a:p>
            <a:r>
              <a:rPr lang="en-US" dirty="0" smtClean="0"/>
              <a:t>With the optimal risky portfolio established...</a:t>
            </a:r>
          </a:p>
          <a:p>
            <a:pPr lvl="1"/>
            <a:r>
              <a:rPr lang="en-US" dirty="0" smtClean="0"/>
              <a:t> investors can </a:t>
            </a:r>
            <a:r>
              <a:rPr lang="en-US" i="1" dirty="0" smtClean="0"/>
              <a:t>now</a:t>
            </a:r>
            <a:r>
              <a:rPr lang="en-US" dirty="0" smtClean="0"/>
              <a:t> allocate their wealth between the tangency portfolio and the risk-free asset to satisfy their risk tolerance. </a:t>
            </a:r>
          </a:p>
          <a:p>
            <a:pPr lvl="2"/>
            <a:r>
              <a:rPr lang="en-US" dirty="0" smtClean="0"/>
              <a:t>i.e. if you are near retirement, you put only 40% into the optimal risky portfolio and the rest in T-bills.</a:t>
            </a:r>
            <a:endParaRPr lang="en-US" dirty="0"/>
          </a:p>
        </p:txBody>
      </p:sp>
      <p:sp>
        <p:nvSpPr>
          <p:cNvPr id="4" name="Title 1"/>
          <p:cNvSpPr>
            <a:spLocks noGrp="1"/>
          </p:cNvSpPr>
          <p:nvPr>
            <p:ph type="title"/>
          </p:nvPr>
        </p:nvSpPr>
        <p:spPr/>
        <p:txBody>
          <a:bodyPr/>
          <a:lstStyle/>
          <a:p>
            <a:r>
              <a:rPr lang="en-US" dirty="0" smtClean="0"/>
              <a:t>2 Risky Assets &amp; 1 Risk-free Asset</a:t>
            </a:r>
            <a:endParaRPr lang="en-US" dirty="0"/>
          </a:p>
        </p:txBody>
      </p:sp>
    </p:spTree>
    <p:extLst>
      <p:ext uri="{BB962C8B-B14F-4D97-AF65-F5344CB8AC3E}">
        <p14:creationId xmlns:p14="http://schemas.microsoft.com/office/powerpoint/2010/main" val="4088640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Optimal Risky Portfolio: MVE</a:t>
            </a:r>
            <a:endParaRPr lang="en-US" dirty="0"/>
          </a:p>
        </p:txBody>
      </p:sp>
      <p:pic>
        <p:nvPicPr>
          <p:cNvPr id="4" name="Content Placeholder 3" descr="Screen Shot 2015-06-15 at 7.49.29 AM.png"/>
          <p:cNvPicPr>
            <a:picLocks noGrp="1" noChangeAspect="1"/>
          </p:cNvPicPr>
          <p:nvPr>
            <p:ph idx="1"/>
          </p:nvPr>
        </p:nvPicPr>
        <p:blipFill>
          <a:blip r:embed="rId2">
            <a:extLst>
              <a:ext uri="{28A0092B-C50C-407E-A947-70E740481C1C}">
                <a14:useLocalDpi xmlns:a14="http://schemas.microsoft.com/office/drawing/2010/main" val="0"/>
              </a:ext>
            </a:extLst>
          </a:blip>
          <a:srcRect t="-111420" b="-111420"/>
          <a:stretch>
            <a:fillRect/>
          </a:stretch>
        </p:blipFill>
        <p:spPr>
          <a:xfrm>
            <a:off x="140835" y="-373479"/>
            <a:ext cx="8760384" cy="4817874"/>
          </a:xfrm>
        </p:spPr>
      </p:pic>
      <p:sp>
        <p:nvSpPr>
          <p:cNvPr id="5" name="TextBox 4"/>
          <p:cNvSpPr txBox="1"/>
          <p:nvPr/>
        </p:nvSpPr>
        <p:spPr>
          <a:xfrm>
            <a:off x="1185545" y="2831691"/>
            <a:ext cx="7106385" cy="4524315"/>
          </a:xfrm>
          <a:prstGeom prst="rect">
            <a:avLst/>
          </a:prstGeom>
          <a:noFill/>
        </p:spPr>
        <p:txBody>
          <a:bodyPr wrap="square" rtlCol="0">
            <a:spAutoFit/>
          </a:bodyPr>
          <a:lstStyle/>
          <a:p>
            <a:r>
              <a:rPr lang="en-US" sz="2400" dirty="0" smtClean="0"/>
              <a:t>W</a:t>
            </a:r>
            <a:r>
              <a:rPr lang="en-US" sz="2400" baseline="-25000" dirty="0" smtClean="0"/>
              <a:t>a</a:t>
            </a:r>
            <a:r>
              <a:rPr lang="en-US" sz="2400" dirty="0"/>
              <a:t> </a:t>
            </a:r>
            <a:r>
              <a:rPr lang="en-US" sz="2400" dirty="0" smtClean="0"/>
              <a:t>tells you how much you should optimally allocate to the risky portfolio  </a:t>
            </a:r>
          </a:p>
          <a:p>
            <a:endParaRPr lang="en-US" sz="2400" dirty="0"/>
          </a:p>
          <a:p>
            <a:r>
              <a:rPr lang="en-US" sz="2400" dirty="0" smtClean="0"/>
              <a:t>1-W</a:t>
            </a:r>
            <a:r>
              <a:rPr lang="en-US" sz="2400" baseline="-25000" dirty="0" smtClean="0"/>
              <a:t>a </a:t>
            </a:r>
            <a:r>
              <a:rPr lang="en-US" sz="2400" dirty="0" smtClean="0"/>
              <a:t>tells you how much to put into T-bills (risk free asset) unless we consider the general market, then 1-W</a:t>
            </a:r>
            <a:r>
              <a:rPr lang="en-US" sz="2400" baseline="-25000" dirty="0" smtClean="0"/>
              <a:t>a </a:t>
            </a:r>
            <a:r>
              <a:rPr lang="en-US" sz="2400" dirty="0" smtClean="0"/>
              <a:t>tells you how much to invest into the general market.</a:t>
            </a:r>
            <a:endParaRPr lang="en-US" sz="2400" baseline="-25000" dirty="0" smtClean="0"/>
          </a:p>
          <a:p>
            <a:endParaRPr lang="en-US" sz="2400" dirty="0"/>
          </a:p>
          <a:p>
            <a:r>
              <a:rPr lang="en-US" sz="2400" dirty="0" smtClean="0"/>
              <a:t>MAIN POINT: The optimal risky portfolio has nothing to do with risk aversion…all investors choose the same risky portfolio and then allocate to the risk free asset accordingly based off risk preferences. </a:t>
            </a:r>
            <a:endParaRPr lang="en-US" sz="2400" dirty="0"/>
          </a:p>
        </p:txBody>
      </p:sp>
    </p:spTree>
    <p:extLst>
      <p:ext uri="{BB962C8B-B14F-4D97-AF65-F5344CB8AC3E}">
        <p14:creationId xmlns:p14="http://schemas.microsoft.com/office/powerpoint/2010/main" val="35618766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Variance Portfolio (MVP)</a:t>
            </a:r>
            <a:endParaRPr lang="en-US" dirty="0"/>
          </a:p>
        </p:txBody>
      </p:sp>
      <p:pic>
        <p:nvPicPr>
          <p:cNvPr id="4" name="Content Placeholder 3" descr="Screen Shot 2015-06-15 at 6.38.27 PM.png"/>
          <p:cNvPicPr>
            <a:picLocks noGrp="1" noChangeAspect="1"/>
          </p:cNvPicPr>
          <p:nvPr>
            <p:ph idx="1"/>
          </p:nvPr>
        </p:nvPicPr>
        <p:blipFill>
          <a:blip r:embed="rId2">
            <a:extLst>
              <a:ext uri="{28A0092B-C50C-407E-A947-70E740481C1C}">
                <a14:useLocalDpi xmlns:a14="http://schemas.microsoft.com/office/drawing/2010/main" val="0"/>
              </a:ext>
            </a:extLst>
          </a:blip>
          <a:srcRect t="-28242" b="-28242"/>
          <a:stretch>
            <a:fillRect/>
          </a:stretch>
        </p:blipFill>
        <p:spPr>
          <a:xfrm>
            <a:off x="2044730" y="2645040"/>
            <a:ext cx="4622800" cy="2542362"/>
          </a:xfrm>
        </p:spPr>
      </p:pic>
      <p:sp>
        <p:nvSpPr>
          <p:cNvPr id="5" name="TextBox 4"/>
          <p:cNvSpPr txBox="1"/>
          <p:nvPr/>
        </p:nvSpPr>
        <p:spPr>
          <a:xfrm>
            <a:off x="2044730" y="1584754"/>
            <a:ext cx="5414465" cy="923330"/>
          </a:xfrm>
          <a:prstGeom prst="rect">
            <a:avLst/>
          </a:prstGeom>
          <a:noFill/>
        </p:spPr>
        <p:txBody>
          <a:bodyPr wrap="square" rtlCol="0">
            <a:spAutoFit/>
          </a:bodyPr>
          <a:lstStyle/>
          <a:p>
            <a:r>
              <a:rPr lang="en-US" dirty="0" smtClean="0"/>
              <a:t>If you want to minimize risk instead of maximizing returns…here is the two asset case. If there are more than two assets, we resort to solver.  </a:t>
            </a:r>
            <a:endParaRPr lang="en-US" dirty="0"/>
          </a:p>
        </p:txBody>
      </p:sp>
    </p:spTree>
    <p:extLst>
      <p:ext uri="{BB962C8B-B14F-4D97-AF65-F5344CB8AC3E}">
        <p14:creationId xmlns:p14="http://schemas.microsoft.com/office/powerpoint/2010/main" val="248226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Variance Strategy</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If you have two risky assets (i.e. r</a:t>
            </a:r>
            <a:r>
              <a:rPr lang="en-US" baseline="-25000" dirty="0" smtClean="0"/>
              <a:t>a</a:t>
            </a:r>
            <a:r>
              <a:rPr lang="en-US" dirty="0" smtClean="0"/>
              <a:t> = stock fund, r</a:t>
            </a:r>
            <a:r>
              <a:rPr lang="en-US" baseline="-25000" dirty="0" smtClean="0"/>
              <a:t>b</a:t>
            </a:r>
            <a:r>
              <a:rPr lang="en-US" dirty="0" smtClean="0"/>
              <a:t>= bond fund…yes bonds are risky, </a:t>
            </a:r>
            <a:r>
              <a:rPr lang="en-US" i="1" dirty="0" err="1" smtClean="0"/>
              <a:t>t-bills</a:t>
            </a:r>
            <a:r>
              <a:rPr lang="en-US" dirty="0" smtClean="0"/>
              <a:t> are not), estimate the expected return, standard deviation, and covariance between the assets (</a:t>
            </a:r>
            <a:r>
              <a:rPr lang="en-US" i="1" dirty="0" smtClean="0"/>
              <a:t>start</a:t>
            </a:r>
            <a:r>
              <a:rPr lang="en-US" dirty="0" smtClean="0"/>
              <a:t> with historical data)</a:t>
            </a:r>
          </a:p>
          <a:p>
            <a:pPr lvl="1"/>
            <a:r>
              <a:rPr lang="en-US" dirty="0" smtClean="0"/>
              <a:t>With these parameters, solve for the optimal risky  MVE tangency portfolio that all investors share</a:t>
            </a:r>
          </a:p>
          <a:p>
            <a:pPr marL="0" indent="0">
              <a:buNone/>
            </a:pPr>
            <a:endParaRPr lang="en-US" dirty="0" smtClean="0"/>
          </a:p>
          <a:p>
            <a:pPr marL="514350" indent="-514350">
              <a:buFont typeface="+mj-lt"/>
              <a:buAutoNum type="arabicPeriod"/>
            </a:pPr>
            <a:r>
              <a:rPr lang="en-US" dirty="0" smtClean="0"/>
              <a:t>Allocate money between the optimal risky portfolio and the risk-free asset, based on risk aversion. </a:t>
            </a:r>
          </a:p>
          <a:p>
            <a:pPr marL="914400" lvl="1" indent="-514350"/>
            <a:r>
              <a:rPr lang="en-US" dirty="0" smtClean="0"/>
              <a:t>*Note again that risk aversion only comes in at the end of the portfolio construction process.</a:t>
            </a:r>
          </a:p>
          <a:p>
            <a:endParaRPr lang="en-US" dirty="0"/>
          </a:p>
        </p:txBody>
      </p:sp>
    </p:spTree>
    <p:extLst>
      <p:ext uri="{BB962C8B-B14F-4D97-AF65-F5344CB8AC3E}">
        <p14:creationId xmlns:p14="http://schemas.microsoft.com/office/powerpoint/2010/main" val="1817228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MVE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a:t>
            </a:r>
            <a:r>
              <a:rPr lang="en-US" dirty="0"/>
              <a:t>Mean‐variance analysis works off the assumption that </a:t>
            </a:r>
            <a:r>
              <a:rPr lang="en-US" dirty="0" smtClean="0"/>
              <a:t>all investors </a:t>
            </a:r>
            <a:r>
              <a:rPr lang="en-US" dirty="0"/>
              <a:t>care about is </a:t>
            </a:r>
            <a:r>
              <a:rPr lang="en-US" dirty="0" smtClean="0"/>
              <a:t>the return </a:t>
            </a:r>
            <a:r>
              <a:rPr lang="en-US" dirty="0"/>
              <a:t>and </a:t>
            </a:r>
            <a:r>
              <a:rPr lang="en-US" dirty="0" smtClean="0"/>
              <a:t>risk </a:t>
            </a:r>
            <a:r>
              <a:rPr lang="en-US" dirty="0"/>
              <a:t>of returns.</a:t>
            </a:r>
          </a:p>
          <a:p>
            <a:endParaRPr lang="en-US" dirty="0" smtClean="0"/>
          </a:p>
          <a:p>
            <a:r>
              <a:rPr lang="en-US" dirty="0" smtClean="0"/>
              <a:t>What does this imply?</a:t>
            </a:r>
            <a:endParaRPr lang="en-US" dirty="0"/>
          </a:p>
          <a:p>
            <a:pPr lvl="1"/>
            <a:r>
              <a:rPr lang="en-US" dirty="0" smtClean="0"/>
              <a:t> </a:t>
            </a:r>
            <a:r>
              <a:rPr lang="en-US" dirty="0"/>
              <a:t>Portfolio management can be broken down into two </a:t>
            </a:r>
            <a:r>
              <a:rPr lang="en-US" dirty="0" smtClean="0"/>
              <a:t>steps</a:t>
            </a:r>
          </a:p>
          <a:p>
            <a:pPr lvl="2"/>
            <a:r>
              <a:rPr lang="en-US" dirty="0" smtClean="0"/>
              <a:t> </a:t>
            </a:r>
            <a:r>
              <a:rPr lang="en-US" dirty="0"/>
              <a:t>Find the unique mean‐variance efficient </a:t>
            </a:r>
            <a:r>
              <a:rPr lang="en-US" dirty="0" smtClean="0"/>
              <a:t>portfolio</a:t>
            </a:r>
          </a:p>
          <a:p>
            <a:pPr lvl="2"/>
            <a:r>
              <a:rPr lang="en-US" dirty="0" smtClean="0"/>
              <a:t>Combine </a:t>
            </a:r>
            <a:r>
              <a:rPr lang="en-US" dirty="0"/>
              <a:t>this with the risk free asset to suit your risk </a:t>
            </a:r>
            <a:r>
              <a:rPr lang="en-US" dirty="0" smtClean="0"/>
              <a:t>aversion</a:t>
            </a:r>
            <a:endParaRPr lang="en-US" dirty="0"/>
          </a:p>
          <a:p>
            <a:pPr lvl="2"/>
            <a:endParaRPr lang="en-US" dirty="0" smtClean="0"/>
          </a:p>
          <a:p>
            <a:pPr lvl="2"/>
            <a:r>
              <a:rPr lang="en-US" dirty="0" smtClean="0"/>
              <a:t> </a:t>
            </a:r>
            <a:r>
              <a:rPr lang="en-US" dirty="0"/>
              <a:t>However, finding </a:t>
            </a:r>
            <a:r>
              <a:rPr lang="en-US" dirty="0" smtClean="0"/>
              <a:t>inputs (i.e. expected returns or alpha) </a:t>
            </a:r>
            <a:r>
              <a:rPr lang="en-US" dirty="0"/>
              <a:t>to your model may be difficult (</a:t>
            </a:r>
            <a:r>
              <a:rPr lang="en-US" dirty="0" smtClean="0"/>
              <a:t>garbage in</a:t>
            </a:r>
            <a:r>
              <a:rPr lang="en-US" dirty="0"/>
              <a:t>, garbage out)</a:t>
            </a:r>
          </a:p>
          <a:p>
            <a:endParaRPr lang="en-US" dirty="0"/>
          </a:p>
        </p:txBody>
      </p:sp>
    </p:spTree>
    <p:extLst>
      <p:ext uri="{BB962C8B-B14F-4D97-AF65-F5344CB8AC3E}">
        <p14:creationId xmlns:p14="http://schemas.microsoft.com/office/powerpoint/2010/main" val="1579370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CAPM &amp; Market Efficiency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Capital Asset Pricing Model (CAPM) asks, if everybody is rational, has the same expectations and inputs, and performs MVE analysis to determine their portfolio holdings in efficient markets… what happens?</a:t>
            </a:r>
          </a:p>
          <a:p>
            <a:endParaRPr lang="en-US" dirty="0"/>
          </a:p>
          <a:p>
            <a:r>
              <a:rPr lang="en-US" dirty="0" smtClean="0"/>
              <a:t>The answer is that the market portfolio becomes the tangency portfolio, meaning that the best, portfolio for you to hold (on a risk-adjusted basis) is the market portfolio.</a:t>
            </a:r>
          </a:p>
          <a:p>
            <a:pPr lvl="1"/>
            <a:r>
              <a:rPr lang="en-US" dirty="0" smtClean="0"/>
              <a:t>This makes sense logically, for if all the experts are doing the hard, dirty work for you, just buy the market portfolio (S&amp;P) to piggy back off their work… this insight is what has led to the surge of indexing over the past 20 years.</a:t>
            </a:r>
            <a:endParaRPr lang="en-US" dirty="0"/>
          </a:p>
        </p:txBody>
      </p:sp>
    </p:spTree>
    <p:extLst>
      <p:ext uri="{BB962C8B-B14F-4D97-AF65-F5344CB8AC3E}">
        <p14:creationId xmlns:p14="http://schemas.microsoft.com/office/powerpoint/2010/main" val="1746978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CAPM Implications</a:t>
            </a:r>
            <a:endParaRPr lang="en-US" dirty="0"/>
          </a:p>
        </p:txBody>
      </p:sp>
      <p:cxnSp>
        <p:nvCxnSpPr>
          <p:cNvPr id="5" name="Straight Connector 4"/>
          <p:cNvCxnSpPr/>
          <p:nvPr/>
        </p:nvCxnSpPr>
        <p:spPr>
          <a:xfrm flipV="1">
            <a:off x="3258255" y="2389751"/>
            <a:ext cx="1487101" cy="1002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258255" y="3392444"/>
            <a:ext cx="1487101" cy="98598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0657" y="3130834"/>
            <a:ext cx="505400" cy="523220"/>
          </a:xfrm>
          <a:prstGeom prst="rect">
            <a:avLst/>
          </a:prstGeom>
          <a:noFill/>
        </p:spPr>
        <p:txBody>
          <a:bodyPr wrap="none" rtlCol="0">
            <a:spAutoFit/>
          </a:bodyPr>
          <a:lstStyle/>
          <a:p>
            <a:r>
              <a:rPr lang="en-US" sz="2800" dirty="0" smtClean="0"/>
              <a:t>R</a:t>
            </a:r>
            <a:r>
              <a:rPr lang="en-US" sz="2800" baseline="-25000" dirty="0" smtClean="0"/>
              <a:t>b</a:t>
            </a:r>
            <a:endParaRPr lang="en-US" sz="2800" baseline="-25000" dirty="0"/>
          </a:p>
        </p:txBody>
      </p:sp>
      <p:sp>
        <p:nvSpPr>
          <p:cNvPr id="11" name="TextBox 10"/>
          <p:cNvSpPr txBox="1"/>
          <p:nvPr/>
        </p:nvSpPr>
        <p:spPr>
          <a:xfrm>
            <a:off x="4745356" y="2128141"/>
            <a:ext cx="558466" cy="523220"/>
          </a:xfrm>
          <a:prstGeom prst="rect">
            <a:avLst/>
          </a:prstGeom>
          <a:noFill/>
        </p:spPr>
        <p:txBody>
          <a:bodyPr wrap="none" rtlCol="0">
            <a:spAutoFit/>
          </a:bodyPr>
          <a:lstStyle/>
          <a:p>
            <a:r>
              <a:rPr lang="en-US" sz="2800" dirty="0" smtClean="0"/>
              <a:t>R*</a:t>
            </a:r>
            <a:endParaRPr lang="en-US" sz="2800" baseline="-25000" dirty="0"/>
          </a:p>
        </p:txBody>
      </p:sp>
      <p:sp>
        <p:nvSpPr>
          <p:cNvPr id="12" name="TextBox 11"/>
          <p:cNvSpPr txBox="1"/>
          <p:nvPr/>
        </p:nvSpPr>
        <p:spPr>
          <a:xfrm>
            <a:off x="4682650" y="4116815"/>
            <a:ext cx="466794" cy="523220"/>
          </a:xfrm>
          <a:prstGeom prst="rect">
            <a:avLst/>
          </a:prstGeom>
          <a:noFill/>
        </p:spPr>
        <p:txBody>
          <a:bodyPr wrap="none" rtlCol="0">
            <a:spAutoFit/>
          </a:bodyPr>
          <a:lstStyle/>
          <a:p>
            <a:r>
              <a:rPr lang="en-US" sz="2800" dirty="0" smtClean="0"/>
              <a:t>R</a:t>
            </a:r>
            <a:r>
              <a:rPr lang="en-US" sz="2800" baseline="-25000" dirty="0"/>
              <a:t>f</a:t>
            </a:r>
          </a:p>
        </p:txBody>
      </p:sp>
      <p:sp>
        <p:nvSpPr>
          <p:cNvPr id="13" name="TextBox 12"/>
          <p:cNvSpPr txBox="1"/>
          <p:nvPr/>
        </p:nvSpPr>
        <p:spPr>
          <a:xfrm>
            <a:off x="6683600" y="2499892"/>
            <a:ext cx="2305842" cy="2308324"/>
          </a:xfrm>
          <a:prstGeom prst="rect">
            <a:avLst/>
          </a:prstGeom>
          <a:noFill/>
        </p:spPr>
        <p:txBody>
          <a:bodyPr wrap="square" rtlCol="0">
            <a:spAutoFit/>
          </a:bodyPr>
          <a:lstStyle/>
          <a:p>
            <a:r>
              <a:rPr lang="en-US" dirty="0" smtClean="0"/>
              <a:t>The Market Portfolio is the Tangency Portfolio, thus the investor combines the optimal risky portfolio with the risk free asset based off their risk aversion. </a:t>
            </a:r>
            <a:endParaRPr lang="en-US" dirty="0"/>
          </a:p>
        </p:txBody>
      </p:sp>
      <p:sp>
        <p:nvSpPr>
          <p:cNvPr id="3" name="TextBox 2"/>
          <p:cNvSpPr txBox="1"/>
          <p:nvPr/>
        </p:nvSpPr>
        <p:spPr>
          <a:xfrm>
            <a:off x="5149444" y="2128141"/>
            <a:ext cx="841563" cy="954107"/>
          </a:xfrm>
          <a:prstGeom prst="rect">
            <a:avLst/>
          </a:prstGeom>
          <a:noFill/>
        </p:spPr>
        <p:txBody>
          <a:bodyPr wrap="none" rtlCol="0">
            <a:spAutoFit/>
          </a:bodyPr>
          <a:lstStyle/>
          <a:p>
            <a:r>
              <a:rPr lang="en-US" sz="2800" b="1" dirty="0" smtClean="0"/>
              <a:t>= </a:t>
            </a:r>
            <a:r>
              <a:rPr lang="en-US" sz="2800" b="1" dirty="0"/>
              <a:t>R</a:t>
            </a:r>
            <a:r>
              <a:rPr lang="en-US" sz="2800" b="1" baseline="-25000" dirty="0"/>
              <a:t>m</a:t>
            </a:r>
          </a:p>
          <a:p>
            <a:endParaRPr lang="en-US" sz="2800" b="1" dirty="0"/>
          </a:p>
        </p:txBody>
      </p:sp>
    </p:spTree>
    <p:extLst>
      <p:ext uri="{BB962C8B-B14F-4D97-AF65-F5344CB8AC3E}">
        <p14:creationId xmlns:p14="http://schemas.microsoft.com/office/powerpoint/2010/main" val="289638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90" y="274638"/>
            <a:ext cx="8976910" cy="1143000"/>
          </a:xfrm>
        </p:spPr>
        <p:txBody>
          <a:bodyPr>
            <a:normAutofit/>
          </a:bodyPr>
          <a:lstStyle/>
          <a:p>
            <a:r>
              <a:rPr lang="en-US" dirty="0" smtClean="0"/>
              <a:t>CAPM downfalls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However, the CAPM does not come without heavy costs, the most noticeable being that it assumes markets are perfectly semi-strong efficient and that all investors are rational mean variance optimizers</a:t>
            </a:r>
          </a:p>
          <a:p>
            <a:pPr marL="0" indent="0">
              <a:buNone/>
            </a:pPr>
            <a:endParaRPr lang="en-US" dirty="0" smtClean="0"/>
          </a:p>
          <a:p>
            <a:pPr lvl="1"/>
            <a:r>
              <a:rPr lang="en-US" dirty="0"/>
              <a:t>W</a:t>
            </a:r>
            <a:r>
              <a:rPr lang="en-US" dirty="0" smtClean="0"/>
              <a:t>e have seen with more frequency that price does not always equal intrinsic value, due to the “animal spirits” of greed, fear, optimism, pessimism, etc., inflating or deflating the stock price undeservingly. </a:t>
            </a:r>
          </a:p>
          <a:p>
            <a:pPr marL="457200" lvl="1" indent="0">
              <a:buNone/>
            </a:pPr>
            <a:endParaRPr lang="en-US" dirty="0" smtClean="0"/>
          </a:p>
          <a:p>
            <a:pPr lvl="1"/>
            <a:r>
              <a:rPr lang="en-US" dirty="0" smtClean="0"/>
              <a:t>Arbitrage Pricing Theory (APT) Models have been created to “capture the alpha” including those from </a:t>
            </a:r>
            <a:r>
              <a:rPr lang="en-US" dirty="0" err="1" smtClean="0"/>
              <a:t>Fama</a:t>
            </a:r>
            <a:r>
              <a:rPr lang="en-US" dirty="0" smtClean="0"/>
              <a:t> French suggesting there are in fact </a:t>
            </a:r>
            <a:r>
              <a:rPr lang="en-US" dirty="0" err="1" smtClean="0"/>
              <a:t>mispricings</a:t>
            </a:r>
            <a:r>
              <a:rPr lang="en-US" dirty="0" smtClean="0"/>
              <a:t> in the market.</a:t>
            </a:r>
            <a:endParaRPr lang="en-US" dirty="0"/>
          </a:p>
        </p:txBody>
      </p:sp>
    </p:spTree>
    <p:extLst>
      <p:ext uri="{BB962C8B-B14F-4D97-AF65-F5344CB8AC3E}">
        <p14:creationId xmlns:p14="http://schemas.microsoft.com/office/powerpoint/2010/main" val="1683771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Market Line</a:t>
            </a:r>
            <a:endParaRPr lang="en-US" dirty="0"/>
          </a:p>
        </p:txBody>
      </p:sp>
      <p:pic>
        <p:nvPicPr>
          <p:cNvPr id="4" name="Content Placeholder 3" descr="Screen Shot 2015-06-15 at 7.02.25 PM.png"/>
          <p:cNvPicPr>
            <a:picLocks noGrp="1" noChangeAspect="1"/>
          </p:cNvPicPr>
          <p:nvPr>
            <p:ph idx="1"/>
          </p:nvPr>
        </p:nvPicPr>
        <p:blipFill>
          <a:blip r:embed="rId2">
            <a:extLst>
              <a:ext uri="{28A0092B-C50C-407E-A947-70E740481C1C}">
                <a14:useLocalDpi xmlns:a14="http://schemas.microsoft.com/office/drawing/2010/main" val="0"/>
              </a:ext>
            </a:extLst>
          </a:blip>
          <a:srcRect l="-27367" r="-27367"/>
          <a:stretch>
            <a:fillRect/>
          </a:stretch>
        </p:blipFill>
        <p:spPr>
          <a:xfrm>
            <a:off x="-1080262" y="2045886"/>
            <a:ext cx="8229600" cy="4525963"/>
          </a:xfrm>
        </p:spPr>
      </p:pic>
      <p:pic>
        <p:nvPicPr>
          <p:cNvPr id="5" name="Picture 4" descr="Screen Shot 2015-06-15 at 7.02.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979" y="1360086"/>
            <a:ext cx="3416300" cy="685800"/>
          </a:xfrm>
          <a:prstGeom prst="rect">
            <a:avLst/>
          </a:prstGeom>
        </p:spPr>
      </p:pic>
      <p:sp>
        <p:nvSpPr>
          <p:cNvPr id="8" name="TextBox 7"/>
          <p:cNvSpPr txBox="1"/>
          <p:nvPr/>
        </p:nvSpPr>
        <p:spPr>
          <a:xfrm>
            <a:off x="5080309" y="1693608"/>
            <a:ext cx="4063692" cy="4524316"/>
          </a:xfrm>
          <a:prstGeom prst="rect">
            <a:avLst/>
          </a:prstGeom>
          <a:noFill/>
        </p:spPr>
        <p:txBody>
          <a:bodyPr wrap="square" rtlCol="0">
            <a:spAutoFit/>
          </a:bodyPr>
          <a:lstStyle/>
          <a:p>
            <a:r>
              <a:rPr lang="en-US" dirty="0" smtClean="0"/>
              <a:t>Under the intuition of the CAPM, all assets lie perfectly on this line, for they are presumed to be perfectly priced in the market.</a:t>
            </a:r>
          </a:p>
          <a:p>
            <a:endParaRPr lang="en-US" dirty="0"/>
          </a:p>
          <a:p>
            <a:r>
              <a:rPr lang="en-US" dirty="0" smtClean="0"/>
              <a:t>However, APT practitioners, believe that the markets  are not all entirely efficient and they can put their resources to work to find “alpha” or mispricing's in the market for them to exploit to make a profit. </a:t>
            </a:r>
          </a:p>
          <a:p>
            <a:endParaRPr lang="en-US" dirty="0"/>
          </a:p>
          <a:p>
            <a:r>
              <a:rPr lang="en-US" dirty="0" smtClean="0"/>
              <a:t>Firms like Vanguard, who are more passive, are advocates of the CAPM while Hedge Funds, who are active managers, reject the CAPM.</a:t>
            </a:r>
            <a:endParaRPr lang="en-US" dirty="0"/>
          </a:p>
        </p:txBody>
      </p:sp>
    </p:spTree>
    <p:extLst>
      <p:ext uri="{BB962C8B-B14F-4D97-AF65-F5344CB8AC3E}">
        <p14:creationId xmlns:p14="http://schemas.microsoft.com/office/powerpoint/2010/main" val="27474464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Thus, Next Meeting’s Topic:</a:t>
            </a:r>
            <a:endParaRPr lang="en-US" dirty="0"/>
          </a:p>
        </p:txBody>
      </p:sp>
      <p:cxnSp>
        <p:nvCxnSpPr>
          <p:cNvPr id="5" name="Straight Connector 4"/>
          <p:cNvCxnSpPr/>
          <p:nvPr/>
        </p:nvCxnSpPr>
        <p:spPr>
          <a:xfrm flipV="1">
            <a:off x="2094514" y="3075236"/>
            <a:ext cx="1270077" cy="869089"/>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715719" y="3682715"/>
            <a:ext cx="453545" cy="553998"/>
          </a:xfrm>
          <a:prstGeom prst="rect">
            <a:avLst/>
          </a:prstGeom>
          <a:noFill/>
        </p:spPr>
        <p:txBody>
          <a:bodyPr wrap="none" rtlCol="0">
            <a:spAutoFit/>
          </a:bodyPr>
          <a:lstStyle/>
          <a:p>
            <a:r>
              <a:rPr lang="en-US" sz="3000" dirty="0" smtClean="0">
                <a:solidFill>
                  <a:srgbClr val="FF0000"/>
                </a:solidFill>
              </a:rPr>
              <a:t>r</a:t>
            </a:r>
            <a:r>
              <a:rPr lang="en-US" sz="3000" baseline="-25000" dirty="0" smtClean="0">
                <a:solidFill>
                  <a:srgbClr val="FF0000"/>
                </a:solidFill>
              </a:rPr>
              <a:t>b</a:t>
            </a:r>
            <a:endParaRPr lang="en-US" sz="3000" baseline="-25000" dirty="0">
              <a:solidFill>
                <a:srgbClr val="FF0000"/>
              </a:solidFill>
            </a:endParaRPr>
          </a:p>
        </p:txBody>
      </p:sp>
      <p:cxnSp>
        <p:nvCxnSpPr>
          <p:cNvPr id="9" name="Straight Connector 8"/>
          <p:cNvCxnSpPr/>
          <p:nvPr/>
        </p:nvCxnSpPr>
        <p:spPr>
          <a:xfrm>
            <a:off x="2094514" y="3927957"/>
            <a:ext cx="1195327" cy="586288"/>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364591" y="2798237"/>
            <a:ext cx="645154" cy="553998"/>
          </a:xfrm>
          <a:prstGeom prst="rect">
            <a:avLst/>
          </a:prstGeom>
          <a:noFill/>
        </p:spPr>
        <p:txBody>
          <a:bodyPr wrap="none" rtlCol="0">
            <a:spAutoFit/>
          </a:bodyPr>
          <a:lstStyle/>
          <a:p>
            <a:r>
              <a:rPr lang="en-US" sz="3000" dirty="0" smtClean="0">
                <a:solidFill>
                  <a:srgbClr val="FF0000"/>
                </a:solidFill>
              </a:rPr>
              <a:t>r*</a:t>
            </a:r>
            <a:r>
              <a:rPr lang="en-US" sz="3000" baseline="-25000" dirty="0" smtClean="0">
                <a:solidFill>
                  <a:srgbClr val="FF0000"/>
                </a:solidFill>
              </a:rPr>
              <a:t>p</a:t>
            </a:r>
            <a:endParaRPr lang="en-US" sz="3000" baseline="-25000" dirty="0">
              <a:solidFill>
                <a:srgbClr val="FF0000"/>
              </a:solidFill>
            </a:endParaRPr>
          </a:p>
        </p:txBody>
      </p:sp>
      <p:sp>
        <p:nvSpPr>
          <p:cNvPr id="13" name="TextBox 12"/>
          <p:cNvSpPr txBox="1"/>
          <p:nvPr/>
        </p:nvSpPr>
        <p:spPr>
          <a:xfrm>
            <a:off x="3364591" y="4269003"/>
            <a:ext cx="402674" cy="553998"/>
          </a:xfrm>
          <a:prstGeom prst="rect">
            <a:avLst/>
          </a:prstGeom>
          <a:noFill/>
        </p:spPr>
        <p:txBody>
          <a:bodyPr wrap="none" rtlCol="0">
            <a:spAutoFit/>
          </a:bodyPr>
          <a:lstStyle/>
          <a:p>
            <a:r>
              <a:rPr lang="en-US" sz="3000" dirty="0" smtClean="0">
                <a:solidFill>
                  <a:srgbClr val="FF0000"/>
                </a:solidFill>
              </a:rPr>
              <a:t>r</a:t>
            </a:r>
            <a:r>
              <a:rPr lang="en-US" sz="3000" baseline="-25000" dirty="0">
                <a:solidFill>
                  <a:srgbClr val="FF0000"/>
                </a:solidFill>
              </a:rPr>
              <a:t>f</a:t>
            </a:r>
          </a:p>
        </p:txBody>
      </p:sp>
      <p:cxnSp>
        <p:nvCxnSpPr>
          <p:cNvPr id="14" name="Straight Connector 13"/>
          <p:cNvCxnSpPr/>
          <p:nvPr/>
        </p:nvCxnSpPr>
        <p:spPr>
          <a:xfrm flipV="1">
            <a:off x="3767265" y="2059743"/>
            <a:ext cx="1270077" cy="869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767265" y="2928832"/>
            <a:ext cx="1195327" cy="5862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962592" y="3316773"/>
            <a:ext cx="523676" cy="553998"/>
          </a:xfrm>
          <a:prstGeom prst="rect">
            <a:avLst/>
          </a:prstGeom>
          <a:noFill/>
        </p:spPr>
        <p:txBody>
          <a:bodyPr wrap="none" rtlCol="0">
            <a:spAutoFit/>
          </a:bodyPr>
          <a:lstStyle/>
          <a:p>
            <a:r>
              <a:rPr lang="en-US" sz="3000" dirty="0" smtClean="0">
                <a:solidFill>
                  <a:srgbClr val="FF0000"/>
                </a:solidFill>
              </a:rPr>
              <a:t>r</a:t>
            </a:r>
            <a:r>
              <a:rPr lang="en-US" sz="3000" baseline="-25000" dirty="0">
                <a:solidFill>
                  <a:srgbClr val="FF0000"/>
                </a:solidFill>
              </a:rPr>
              <a:t>m</a:t>
            </a:r>
          </a:p>
        </p:txBody>
      </p:sp>
      <p:sp>
        <p:nvSpPr>
          <p:cNvPr id="17" name="TextBox 16"/>
          <p:cNvSpPr txBox="1"/>
          <p:nvPr/>
        </p:nvSpPr>
        <p:spPr>
          <a:xfrm>
            <a:off x="5037342" y="1782744"/>
            <a:ext cx="467195" cy="553998"/>
          </a:xfrm>
          <a:prstGeom prst="rect">
            <a:avLst/>
          </a:prstGeom>
          <a:noFill/>
        </p:spPr>
        <p:txBody>
          <a:bodyPr wrap="none" rtlCol="0">
            <a:spAutoFit/>
          </a:bodyPr>
          <a:lstStyle/>
          <a:p>
            <a:r>
              <a:rPr lang="en-US" sz="3000" dirty="0" smtClean="0">
                <a:solidFill>
                  <a:srgbClr val="FF0000"/>
                </a:solidFill>
              </a:rPr>
              <a:t>r</a:t>
            </a:r>
            <a:r>
              <a:rPr lang="en-US" sz="3000" baseline="-25000" dirty="0" smtClean="0">
                <a:solidFill>
                  <a:srgbClr val="FF0000"/>
                </a:solidFill>
              </a:rPr>
              <a:t>A</a:t>
            </a:r>
            <a:endParaRPr lang="en-US" sz="3000" baseline="-25000" dirty="0">
              <a:solidFill>
                <a:srgbClr val="FF0000"/>
              </a:solidFill>
            </a:endParaRPr>
          </a:p>
        </p:txBody>
      </p:sp>
      <p:cxnSp>
        <p:nvCxnSpPr>
          <p:cNvPr id="18" name="Straight Connector 17"/>
          <p:cNvCxnSpPr/>
          <p:nvPr/>
        </p:nvCxnSpPr>
        <p:spPr>
          <a:xfrm flipV="1">
            <a:off x="5505405" y="1671321"/>
            <a:ext cx="619016" cy="429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523244" y="2100721"/>
            <a:ext cx="7722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523244" y="2105556"/>
            <a:ext cx="619884" cy="502954"/>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124421" y="2285698"/>
            <a:ext cx="448786" cy="553998"/>
          </a:xfrm>
          <a:prstGeom prst="rect">
            <a:avLst/>
          </a:prstGeom>
          <a:noFill/>
        </p:spPr>
        <p:txBody>
          <a:bodyPr wrap="none" rtlCol="0">
            <a:spAutoFit/>
          </a:bodyPr>
          <a:lstStyle/>
          <a:p>
            <a:r>
              <a:rPr lang="en-US" sz="3000" dirty="0" smtClean="0">
                <a:solidFill>
                  <a:srgbClr val="FF0000"/>
                </a:solidFill>
              </a:rPr>
              <a:t>r</a:t>
            </a:r>
            <a:r>
              <a:rPr lang="en-US" sz="3000" baseline="-25000" dirty="0">
                <a:solidFill>
                  <a:srgbClr val="FF0000"/>
                </a:solidFill>
              </a:rPr>
              <a:t>3</a:t>
            </a:r>
          </a:p>
        </p:txBody>
      </p:sp>
      <p:sp>
        <p:nvSpPr>
          <p:cNvPr id="28" name="TextBox 27"/>
          <p:cNvSpPr txBox="1"/>
          <p:nvPr/>
        </p:nvSpPr>
        <p:spPr>
          <a:xfrm>
            <a:off x="6276821" y="1782744"/>
            <a:ext cx="448786" cy="553998"/>
          </a:xfrm>
          <a:prstGeom prst="rect">
            <a:avLst/>
          </a:prstGeom>
          <a:noFill/>
        </p:spPr>
        <p:txBody>
          <a:bodyPr wrap="none" rtlCol="0">
            <a:spAutoFit/>
          </a:bodyPr>
          <a:lstStyle/>
          <a:p>
            <a:r>
              <a:rPr lang="en-US" sz="3000" dirty="0" smtClean="0">
                <a:solidFill>
                  <a:srgbClr val="FF0000"/>
                </a:solidFill>
              </a:rPr>
              <a:t>r</a:t>
            </a:r>
            <a:r>
              <a:rPr lang="en-US" sz="3000" baseline="-25000" dirty="0" smtClean="0">
                <a:solidFill>
                  <a:srgbClr val="FF0000"/>
                </a:solidFill>
              </a:rPr>
              <a:t>2</a:t>
            </a:r>
            <a:endParaRPr lang="en-US" sz="3000" baseline="-25000" dirty="0">
              <a:solidFill>
                <a:srgbClr val="FF0000"/>
              </a:solidFill>
            </a:endParaRPr>
          </a:p>
        </p:txBody>
      </p:sp>
      <p:sp>
        <p:nvSpPr>
          <p:cNvPr id="29" name="TextBox 28"/>
          <p:cNvSpPr txBox="1"/>
          <p:nvPr/>
        </p:nvSpPr>
        <p:spPr>
          <a:xfrm>
            <a:off x="6143128" y="1228746"/>
            <a:ext cx="448786" cy="553998"/>
          </a:xfrm>
          <a:prstGeom prst="rect">
            <a:avLst/>
          </a:prstGeom>
          <a:noFill/>
        </p:spPr>
        <p:txBody>
          <a:bodyPr wrap="none" rtlCol="0">
            <a:spAutoFit/>
          </a:bodyPr>
          <a:lstStyle/>
          <a:p>
            <a:r>
              <a:rPr lang="en-US" sz="3000" dirty="0" smtClean="0">
                <a:solidFill>
                  <a:srgbClr val="FF0000"/>
                </a:solidFill>
              </a:rPr>
              <a:t>r</a:t>
            </a:r>
            <a:r>
              <a:rPr lang="en-US" sz="3000" baseline="-25000" dirty="0">
                <a:solidFill>
                  <a:srgbClr val="FF0000"/>
                </a:solidFill>
              </a:rPr>
              <a:t>1</a:t>
            </a:r>
          </a:p>
        </p:txBody>
      </p:sp>
      <p:sp>
        <p:nvSpPr>
          <p:cNvPr id="30" name="TextBox 29"/>
          <p:cNvSpPr txBox="1"/>
          <p:nvPr/>
        </p:nvSpPr>
        <p:spPr>
          <a:xfrm>
            <a:off x="3051738" y="2559500"/>
            <a:ext cx="625705" cy="369332"/>
          </a:xfrm>
          <a:prstGeom prst="rect">
            <a:avLst/>
          </a:prstGeom>
          <a:noFill/>
        </p:spPr>
        <p:txBody>
          <a:bodyPr wrap="none" rtlCol="0">
            <a:spAutoFit/>
          </a:bodyPr>
          <a:lstStyle/>
          <a:p>
            <a:r>
              <a:rPr lang="en-US" dirty="0" smtClean="0"/>
              <a:t>MVE</a:t>
            </a:r>
            <a:endParaRPr lang="en-US" dirty="0"/>
          </a:p>
        </p:txBody>
      </p:sp>
      <p:sp>
        <p:nvSpPr>
          <p:cNvPr id="31" name="TextBox 30"/>
          <p:cNvSpPr txBox="1"/>
          <p:nvPr/>
        </p:nvSpPr>
        <p:spPr>
          <a:xfrm>
            <a:off x="6809933" y="1486655"/>
            <a:ext cx="1680794" cy="369332"/>
          </a:xfrm>
          <a:prstGeom prst="rect">
            <a:avLst/>
          </a:prstGeom>
          <a:noFill/>
        </p:spPr>
        <p:txBody>
          <a:bodyPr wrap="none" rtlCol="0">
            <a:spAutoFit/>
          </a:bodyPr>
          <a:lstStyle/>
          <a:p>
            <a:r>
              <a:rPr lang="en-US" dirty="0" smtClean="0"/>
              <a:t>Maximize Alpha</a:t>
            </a:r>
            <a:endParaRPr lang="en-US" dirty="0"/>
          </a:p>
        </p:txBody>
      </p:sp>
      <p:sp>
        <p:nvSpPr>
          <p:cNvPr id="32" name="TextBox 31"/>
          <p:cNvSpPr txBox="1"/>
          <p:nvPr/>
        </p:nvSpPr>
        <p:spPr>
          <a:xfrm>
            <a:off x="4306839" y="2339852"/>
            <a:ext cx="519343" cy="461665"/>
          </a:xfrm>
          <a:prstGeom prst="rect">
            <a:avLst/>
          </a:prstGeom>
          <a:noFill/>
        </p:spPr>
        <p:txBody>
          <a:bodyPr wrap="none" rtlCol="0">
            <a:spAutoFit/>
          </a:bodyPr>
          <a:lstStyle/>
          <a:p>
            <a:r>
              <a:rPr lang="en-US" sz="2400" dirty="0" smtClean="0"/>
              <a:t>w</a:t>
            </a:r>
            <a:r>
              <a:rPr lang="en-US" sz="2800" baseline="-25000" dirty="0" smtClean="0"/>
              <a:t>a</a:t>
            </a:r>
            <a:endParaRPr lang="en-US" sz="2800" baseline="-25000" dirty="0"/>
          </a:p>
        </p:txBody>
      </p:sp>
      <p:sp>
        <p:nvSpPr>
          <p:cNvPr id="33" name="TextBox 32"/>
          <p:cNvSpPr txBox="1"/>
          <p:nvPr/>
        </p:nvSpPr>
        <p:spPr>
          <a:xfrm>
            <a:off x="4577811" y="2938418"/>
            <a:ext cx="769561" cy="461665"/>
          </a:xfrm>
          <a:prstGeom prst="rect">
            <a:avLst/>
          </a:prstGeom>
          <a:noFill/>
        </p:spPr>
        <p:txBody>
          <a:bodyPr wrap="none" rtlCol="0">
            <a:spAutoFit/>
          </a:bodyPr>
          <a:lstStyle/>
          <a:p>
            <a:r>
              <a:rPr lang="en-US" sz="2400" dirty="0" smtClean="0"/>
              <a:t>1-w</a:t>
            </a:r>
            <a:r>
              <a:rPr lang="en-US" sz="2800" baseline="-25000" dirty="0" smtClean="0"/>
              <a:t>a</a:t>
            </a:r>
            <a:endParaRPr lang="en-US" sz="2800" baseline="-25000" dirty="0"/>
          </a:p>
        </p:txBody>
      </p:sp>
      <p:sp>
        <p:nvSpPr>
          <p:cNvPr id="34" name="TextBox 33"/>
          <p:cNvSpPr txBox="1"/>
          <p:nvPr/>
        </p:nvSpPr>
        <p:spPr>
          <a:xfrm>
            <a:off x="457200" y="3622672"/>
            <a:ext cx="996862" cy="646331"/>
          </a:xfrm>
          <a:prstGeom prst="rect">
            <a:avLst/>
          </a:prstGeom>
          <a:noFill/>
        </p:spPr>
        <p:txBody>
          <a:bodyPr wrap="none" rtlCol="0">
            <a:spAutoFit/>
          </a:bodyPr>
          <a:lstStyle/>
          <a:p>
            <a:r>
              <a:rPr lang="en-US" dirty="0" smtClean="0"/>
              <a:t>Blended </a:t>
            </a:r>
          </a:p>
          <a:p>
            <a:r>
              <a:rPr lang="en-US" dirty="0" smtClean="0"/>
              <a:t>Portfolio</a:t>
            </a:r>
            <a:endParaRPr lang="en-US" dirty="0"/>
          </a:p>
        </p:txBody>
      </p:sp>
      <p:sp>
        <p:nvSpPr>
          <p:cNvPr id="35" name="TextBox 34"/>
          <p:cNvSpPr txBox="1"/>
          <p:nvPr/>
        </p:nvSpPr>
        <p:spPr>
          <a:xfrm>
            <a:off x="1049581" y="5504224"/>
            <a:ext cx="7056460" cy="830997"/>
          </a:xfrm>
          <a:prstGeom prst="rect">
            <a:avLst/>
          </a:prstGeom>
          <a:noFill/>
        </p:spPr>
        <p:txBody>
          <a:bodyPr wrap="square" rtlCol="0">
            <a:spAutoFit/>
          </a:bodyPr>
          <a:lstStyle/>
          <a:p>
            <a:r>
              <a:rPr lang="en-US" sz="2400" b="1" i="1" dirty="0" smtClean="0"/>
              <a:t>Active Portfolio Management</a:t>
            </a:r>
            <a:r>
              <a:rPr lang="en-US" sz="2400" dirty="0" smtClean="0"/>
              <a:t>…how the search and discovery of alpha effects the optimal risky  portfolio</a:t>
            </a:r>
            <a:endParaRPr lang="en-US" sz="2400" dirty="0"/>
          </a:p>
        </p:txBody>
      </p:sp>
    </p:spTree>
    <p:extLst>
      <p:ext uri="{BB962C8B-B14F-4D97-AF65-F5344CB8AC3E}">
        <p14:creationId xmlns:p14="http://schemas.microsoft.com/office/powerpoint/2010/main" val="796290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6" grpId="0"/>
      <p:bldP spid="17" grpId="0"/>
      <p:bldP spid="27" grpId="0"/>
      <p:bldP spid="28" grpId="0"/>
      <p:bldP spid="29" grpId="0"/>
      <p:bldP spid="30" grpId="0"/>
      <p:bldP spid="31" grpId="0"/>
      <p:bldP spid="32" grpId="0"/>
      <p:bldP spid="32" grpId="1"/>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So…freshman year of YUDI we introduced portfolio construction &amp; management</a:t>
            </a:r>
          </a:p>
          <a:p>
            <a:pPr marL="0" indent="0">
              <a:buNone/>
            </a:pPr>
            <a:endParaRPr lang="en-US" dirty="0" smtClean="0"/>
          </a:p>
          <a:p>
            <a:pPr lvl="1"/>
            <a:r>
              <a:rPr lang="en-US" sz="2000" dirty="0" smtClean="0"/>
              <a:t>But…did so in a basic way with the assumption that we understood what expected return and risk actually meant and how these measures were derived. </a:t>
            </a:r>
          </a:p>
          <a:p>
            <a:pPr marL="457200" lvl="1" indent="0">
              <a:buNone/>
            </a:pPr>
            <a:endParaRPr lang="en-US" sz="2000" dirty="0" smtClean="0"/>
          </a:p>
          <a:p>
            <a:pPr lvl="1"/>
            <a:r>
              <a:rPr lang="en-US" sz="2000" dirty="0" smtClean="0"/>
              <a:t>Today, we are going to dive deeper into this process of how to optimize your portfolio using the insight gained from the </a:t>
            </a:r>
            <a:r>
              <a:rPr lang="en-US" sz="2000" i="1" dirty="0" smtClean="0"/>
              <a:t>Modern Portfolio Theory</a:t>
            </a:r>
          </a:p>
        </p:txBody>
      </p:sp>
      <p:sp>
        <p:nvSpPr>
          <p:cNvPr id="4" name="Title 3"/>
          <p:cNvSpPr>
            <a:spLocks noGrp="1"/>
          </p:cNvSpPr>
          <p:nvPr>
            <p:ph type="title"/>
          </p:nvPr>
        </p:nvSpPr>
        <p:spPr/>
        <p:txBody>
          <a:bodyPr>
            <a:normAutofit/>
          </a:bodyPr>
          <a:lstStyle/>
          <a:p>
            <a:r>
              <a:rPr lang="en-US" dirty="0" smtClean="0"/>
              <a:t>Last Year</a:t>
            </a:r>
            <a:endParaRPr lang="en-US" dirty="0"/>
          </a:p>
        </p:txBody>
      </p:sp>
    </p:spTree>
    <p:extLst>
      <p:ext uri="{BB962C8B-B14F-4D97-AF65-F5344CB8AC3E}">
        <p14:creationId xmlns:p14="http://schemas.microsoft.com/office/powerpoint/2010/main" val="2656274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HW assignment will be emailed to you via PDF</a:t>
            </a:r>
          </a:p>
          <a:p>
            <a:pPr marL="0" indent="0">
              <a:buNone/>
            </a:pPr>
            <a:endParaRPr lang="en-US" dirty="0"/>
          </a:p>
          <a:p>
            <a:pPr marL="514350" indent="-514350">
              <a:buAutoNum type="arabicParenR"/>
            </a:pPr>
            <a:r>
              <a:rPr lang="en-US" dirty="0" smtClean="0"/>
              <a:t>Start trading in stock game!</a:t>
            </a:r>
          </a:p>
          <a:p>
            <a:pPr marL="457200" lvl="1" indent="0">
              <a:buNone/>
            </a:pPr>
            <a:endParaRPr lang="en-US" b="1" dirty="0" smtClean="0"/>
          </a:p>
          <a:p>
            <a:pPr marL="457200" lvl="1" indent="0">
              <a:buNone/>
            </a:pPr>
            <a:r>
              <a:rPr lang="en-US" b="1" dirty="0"/>
              <a:t>	</a:t>
            </a:r>
            <a:r>
              <a:rPr lang="en-US" b="1" dirty="0" smtClean="0"/>
              <a:t>		</a:t>
            </a:r>
          </a:p>
        </p:txBody>
      </p:sp>
    </p:spTree>
    <p:extLst>
      <p:ext uri="{BB962C8B-B14F-4D97-AF65-F5344CB8AC3E}">
        <p14:creationId xmlns:p14="http://schemas.microsoft.com/office/powerpoint/2010/main" val="40384696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50"/>
            <a:ext cx="8229600" cy="1143000"/>
          </a:xfrm>
        </p:spPr>
        <p:txBody>
          <a:bodyPr/>
          <a:lstStyle/>
          <a:p>
            <a:r>
              <a:rPr lang="en-US" dirty="0" smtClean="0"/>
              <a:t>Modern Portfolio Theory</a:t>
            </a:r>
            <a:endParaRPr lang="en-US" dirty="0"/>
          </a:p>
        </p:txBody>
      </p:sp>
      <p:sp>
        <p:nvSpPr>
          <p:cNvPr id="3" name="Content Placeholder 2"/>
          <p:cNvSpPr>
            <a:spLocks noGrp="1"/>
          </p:cNvSpPr>
          <p:nvPr>
            <p:ph idx="1"/>
          </p:nvPr>
        </p:nvSpPr>
        <p:spPr>
          <a:xfrm>
            <a:off x="457200" y="1091874"/>
            <a:ext cx="8229600" cy="4913248"/>
          </a:xfrm>
        </p:spPr>
        <p:txBody>
          <a:bodyPr>
            <a:normAutofit lnSpcReduction="10000"/>
          </a:bodyPr>
          <a:lstStyle/>
          <a:p>
            <a:r>
              <a:rPr lang="en-US" dirty="0" smtClean="0"/>
              <a:t>What is it?</a:t>
            </a:r>
          </a:p>
          <a:p>
            <a:pPr marL="0" indent="0">
              <a:buNone/>
            </a:pPr>
            <a:endParaRPr lang="en-US" dirty="0" smtClean="0"/>
          </a:p>
          <a:p>
            <a:pPr lvl="1"/>
            <a:r>
              <a:rPr lang="en-US" sz="2600" dirty="0" smtClean="0"/>
              <a:t>a theory that maximizes return for a given level of risk, or put oppositely, minimizes risk for a given level of return, by optimally choosing the proportion of assets.</a:t>
            </a:r>
          </a:p>
          <a:p>
            <a:pPr marL="457200" lvl="1" indent="0">
              <a:buNone/>
            </a:pPr>
            <a:r>
              <a:rPr lang="en-US" sz="2000" dirty="0" smtClean="0"/>
              <a:t> </a:t>
            </a:r>
          </a:p>
          <a:p>
            <a:pPr lvl="1"/>
            <a:r>
              <a:rPr lang="en-US" sz="2600" dirty="0" smtClean="0"/>
              <a:t>NOTE: Doesn’t tell you how to find alpha…assumes </a:t>
            </a:r>
            <a:r>
              <a:rPr lang="en-US" sz="2600" i="1" dirty="0" smtClean="0"/>
              <a:t>once </a:t>
            </a:r>
            <a:r>
              <a:rPr lang="en-US" sz="2600" dirty="0" smtClean="0"/>
              <a:t>you found alpha for given securities here’s the way to </a:t>
            </a:r>
            <a:r>
              <a:rPr lang="en-US" sz="2600" i="1" dirty="0" smtClean="0"/>
              <a:t>optimally</a:t>
            </a:r>
            <a:r>
              <a:rPr lang="en-US" sz="2600" dirty="0" smtClean="0"/>
              <a:t> combine and manage the securities. MPT is not investment selection, but investment management.</a:t>
            </a:r>
          </a:p>
          <a:p>
            <a:pPr lvl="1"/>
            <a:endParaRPr lang="en-US" sz="2000" dirty="0"/>
          </a:p>
        </p:txBody>
      </p:sp>
    </p:spTree>
    <p:extLst>
      <p:ext uri="{BB962C8B-B14F-4D97-AF65-F5344CB8AC3E}">
        <p14:creationId xmlns:p14="http://schemas.microsoft.com/office/powerpoint/2010/main" val="3104027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The Portfolio Problem:</a:t>
            </a:r>
            <a:endParaRPr lang="en-US" dirty="0"/>
          </a:p>
        </p:txBody>
      </p:sp>
      <p:sp>
        <p:nvSpPr>
          <p:cNvPr id="3" name="Content Placeholder 2"/>
          <p:cNvSpPr>
            <a:spLocks noGrp="1"/>
          </p:cNvSpPr>
          <p:nvPr>
            <p:ph idx="1"/>
          </p:nvPr>
        </p:nvSpPr>
        <p:spPr>
          <a:xfrm>
            <a:off x="0" y="999687"/>
            <a:ext cx="9144000" cy="5858313"/>
          </a:xfrm>
        </p:spPr>
        <p:txBody>
          <a:bodyPr>
            <a:normAutofit fontScale="92500" lnSpcReduction="20000"/>
          </a:bodyPr>
          <a:lstStyle/>
          <a:p>
            <a:r>
              <a:rPr lang="en-US" sz="2800" dirty="0" smtClean="0"/>
              <a:t>But First, we should determine why we needed a theory in the first place…</a:t>
            </a:r>
          </a:p>
          <a:p>
            <a:pPr marL="0" indent="0">
              <a:buNone/>
            </a:pPr>
            <a:endParaRPr lang="en-US" dirty="0" smtClean="0"/>
          </a:p>
          <a:p>
            <a:pPr lvl="1"/>
            <a:r>
              <a:rPr lang="en-US" dirty="0" smtClean="0"/>
              <a:t>There were two questions that led us to this theory:</a:t>
            </a:r>
          </a:p>
          <a:p>
            <a:pPr marL="457200" lvl="1" indent="0">
              <a:buNone/>
            </a:pPr>
            <a:endParaRPr lang="en-US" dirty="0" smtClean="0"/>
          </a:p>
          <a:p>
            <a:pPr lvl="2"/>
            <a:r>
              <a:rPr lang="en-US" dirty="0" smtClean="0"/>
              <a:t>What does a “good” risky portfolio even look like?</a:t>
            </a:r>
          </a:p>
          <a:p>
            <a:pPr marL="3200400" lvl="7" indent="0">
              <a:buNone/>
            </a:pPr>
            <a:r>
              <a:rPr lang="en-US" dirty="0" smtClean="0"/>
              <a:t> </a:t>
            </a:r>
          </a:p>
          <a:p>
            <a:pPr lvl="2"/>
            <a:r>
              <a:rPr lang="en-US" dirty="0" smtClean="0"/>
              <a:t>Given a positive payoff for bearing risk (higher risk, higher return), how much risk should we take (i.e. Risk Tolerance)</a:t>
            </a:r>
          </a:p>
          <a:p>
            <a:pPr marL="914400" lvl="2" indent="0">
              <a:buNone/>
            </a:pPr>
            <a:endParaRPr lang="en-US" dirty="0" smtClean="0"/>
          </a:p>
          <a:p>
            <a:pPr lvl="1"/>
            <a:r>
              <a:rPr lang="en-US" dirty="0" smtClean="0"/>
              <a:t>Modern Portfolio Theory provides a solution:</a:t>
            </a:r>
          </a:p>
          <a:p>
            <a:pPr marL="914400" lvl="2" indent="0">
              <a:buNone/>
            </a:pPr>
            <a:endParaRPr lang="en-US" dirty="0" smtClean="0"/>
          </a:p>
          <a:p>
            <a:pPr lvl="2"/>
            <a:r>
              <a:rPr lang="en-US" dirty="0" smtClean="0"/>
              <a:t>Tells us what risky portfolio of assets we should hold, and in what combination</a:t>
            </a:r>
          </a:p>
          <a:p>
            <a:pPr marL="914400" lvl="2" indent="0">
              <a:buNone/>
            </a:pPr>
            <a:endParaRPr lang="en-US" dirty="0" smtClean="0"/>
          </a:p>
          <a:p>
            <a:pPr lvl="2"/>
            <a:r>
              <a:rPr lang="en-US" dirty="0"/>
              <a:t>Tells us how to optimally distribute our wealth between a risky portfolio of assets and a risk free asset, based on our risk aversion.</a:t>
            </a:r>
          </a:p>
          <a:p>
            <a:pPr lvl="2"/>
            <a:endParaRPr lang="en-US" dirty="0" smtClean="0"/>
          </a:p>
        </p:txBody>
      </p:sp>
    </p:spTree>
    <p:extLst>
      <p:ext uri="{BB962C8B-B14F-4D97-AF65-F5344CB8AC3E}">
        <p14:creationId xmlns:p14="http://schemas.microsoft.com/office/powerpoint/2010/main" val="1911643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MPT in Practice?</a:t>
            </a:r>
            <a:endParaRPr lang="en-US" dirty="0"/>
          </a:p>
        </p:txBody>
      </p:sp>
      <p:sp>
        <p:nvSpPr>
          <p:cNvPr id="3" name="Content Placeholder 2"/>
          <p:cNvSpPr>
            <a:spLocks noGrp="1"/>
          </p:cNvSpPr>
          <p:nvPr>
            <p:ph idx="1"/>
          </p:nvPr>
        </p:nvSpPr>
        <p:spPr>
          <a:xfrm>
            <a:off x="457200" y="1417638"/>
            <a:ext cx="8229600" cy="5125577"/>
          </a:xfrm>
        </p:spPr>
        <p:txBody>
          <a:bodyPr>
            <a:normAutofit fontScale="92500" lnSpcReduction="20000"/>
          </a:bodyPr>
          <a:lstStyle/>
          <a:p>
            <a:pPr marL="285750" indent="-285750"/>
            <a:r>
              <a:rPr lang="en-US" dirty="0"/>
              <a:t>How does you apply this </a:t>
            </a:r>
            <a:r>
              <a:rPr lang="en-US" dirty="0" smtClean="0"/>
              <a:t>theory in the real world?</a:t>
            </a:r>
          </a:p>
          <a:p>
            <a:pPr marL="0" indent="0">
              <a:buNone/>
            </a:pPr>
            <a:r>
              <a:rPr lang="en-US" dirty="0" smtClean="0"/>
              <a:t> </a:t>
            </a:r>
            <a:endParaRPr lang="en-US" dirty="0"/>
          </a:p>
          <a:p>
            <a:pPr marL="800100" lvl="1" indent="-342900">
              <a:buFontTx/>
              <a:buChar char="-"/>
            </a:pPr>
            <a:r>
              <a:rPr lang="en-US" dirty="0"/>
              <a:t>Using excel, you create spread sheets to </a:t>
            </a:r>
            <a:r>
              <a:rPr lang="en-US" dirty="0" smtClean="0"/>
              <a:t>estimate:</a:t>
            </a:r>
          </a:p>
          <a:p>
            <a:pPr marL="1200150" lvl="2" indent="-342900">
              <a:buFontTx/>
              <a:buChar char="-"/>
            </a:pPr>
            <a:r>
              <a:rPr lang="en-US" dirty="0" smtClean="0"/>
              <a:t> </a:t>
            </a:r>
            <a:r>
              <a:rPr lang="en-US" dirty="0"/>
              <a:t>expected </a:t>
            </a:r>
            <a:r>
              <a:rPr lang="en-US" dirty="0" smtClean="0"/>
              <a:t>returns</a:t>
            </a:r>
          </a:p>
          <a:p>
            <a:pPr marL="1200150" lvl="2" indent="-342900">
              <a:buFontTx/>
              <a:buChar char="-"/>
            </a:pPr>
            <a:r>
              <a:rPr lang="en-US" dirty="0" smtClean="0"/>
              <a:t> </a:t>
            </a:r>
            <a:r>
              <a:rPr lang="en-US" dirty="0"/>
              <a:t>standard </a:t>
            </a:r>
            <a:r>
              <a:rPr lang="en-US" dirty="0" smtClean="0"/>
              <a:t>deviations</a:t>
            </a:r>
          </a:p>
          <a:p>
            <a:pPr marL="1200150" lvl="2" indent="-342900">
              <a:buFontTx/>
              <a:buChar char="-"/>
            </a:pPr>
            <a:r>
              <a:rPr lang="en-US" dirty="0" smtClean="0"/>
              <a:t> </a:t>
            </a:r>
            <a:r>
              <a:rPr lang="en-US" dirty="0"/>
              <a:t>and covariance matrices of security </a:t>
            </a:r>
            <a:r>
              <a:rPr lang="en-US" dirty="0" smtClean="0"/>
              <a:t>returns</a:t>
            </a:r>
            <a:r>
              <a:rPr lang="en-US" dirty="0"/>
              <a:t>.</a:t>
            </a:r>
            <a:endParaRPr lang="en-US" dirty="0" smtClean="0"/>
          </a:p>
          <a:p>
            <a:pPr marL="800100" lvl="1" indent="-342900">
              <a:buFontTx/>
              <a:buChar char="-"/>
            </a:pPr>
            <a:r>
              <a:rPr lang="en-US" dirty="0" smtClean="0"/>
              <a:t> </a:t>
            </a:r>
            <a:r>
              <a:rPr lang="en-US" dirty="0"/>
              <a:t>then with the excel tool “solver,” you maximize the </a:t>
            </a:r>
            <a:r>
              <a:rPr lang="en-US" i="1" dirty="0"/>
              <a:t>Sharpe Ratio </a:t>
            </a:r>
            <a:r>
              <a:rPr lang="en-US" dirty="0"/>
              <a:t>of your portfolio by optimizing individual security weights. What’s the result??</a:t>
            </a:r>
          </a:p>
          <a:p>
            <a:pPr marL="457200" lvl="1" indent="0">
              <a:buNone/>
            </a:pPr>
            <a:endParaRPr lang="en-US" dirty="0"/>
          </a:p>
          <a:p>
            <a:pPr marL="800100" lvl="1" indent="-342900">
              <a:buFontTx/>
              <a:buChar char="-"/>
            </a:pPr>
            <a:r>
              <a:rPr lang="en-US" dirty="0"/>
              <a:t>Result: APPL = 35%, FB = 46%, &amp; EBAY= 19%</a:t>
            </a:r>
          </a:p>
          <a:p>
            <a:pPr marL="457200" lvl="1" indent="0">
              <a:buNone/>
            </a:pPr>
            <a:endParaRPr lang="en-US" dirty="0"/>
          </a:p>
          <a:p>
            <a:pPr marL="800100" lvl="1" indent="-342900">
              <a:buFontTx/>
              <a:buChar char="-"/>
            </a:pPr>
            <a:r>
              <a:rPr lang="en-US" dirty="0"/>
              <a:t>We will walk through one example together soon. </a:t>
            </a:r>
          </a:p>
          <a:p>
            <a:endParaRPr lang="en-US" dirty="0"/>
          </a:p>
        </p:txBody>
      </p:sp>
    </p:spTree>
    <p:extLst>
      <p:ext uri="{BB962C8B-B14F-4D97-AF65-F5344CB8AC3E}">
        <p14:creationId xmlns:p14="http://schemas.microsoft.com/office/powerpoint/2010/main" val="1393526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Case Scenarios</a:t>
            </a:r>
            <a:endParaRPr lang="en-US" dirty="0"/>
          </a:p>
        </p:txBody>
      </p:sp>
      <p:sp>
        <p:nvSpPr>
          <p:cNvPr id="3" name="Content Placeholder 2"/>
          <p:cNvSpPr>
            <a:spLocks noGrp="1"/>
          </p:cNvSpPr>
          <p:nvPr>
            <p:ph idx="1"/>
          </p:nvPr>
        </p:nvSpPr>
        <p:spPr/>
        <p:txBody>
          <a:bodyPr/>
          <a:lstStyle/>
          <a:p>
            <a:r>
              <a:rPr lang="en-US" dirty="0" smtClean="0"/>
              <a:t>We are going to Examine how we apply MPT under the following scenarios:</a:t>
            </a:r>
          </a:p>
          <a:p>
            <a:pPr lvl="1"/>
            <a:r>
              <a:rPr lang="en-US" dirty="0" smtClean="0"/>
              <a:t>1 Risky Asset &amp; </a:t>
            </a:r>
            <a:r>
              <a:rPr lang="en-US" dirty="0"/>
              <a:t>a</a:t>
            </a:r>
            <a:r>
              <a:rPr lang="en-US" dirty="0" smtClean="0"/>
              <a:t> Risk-free Asset</a:t>
            </a:r>
          </a:p>
          <a:p>
            <a:pPr lvl="1"/>
            <a:r>
              <a:rPr lang="en-US" dirty="0" smtClean="0"/>
              <a:t>2 Risky Assets &amp; no Risk-free Asset</a:t>
            </a:r>
          </a:p>
          <a:p>
            <a:pPr lvl="1"/>
            <a:r>
              <a:rPr lang="en-US" dirty="0" smtClean="0"/>
              <a:t>2 Risky Assets &amp; a Risk-free Asset</a:t>
            </a:r>
            <a:endParaRPr lang="en-US" dirty="0"/>
          </a:p>
        </p:txBody>
      </p:sp>
    </p:spTree>
    <p:extLst>
      <p:ext uri="{BB962C8B-B14F-4D97-AF65-F5344CB8AC3E}">
        <p14:creationId xmlns:p14="http://schemas.microsoft.com/office/powerpoint/2010/main" val="1399646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Risky &amp; 1 Risk-free Asset</a:t>
            </a:r>
            <a:endParaRPr lang="en-US" dirty="0"/>
          </a:p>
        </p:txBody>
      </p:sp>
      <p:sp>
        <p:nvSpPr>
          <p:cNvPr id="3" name="Content Placeholder 2"/>
          <p:cNvSpPr>
            <a:spLocks noGrp="1"/>
          </p:cNvSpPr>
          <p:nvPr>
            <p:ph idx="1"/>
          </p:nvPr>
        </p:nvSpPr>
        <p:spPr>
          <a:xfrm>
            <a:off x="457200" y="3529201"/>
            <a:ext cx="8229600" cy="4525963"/>
          </a:xfrm>
        </p:spPr>
        <p:txBody>
          <a:bodyPr/>
          <a:lstStyle/>
          <a:p>
            <a:r>
              <a:rPr lang="en-US" sz="2400" dirty="0" smtClean="0"/>
              <a:t>When deciding between 1 risky asset and 1 risk free asset, there is where one’s risk preferences come into play…how much risk are you willing to bear? Thus, we first need to know how to measure risk?</a:t>
            </a:r>
          </a:p>
          <a:p>
            <a:pPr marL="0" indent="0">
              <a:buNone/>
            </a:pPr>
            <a:endParaRPr lang="en-US" sz="2400" dirty="0" smtClean="0"/>
          </a:p>
          <a:p>
            <a:r>
              <a:rPr lang="en-US" sz="2400" dirty="0" smtClean="0"/>
              <a:t>Where r</a:t>
            </a:r>
            <a:r>
              <a:rPr lang="en-US" sz="2400" baseline="-25000" dirty="0" smtClean="0"/>
              <a:t>b</a:t>
            </a:r>
            <a:r>
              <a:rPr lang="en-US" sz="2400" dirty="0" smtClean="0"/>
              <a:t>= blended portfolio</a:t>
            </a:r>
          </a:p>
          <a:p>
            <a:r>
              <a:rPr lang="en-US" sz="2400" dirty="0" smtClean="0"/>
              <a:t>Where r</a:t>
            </a:r>
            <a:r>
              <a:rPr lang="en-US" sz="2400" baseline="-25000" dirty="0" smtClean="0"/>
              <a:t>p</a:t>
            </a:r>
            <a:r>
              <a:rPr lang="en-US" sz="2400" dirty="0" smtClean="0"/>
              <a:t> = risky asset</a:t>
            </a:r>
          </a:p>
          <a:p>
            <a:r>
              <a:rPr lang="en-US" sz="2400" dirty="0" smtClean="0"/>
              <a:t>Where r</a:t>
            </a:r>
            <a:r>
              <a:rPr lang="en-US" sz="2400" baseline="-25000" dirty="0" smtClean="0"/>
              <a:t>f</a:t>
            </a:r>
            <a:r>
              <a:rPr lang="en-US" sz="2400" dirty="0" smtClean="0"/>
              <a:t> = risk free asset</a:t>
            </a:r>
          </a:p>
          <a:p>
            <a:endParaRPr lang="en-US" dirty="0"/>
          </a:p>
        </p:txBody>
      </p:sp>
      <p:cxnSp>
        <p:nvCxnSpPr>
          <p:cNvPr id="5" name="Straight Arrow Connector 4"/>
          <p:cNvCxnSpPr/>
          <p:nvPr/>
        </p:nvCxnSpPr>
        <p:spPr>
          <a:xfrm flipV="1">
            <a:off x="3778180" y="1912926"/>
            <a:ext cx="1077183" cy="5947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778180" y="2523777"/>
            <a:ext cx="1077183" cy="546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408401" y="2276869"/>
            <a:ext cx="399769" cy="461665"/>
          </a:xfrm>
          <a:prstGeom prst="rect">
            <a:avLst/>
          </a:prstGeom>
          <a:noFill/>
        </p:spPr>
        <p:txBody>
          <a:bodyPr wrap="none" rtlCol="0">
            <a:spAutoFit/>
          </a:bodyPr>
          <a:lstStyle/>
          <a:p>
            <a:r>
              <a:rPr lang="en-US" sz="2400" dirty="0" smtClean="0"/>
              <a:t>r</a:t>
            </a:r>
            <a:r>
              <a:rPr lang="en-US" sz="2400" baseline="-25000" dirty="0" smtClean="0"/>
              <a:t>b</a:t>
            </a:r>
            <a:endParaRPr lang="en-US" sz="2400" baseline="-25000" dirty="0"/>
          </a:p>
        </p:txBody>
      </p:sp>
      <p:sp>
        <p:nvSpPr>
          <p:cNvPr id="12" name="TextBox 11"/>
          <p:cNvSpPr txBox="1"/>
          <p:nvPr/>
        </p:nvSpPr>
        <p:spPr>
          <a:xfrm>
            <a:off x="4828747" y="1682093"/>
            <a:ext cx="399769" cy="461665"/>
          </a:xfrm>
          <a:prstGeom prst="rect">
            <a:avLst/>
          </a:prstGeom>
          <a:noFill/>
        </p:spPr>
        <p:txBody>
          <a:bodyPr wrap="none" rtlCol="0">
            <a:spAutoFit/>
          </a:bodyPr>
          <a:lstStyle/>
          <a:p>
            <a:r>
              <a:rPr lang="en-US" sz="2400" dirty="0" smtClean="0"/>
              <a:t>r</a:t>
            </a:r>
            <a:r>
              <a:rPr lang="en-US" sz="2400" baseline="-25000" dirty="0"/>
              <a:t>p</a:t>
            </a:r>
          </a:p>
        </p:txBody>
      </p:sp>
      <p:sp>
        <p:nvSpPr>
          <p:cNvPr id="13" name="TextBox 12"/>
          <p:cNvSpPr txBox="1"/>
          <p:nvPr/>
        </p:nvSpPr>
        <p:spPr>
          <a:xfrm>
            <a:off x="4893057" y="2839494"/>
            <a:ext cx="354584" cy="461665"/>
          </a:xfrm>
          <a:prstGeom prst="rect">
            <a:avLst/>
          </a:prstGeom>
          <a:noFill/>
        </p:spPr>
        <p:txBody>
          <a:bodyPr wrap="none" rtlCol="0">
            <a:spAutoFit/>
          </a:bodyPr>
          <a:lstStyle/>
          <a:p>
            <a:r>
              <a:rPr lang="en-US" sz="2400" dirty="0" smtClean="0"/>
              <a:t>r</a:t>
            </a:r>
            <a:r>
              <a:rPr lang="en-US" sz="2400" baseline="-25000" dirty="0"/>
              <a:t>f</a:t>
            </a:r>
          </a:p>
        </p:txBody>
      </p:sp>
    </p:spTree>
    <p:extLst>
      <p:ext uri="{BB962C8B-B14F-4D97-AF65-F5344CB8AC3E}">
        <p14:creationId xmlns:p14="http://schemas.microsoft.com/office/powerpoint/2010/main" val="1462816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Expected Returns &amp; Risk:</a:t>
            </a:r>
            <a:br>
              <a:rPr lang="en-US" dirty="0" smtClean="0"/>
            </a:br>
            <a:r>
              <a:rPr lang="en-US" dirty="0" smtClean="0"/>
              <a:t>Mathematical Example</a:t>
            </a:r>
            <a:endParaRPr lang="en-US" dirty="0"/>
          </a:p>
        </p:txBody>
      </p:sp>
      <p:pic>
        <p:nvPicPr>
          <p:cNvPr id="4" name="Content Placeholder 3" descr="Screen Shot 2015-06-15 at 6.51.00 AM.png"/>
          <p:cNvPicPr>
            <a:picLocks noGrp="1" noChangeAspect="1"/>
          </p:cNvPicPr>
          <p:nvPr>
            <p:ph idx="1"/>
          </p:nvPr>
        </p:nvPicPr>
        <p:blipFill>
          <a:blip r:embed="rId2">
            <a:extLst>
              <a:ext uri="{28A0092B-C50C-407E-A947-70E740481C1C}">
                <a14:useLocalDpi xmlns:a14="http://schemas.microsoft.com/office/drawing/2010/main" val="0"/>
              </a:ext>
            </a:extLst>
          </a:blip>
          <a:srcRect t="-32494" b="-32494"/>
          <a:stretch>
            <a:fillRect/>
          </a:stretch>
        </p:blipFill>
        <p:spPr>
          <a:xfrm>
            <a:off x="1566538" y="790713"/>
            <a:ext cx="5845126" cy="3214594"/>
          </a:xfrm>
        </p:spPr>
      </p:pic>
      <p:pic>
        <p:nvPicPr>
          <p:cNvPr id="6" name="Picture 5" descr="Screen Shot 2015-06-15 at 6.53.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77" y="4514892"/>
            <a:ext cx="3809789" cy="1773708"/>
          </a:xfrm>
          <a:prstGeom prst="rect">
            <a:avLst/>
          </a:prstGeom>
        </p:spPr>
      </p:pic>
      <p:pic>
        <p:nvPicPr>
          <p:cNvPr id="7" name="Picture 6" descr="Screen Shot 2015-06-15 at 6.51.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464" y="4667006"/>
            <a:ext cx="4151336" cy="1773708"/>
          </a:xfrm>
          <a:prstGeom prst="rect">
            <a:avLst/>
          </a:prstGeom>
        </p:spPr>
      </p:pic>
      <p:cxnSp>
        <p:nvCxnSpPr>
          <p:cNvPr id="9" name="Straight Connector 8"/>
          <p:cNvCxnSpPr/>
          <p:nvPr/>
        </p:nvCxnSpPr>
        <p:spPr>
          <a:xfrm>
            <a:off x="4227286" y="4318000"/>
            <a:ext cx="0" cy="2122714"/>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88571" y="4106761"/>
            <a:ext cx="2026366" cy="369332"/>
          </a:xfrm>
          <a:prstGeom prst="rect">
            <a:avLst/>
          </a:prstGeom>
          <a:noFill/>
        </p:spPr>
        <p:txBody>
          <a:bodyPr wrap="none" rtlCol="0">
            <a:spAutoFit/>
          </a:bodyPr>
          <a:lstStyle/>
          <a:p>
            <a:r>
              <a:rPr lang="en-US" dirty="0" smtClean="0"/>
              <a:t>EXPECTED RETURN:</a:t>
            </a:r>
            <a:endParaRPr lang="en-US" dirty="0"/>
          </a:p>
        </p:txBody>
      </p:sp>
      <p:sp>
        <p:nvSpPr>
          <p:cNvPr id="13" name="TextBox 12"/>
          <p:cNvSpPr txBox="1"/>
          <p:nvPr/>
        </p:nvSpPr>
        <p:spPr>
          <a:xfrm>
            <a:off x="5385298" y="4133334"/>
            <a:ext cx="2932451" cy="369332"/>
          </a:xfrm>
          <a:prstGeom prst="rect">
            <a:avLst/>
          </a:prstGeom>
          <a:noFill/>
        </p:spPr>
        <p:txBody>
          <a:bodyPr wrap="none" rtlCol="0">
            <a:spAutoFit/>
          </a:bodyPr>
          <a:lstStyle/>
          <a:p>
            <a:r>
              <a:rPr lang="en-US" dirty="0" smtClean="0"/>
              <a:t>RISK (STANDARD DEVIATION) </a:t>
            </a:r>
            <a:endParaRPr lang="en-US" dirty="0"/>
          </a:p>
        </p:txBody>
      </p:sp>
      <p:pic>
        <p:nvPicPr>
          <p:cNvPr id="14" name="Picture 13" descr="Screen Shot 2015-06-15 at 6.56.5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5464" y="4318000"/>
            <a:ext cx="546100" cy="444500"/>
          </a:xfrm>
          <a:prstGeom prst="rect">
            <a:avLst/>
          </a:prstGeom>
        </p:spPr>
      </p:pic>
      <p:sp>
        <p:nvSpPr>
          <p:cNvPr id="15" name="Frame 14"/>
          <p:cNvSpPr/>
          <p:nvPr/>
        </p:nvSpPr>
        <p:spPr>
          <a:xfrm>
            <a:off x="3571451" y="5497285"/>
            <a:ext cx="439915" cy="580571"/>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6971749" y="5649685"/>
            <a:ext cx="439915" cy="580571"/>
          </a:xfrm>
          <a:prstGeom prst="frame">
            <a:avLst>
              <a:gd name="adj1"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510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1436</TotalTime>
  <Words>1743</Words>
  <Application>Microsoft Macintosh PowerPoint</Application>
  <PresentationFormat>On-screen Show (4:3)</PresentationFormat>
  <Paragraphs>169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Portfolio Optimization: Modern Portfolio Theory </vt:lpstr>
      <vt:lpstr>Outline for Today</vt:lpstr>
      <vt:lpstr>Last Year</vt:lpstr>
      <vt:lpstr>Modern Portfolio Theory</vt:lpstr>
      <vt:lpstr>The Portfolio Problem:</vt:lpstr>
      <vt:lpstr>How to use MPT in Practice?</vt:lpstr>
      <vt:lpstr>Different Case Scenarios</vt:lpstr>
      <vt:lpstr>1 Risky &amp; 1 Risk-free Asset</vt:lpstr>
      <vt:lpstr>Measuring Expected Returns &amp; Risk: Mathematical Example</vt:lpstr>
      <vt:lpstr>Risk Preferences</vt:lpstr>
      <vt:lpstr>Optimal Allocation Between 1 Risky Asset and 1 Risk free Asset</vt:lpstr>
      <vt:lpstr>Capital Allocation Line (CAL)</vt:lpstr>
      <vt:lpstr>Deciding “w” for 1 risky asset</vt:lpstr>
      <vt:lpstr>Questions?</vt:lpstr>
      <vt:lpstr>2 Risky Assets &amp; no Risk-free rate</vt:lpstr>
      <vt:lpstr>2 Risky Assets &amp; no Risk-free rate</vt:lpstr>
      <vt:lpstr>Optimal Risky Portfolio: 2 risky assets, no rf</vt:lpstr>
      <vt:lpstr>2 Risky Assets &amp; 1 Risk-free Asset</vt:lpstr>
      <vt:lpstr>2 Risky Assets &amp; 1 Risk-free Asset</vt:lpstr>
      <vt:lpstr>2 Risky Assets &amp; 1 Risk-free Asset</vt:lpstr>
      <vt:lpstr>The Optimal Risky Portfolio: MVE</vt:lpstr>
      <vt:lpstr>Minimum Variance Portfolio (MVP)</vt:lpstr>
      <vt:lpstr>Mean Variance Strategy</vt:lpstr>
      <vt:lpstr>Assumptions of MVE</vt:lpstr>
      <vt:lpstr>CAPM &amp; Market Efficiency</vt:lpstr>
      <vt:lpstr>CAPM Implications</vt:lpstr>
      <vt:lpstr>CAPM downfalls</vt:lpstr>
      <vt:lpstr>Security Market Line</vt:lpstr>
      <vt:lpstr>Thus, Next Meeting’s Topic:</vt:lpstr>
      <vt:lpstr>Homework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Market Efficiency, APT, Behavioral Critique</dc:title>
  <dc:creator>david mccullough</dc:creator>
  <cp:lastModifiedBy>david mccullough</cp:lastModifiedBy>
  <cp:revision>40</cp:revision>
  <dcterms:created xsi:type="dcterms:W3CDTF">2015-06-13T20:55:26Z</dcterms:created>
  <dcterms:modified xsi:type="dcterms:W3CDTF">2015-11-06T10:52:54Z</dcterms:modified>
</cp:coreProperties>
</file>