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300" r:id="rId3"/>
    <p:sldId id="294" r:id="rId4"/>
    <p:sldId id="290" r:id="rId5"/>
    <p:sldId id="292" r:id="rId6"/>
    <p:sldId id="257" r:id="rId7"/>
    <p:sldId id="261" r:id="rId8"/>
    <p:sldId id="262" r:id="rId9"/>
    <p:sldId id="263" r:id="rId10"/>
    <p:sldId id="270" r:id="rId11"/>
    <p:sldId id="271" r:id="rId12"/>
    <p:sldId id="272" r:id="rId13"/>
    <p:sldId id="273" r:id="rId14"/>
    <p:sldId id="274" r:id="rId15"/>
    <p:sldId id="275" r:id="rId16"/>
    <p:sldId id="264" r:id="rId17"/>
    <p:sldId id="276" r:id="rId18"/>
    <p:sldId id="265" r:id="rId19"/>
    <p:sldId id="296" r:id="rId20"/>
    <p:sldId id="266" r:id="rId21"/>
    <p:sldId id="267" r:id="rId22"/>
    <p:sldId id="268" r:id="rId23"/>
    <p:sldId id="298" r:id="rId24"/>
    <p:sldId id="279" r:id="rId25"/>
    <p:sldId id="269" r:id="rId26"/>
    <p:sldId id="277" r:id="rId27"/>
    <p:sldId id="278" r:id="rId28"/>
    <p:sldId id="281" r:id="rId29"/>
    <p:sldId id="280" r:id="rId30"/>
    <p:sldId id="282" r:id="rId31"/>
    <p:sldId id="288" r:id="rId32"/>
    <p:sldId id="284" r:id="rId33"/>
    <p:sldId id="285" r:id="rId34"/>
    <p:sldId id="286" r:id="rId35"/>
    <p:sldId id="283"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6" d="100"/>
          <a:sy n="76" d="100"/>
        </p:scale>
        <p:origin x="-1760" y="-16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2" d="100"/>
          <a:sy n="72" d="100"/>
        </p:scale>
        <p:origin x="-341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79ED9B-BECC-F847-930E-4EECA3D502E2}" type="datetimeFigureOut">
              <a:rPr lang="en-US" smtClean="0"/>
              <a:t>11/6/15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39B045-78AC-774D-B4EF-74D6BE3E32F5}" type="slidenum">
              <a:rPr lang="en-US" smtClean="0"/>
              <a:t>‹#›</a:t>
            </a:fld>
            <a:endParaRPr lang="en-US"/>
          </a:p>
        </p:txBody>
      </p:sp>
    </p:spTree>
    <p:extLst>
      <p:ext uri="{BB962C8B-B14F-4D97-AF65-F5344CB8AC3E}">
        <p14:creationId xmlns:p14="http://schemas.microsoft.com/office/powerpoint/2010/main" val="28437807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s://www.youtube.com/watch?v=Y3QpubKy8_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hlinkClick r:id="rId3"/>
              </a:rPr>
              <a:t>https://www.youtube.com/watch?v=Y3QpubKy8_s</a:t>
            </a:r>
            <a:endParaRPr lang="en-US" dirty="0" smtClean="0"/>
          </a:p>
          <a:p>
            <a:endParaRPr lang="en-US" dirty="0"/>
          </a:p>
        </p:txBody>
      </p:sp>
      <p:sp>
        <p:nvSpPr>
          <p:cNvPr id="4" name="Slide Number Placeholder 3"/>
          <p:cNvSpPr>
            <a:spLocks noGrp="1"/>
          </p:cNvSpPr>
          <p:nvPr>
            <p:ph type="sldNum" sz="quarter" idx="10"/>
          </p:nvPr>
        </p:nvSpPr>
        <p:spPr/>
        <p:txBody>
          <a:bodyPr/>
          <a:lstStyle/>
          <a:p>
            <a:fld id="{CC39B045-78AC-774D-B4EF-74D6BE3E32F5}" type="slidenum">
              <a:rPr lang="en-US" smtClean="0"/>
              <a:t>1</a:t>
            </a:fld>
            <a:endParaRPr lang="en-US"/>
          </a:p>
        </p:txBody>
      </p:sp>
    </p:spTree>
    <p:extLst>
      <p:ext uri="{BB962C8B-B14F-4D97-AF65-F5344CB8AC3E}">
        <p14:creationId xmlns:p14="http://schemas.microsoft.com/office/powerpoint/2010/main" val="349592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Luis </a:t>
            </a:r>
            <a:r>
              <a:rPr lang="en-US" dirty="0" err="1" smtClean="0"/>
              <a:t>patino</a:t>
            </a:r>
            <a:r>
              <a:rPr lang="en-US" dirty="0" smtClean="0"/>
              <a:t> III</a:t>
            </a:r>
          </a:p>
          <a:p>
            <a:r>
              <a:rPr lang="en-US" dirty="0" smtClean="0"/>
              <a:t>Leonardo</a:t>
            </a:r>
            <a:r>
              <a:rPr lang="en-US" baseline="0" dirty="0" smtClean="0"/>
              <a:t> Sanchez-</a:t>
            </a:r>
            <a:r>
              <a:rPr lang="en-US" baseline="0" dirty="0" err="1" smtClean="0"/>
              <a:t>noya</a:t>
            </a:r>
            <a:endParaRPr lang="en-US" baseline="0" dirty="0" smtClean="0"/>
          </a:p>
          <a:p>
            <a:r>
              <a:rPr lang="en-US" baseline="0" dirty="0" err="1" smtClean="0"/>
              <a:t>Ammar</a:t>
            </a:r>
            <a:r>
              <a:rPr lang="en-US" baseline="0" dirty="0" smtClean="0"/>
              <a:t> </a:t>
            </a:r>
            <a:r>
              <a:rPr lang="en-US" baseline="0" dirty="0" err="1" smtClean="0"/>
              <a:t>saeed</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47ADA93-0F1B-B845-98B7-218B9C0D6DFC}" type="slidenum">
              <a:rPr lang="en-US" smtClean="0"/>
              <a:t>3</a:t>
            </a:fld>
            <a:endParaRPr lang="en-US"/>
          </a:p>
        </p:txBody>
      </p:sp>
    </p:spTree>
    <p:extLst>
      <p:ext uri="{BB962C8B-B14F-4D97-AF65-F5344CB8AC3E}">
        <p14:creationId xmlns:p14="http://schemas.microsoft.com/office/powerpoint/2010/main" val="191560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t>Arbitrage Pricing Theory (APT)</a:t>
            </a:r>
          </a:p>
          <a:p>
            <a:pPr lvl="3"/>
            <a:r>
              <a:rPr lang="en-US" dirty="0" smtClean="0"/>
              <a:t>Multifactor Models (like </a:t>
            </a:r>
            <a:r>
              <a:rPr lang="en-US" dirty="0" err="1" smtClean="0"/>
              <a:t>Fama</a:t>
            </a:r>
            <a:r>
              <a:rPr lang="en-US" dirty="0" smtClean="0"/>
              <a:t> French)</a:t>
            </a:r>
          </a:p>
          <a:p>
            <a:pPr lvl="2"/>
            <a:r>
              <a:rPr lang="en-US" dirty="0" smtClean="0"/>
              <a:t>Behavioral Finance</a:t>
            </a:r>
          </a:p>
          <a:p>
            <a:pPr lvl="3"/>
            <a:r>
              <a:rPr lang="en-US" dirty="0" smtClean="0"/>
              <a:t>Applying Cognitive Psychology to explain returns, emphasizing human emotions and its destabilizing effects on the market</a:t>
            </a:r>
          </a:p>
          <a:p>
            <a:endParaRPr lang="en-US" dirty="0"/>
          </a:p>
        </p:txBody>
      </p:sp>
      <p:sp>
        <p:nvSpPr>
          <p:cNvPr id="4" name="Slide Number Placeholder 3"/>
          <p:cNvSpPr>
            <a:spLocks noGrp="1"/>
          </p:cNvSpPr>
          <p:nvPr>
            <p:ph type="sldNum" sz="quarter" idx="10"/>
          </p:nvPr>
        </p:nvSpPr>
        <p:spPr/>
        <p:txBody>
          <a:bodyPr/>
          <a:lstStyle/>
          <a:p>
            <a:fld id="{CC39B045-78AC-774D-B4EF-74D6BE3E32F5}" type="slidenum">
              <a:rPr lang="en-US" smtClean="0"/>
              <a:t>13</a:t>
            </a:fld>
            <a:endParaRPr lang="en-US"/>
          </a:p>
        </p:txBody>
      </p:sp>
    </p:spTree>
    <p:extLst>
      <p:ext uri="{BB962C8B-B14F-4D97-AF65-F5344CB8AC3E}">
        <p14:creationId xmlns:p14="http://schemas.microsoft.com/office/powerpoint/2010/main" val="2899019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39B045-78AC-774D-B4EF-74D6BE3E32F5}" type="slidenum">
              <a:rPr lang="en-US" smtClean="0"/>
              <a:t>21</a:t>
            </a:fld>
            <a:endParaRPr lang="en-US"/>
          </a:p>
        </p:txBody>
      </p:sp>
    </p:spTree>
    <p:extLst>
      <p:ext uri="{BB962C8B-B14F-4D97-AF65-F5344CB8AC3E}">
        <p14:creationId xmlns:p14="http://schemas.microsoft.com/office/powerpoint/2010/main" val="3111791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CC39B045-78AC-774D-B4EF-74D6BE3E32F5}" type="slidenum">
              <a:rPr lang="en-US" smtClean="0"/>
              <a:t>28</a:t>
            </a:fld>
            <a:endParaRPr lang="en-US"/>
          </a:p>
        </p:txBody>
      </p:sp>
    </p:spTree>
    <p:extLst>
      <p:ext uri="{BB962C8B-B14F-4D97-AF65-F5344CB8AC3E}">
        <p14:creationId xmlns:p14="http://schemas.microsoft.com/office/powerpoint/2010/main" val="3919192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39B045-78AC-774D-B4EF-74D6BE3E32F5}" type="slidenum">
              <a:rPr lang="en-US" smtClean="0"/>
              <a:t>29</a:t>
            </a:fld>
            <a:endParaRPr lang="en-US"/>
          </a:p>
        </p:txBody>
      </p:sp>
    </p:spTree>
    <p:extLst>
      <p:ext uri="{BB962C8B-B14F-4D97-AF65-F5344CB8AC3E}">
        <p14:creationId xmlns:p14="http://schemas.microsoft.com/office/powerpoint/2010/main" val="3713710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2.13</a:t>
            </a:r>
            <a:r>
              <a:rPr lang="en-US" sz="1200" dirty="0" smtClean="0"/>
              <a:t> </a:t>
            </a:r>
            <a:r>
              <a:rPr lang="en-US" sz="1200" b="1" dirty="0" smtClean="0"/>
              <a:t>.00844 </a:t>
            </a:r>
            <a:r>
              <a:rPr lang="en-US" sz="1200" dirty="0" smtClean="0"/>
              <a:t>= </a:t>
            </a:r>
            <a:r>
              <a:rPr lang="en-US" sz="1200" b="1" dirty="0" smtClean="0"/>
              <a:t>.0499 </a:t>
            </a:r>
          </a:p>
          <a:p>
            <a:endParaRPr lang="en-US" dirty="0"/>
          </a:p>
        </p:txBody>
      </p:sp>
      <p:sp>
        <p:nvSpPr>
          <p:cNvPr id="4" name="Slide Number Placeholder 3"/>
          <p:cNvSpPr>
            <a:spLocks noGrp="1"/>
          </p:cNvSpPr>
          <p:nvPr>
            <p:ph type="sldNum" sz="quarter" idx="10"/>
          </p:nvPr>
        </p:nvSpPr>
        <p:spPr/>
        <p:txBody>
          <a:bodyPr/>
          <a:lstStyle/>
          <a:p>
            <a:fld id="{CC39B045-78AC-774D-B4EF-74D6BE3E32F5}" type="slidenum">
              <a:rPr lang="en-US" smtClean="0"/>
              <a:t>31</a:t>
            </a:fld>
            <a:endParaRPr lang="en-US"/>
          </a:p>
        </p:txBody>
      </p:sp>
    </p:spTree>
    <p:extLst>
      <p:ext uri="{BB962C8B-B14F-4D97-AF65-F5344CB8AC3E}">
        <p14:creationId xmlns:p14="http://schemas.microsoft.com/office/powerpoint/2010/main" val="1569310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91178E-2EFF-7847-84E2-A1C652910D63}"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FB9B9-A71B-B945-A359-2F420C6BC661}" type="slidenum">
              <a:rPr lang="en-US" smtClean="0"/>
              <a:t>‹#›</a:t>
            </a:fld>
            <a:endParaRPr lang="en-US"/>
          </a:p>
        </p:txBody>
      </p:sp>
    </p:spTree>
    <p:extLst>
      <p:ext uri="{BB962C8B-B14F-4D97-AF65-F5344CB8AC3E}">
        <p14:creationId xmlns:p14="http://schemas.microsoft.com/office/powerpoint/2010/main" val="22425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1178E-2EFF-7847-84E2-A1C652910D63}"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FB9B9-A71B-B945-A359-2F420C6BC661}" type="slidenum">
              <a:rPr lang="en-US" smtClean="0"/>
              <a:t>‹#›</a:t>
            </a:fld>
            <a:endParaRPr lang="en-US"/>
          </a:p>
        </p:txBody>
      </p:sp>
    </p:spTree>
    <p:extLst>
      <p:ext uri="{BB962C8B-B14F-4D97-AF65-F5344CB8AC3E}">
        <p14:creationId xmlns:p14="http://schemas.microsoft.com/office/powerpoint/2010/main" val="1492239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1178E-2EFF-7847-84E2-A1C652910D63}"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FB9B9-A71B-B945-A359-2F420C6BC661}" type="slidenum">
              <a:rPr lang="en-US" smtClean="0"/>
              <a:t>‹#›</a:t>
            </a:fld>
            <a:endParaRPr lang="en-US"/>
          </a:p>
        </p:txBody>
      </p:sp>
    </p:spTree>
    <p:extLst>
      <p:ext uri="{BB962C8B-B14F-4D97-AF65-F5344CB8AC3E}">
        <p14:creationId xmlns:p14="http://schemas.microsoft.com/office/powerpoint/2010/main" val="236245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91178E-2EFF-7847-84E2-A1C652910D63}"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FB9B9-A71B-B945-A359-2F420C6BC661}" type="slidenum">
              <a:rPr lang="en-US" smtClean="0"/>
              <a:t>‹#›</a:t>
            </a:fld>
            <a:endParaRPr lang="en-US"/>
          </a:p>
        </p:txBody>
      </p:sp>
    </p:spTree>
    <p:extLst>
      <p:ext uri="{BB962C8B-B14F-4D97-AF65-F5344CB8AC3E}">
        <p14:creationId xmlns:p14="http://schemas.microsoft.com/office/powerpoint/2010/main" val="739677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91178E-2EFF-7847-84E2-A1C652910D63}" type="datetimeFigureOut">
              <a:rPr lang="en-US" smtClean="0"/>
              <a:t>11/6/15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FB9B9-A71B-B945-A359-2F420C6BC661}" type="slidenum">
              <a:rPr lang="en-US" smtClean="0"/>
              <a:t>‹#›</a:t>
            </a:fld>
            <a:endParaRPr lang="en-US"/>
          </a:p>
        </p:txBody>
      </p:sp>
    </p:spTree>
    <p:extLst>
      <p:ext uri="{BB962C8B-B14F-4D97-AF65-F5344CB8AC3E}">
        <p14:creationId xmlns:p14="http://schemas.microsoft.com/office/powerpoint/2010/main" val="428158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91178E-2EFF-7847-84E2-A1C652910D63}"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FB9B9-A71B-B945-A359-2F420C6BC661}" type="slidenum">
              <a:rPr lang="en-US" smtClean="0"/>
              <a:t>‹#›</a:t>
            </a:fld>
            <a:endParaRPr lang="en-US"/>
          </a:p>
        </p:txBody>
      </p:sp>
    </p:spTree>
    <p:extLst>
      <p:ext uri="{BB962C8B-B14F-4D97-AF65-F5344CB8AC3E}">
        <p14:creationId xmlns:p14="http://schemas.microsoft.com/office/powerpoint/2010/main" val="209218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91178E-2EFF-7847-84E2-A1C652910D63}" type="datetimeFigureOut">
              <a:rPr lang="en-US" smtClean="0"/>
              <a:t>11/6/15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7FB9B9-A71B-B945-A359-2F420C6BC661}" type="slidenum">
              <a:rPr lang="en-US" smtClean="0"/>
              <a:t>‹#›</a:t>
            </a:fld>
            <a:endParaRPr lang="en-US"/>
          </a:p>
        </p:txBody>
      </p:sp>
    </p:spTree>
    <p:extLst>
      <p:ext uri="{BB962C8B-B14F-4D97-AF65-F5344CB8AC3E}">
        <p14:creationId xmlns:p14="http://schemas.microsoft.com/office/powerpoint/2010/main" val="408367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91178E-2EFF-7847-84E2-A1C652910D63}" type="datetimeFigureOut">
              <a:rPr lang="en-US" smtClean="0"/>
              <a:t>11/6/15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7FB9B9-A71B-B945-A359-2F420C6BC661}" type="slidenum">
              <a:rPr lang="en-US" smtClean="0"/>
              <a:t>‹#›</a:t>
            </a:fld>
            <a:endParaRPr lang="en-US"/>
          </a:p>
        </p:txBody>
      </p:sp>
    </p:spTree>
    <p:extLst>
      <p:ext uri="{BB962C8B-B14F-4D97-AF65-F5344CB8AC3E}">
        <p14:creationId xmlns:p14="http://schemas.microsoft.com/office/powerpoint/2010/main" val="199875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1178E-2EFF-7847-84E2-A1C652910D63}" type="datetimeFigureOut">
              <a:rPr lang="en-US" smtClean="0"/>
              <a:t>11/6/15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7FB9B9-A71B-B945-A359-2F420C6BC661}" type="slidenum">
              <a:rPr lang="en-US" smtClean="0"/>
              <a:t>‹#›</a:t>
            </a:fld>
            <a:endParaRPr lang="en-US"/>
          </a:p>
        </p:txBody>
      </p:sp>
    </p:spTree>
    <p:extLst>
      <p:ext uri="{BB962C8B-B14F-4D97-AF65-F5344CB8AC3E}">
        <p14:creationId xmlns:p14="http://schemas.microsoft.com/office/powerpoint/2010/main" val="257701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1178E-2EFF-7847-84E2-A1C652910D63}"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FB9B9-A71B-B945-A359-2F420C6BC661}" type="slidenum">
              <a:rPr lang="en-US" smtClean="0"/>
              <a:t>‹#›</a:t>
            </a:fld>
            <a:endParaRPr lang="en-US"/>
          </a:p>
        </p:txBody>
      </p:sp>
    </p:spTree>
    <p:extLst>
      <p:ext uri="{BB962C8B-B14F-4D97-AF65-F5344CB8AC3E}">
        <p14:creationId xmlns:p14="http://schemas.microsoft.com/office/powerpoint/2010/main" val="198854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1178E-2EFF-7847-84E2-A1C652910D63}" type="datetimeFigureOut">
              <a:rPr lang="en-US" smtClean="0"/>
              <a:t>11/6/15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FB9B9-A71B-B945-A359-2F420C6BC661}" type="slidenum">
              <a:rPr lang="en-US" smtClean="0"/>
              <a:t>‹#›</a:t>
            </a:fld>
            <a:endParaRPr lang="en-US"/>
          </a:p>
        </p:txBody>
      </p:sp>
    </p:spTree>
    <p:extLst>
      <p:ext uri="{BB962C8B-B14F-4D97-AF65-F5344CB8AC3E}">
        <p14:creationId xmlns:p14="http://schemas.microsoft.com/office/powerpoint/2010/main" val="28453096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1178E-2EFF-7847-84E2-A1C652910D63}" type="datetimeFigureOut">
              <a:rPr lang="en-US" smtClean="0"/>
              <a:t>11/6/15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FB9B9-A71B-B945-A359-2F420C6BC661}" type="slidenum">
              <a:rPr lang="en-US" smtClean="0"/>
              <a:t>‹#›</a:t>
            </a:fld>
            <a:endParaRPr lang="en-US"/>
          </a:p>
        </p:txBody>
      </p:sp>
    </p:spTree>
    <p:extLst>
      <p:ext uri="{BB962C8B-B14F-4D97-AF65-F5344CB8AC3E}">
        <p14:creationId xmlns:p14="http://schemas.microsoft.com/office/powerpoint/2010/main" val="276824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6873"/>
            <a:ext cx="7772400" cy="1470025"/>
          </a:xfrm>
        </p:spPr>
        <p:txBody>
          <a:bodyPr/>
          <a:lstStyle/>
          <a:p>
            <a:r>
              <a:rPr lang="en-US" b="1" dirty="0" smtClean="0"/>
              <a:t>YUDI</a:t>
            </a:r>
            <a:endParaRPr lang="en-US" b="1" dirty="0"/>
          </a:p>
        </p:txBody>
      </p:sp>
      <p:sp>
        <p:nvSpPr>
          <p:cNvPr id="3" name="Subtitle 2"/>
          <p:cNvSpPr>
            <a:spLocks noGrp="1"/>
          </p:cNvSpPr>
          <p:nvPr>
            <p:ph type="subTitle" idx="1"/>
          </p:nvPr>
        </p:nvSpPr>
        <p:spPr/>
        <p:txBody>
          <a:bodyPr/>
          <a:lstStyle/>
          <a:p>
            <a:r>
              <a:rPr lang="en-US" dirty="0" smtClean="0"/>
              <a:t>Sophomore Meeting 3</a:t>
            </a:r>
            <a:endParaRPr lang="en-US" dirty="0"/>
          </a:p>
        </p:txBody>
      </p:sp>
      <p:sp>
        <p:nvSpPr>
          <p:cNvPr id="4" name="Title 1"/>
          <p:cNvSpPr txBox="1">
            <a:spLocks/>
          </p:cNvSpPr>
          <p:nvPr/>
        </p:nvSpPr>
        <p:spPr>
          <a:xfrm>
            <a:off x="685800" y="1911242"/>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Active Portfolio Management</a:t>
            </a:r>
            <a:endParaRPr lang="en-US" dirty="0"/>
          </a:p>
        </p:txBody>
      </p:sp>
    </p:spTree>
    <p:extLst>
      <p:ext uri="{BB962C8B-B14F-4D97-AF65-F5344CB8AC3E}">
        <p14:creationId xmlns:p14="http://schemas.microsoft.com/office/powerpoint/2010/main" val="23735670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996"/>
            <a:ext cx="9341556" cy="1143000"/>
          </a:xfrm>
        </p:spPr>
        <p:txBody>
          <a:bodyPr>
            <a:normAutofit/>
          </a:bodyPr>
          <a:lstStyle/>
          <a:p>
            <a:r>
              <a:rPr lang="en-US" sz="3600" dirty="0" smtClean="0"/>
              <a:t>Why do people think they can beat the market?</a:t>
            </a:r>
            <a:endParaRPr lang="en-US" sz="3600" dirty="0"/>
          </a:p>
        </p:txBody>
      </p:sp>
      <p:sp>
        <p:nvSpPr>
          <p:cNvPr id="3" name="Content Placeholder 2"/>
          <p:cNvSpPr>
            <a:spLocks noGrp="1"/>
          </p:cNvSpPr>
          <p:nvPr>
            <p:ph idx="1"/>
          </p:nvPr>
        </p:nvSpPr>
        <p:spPr>
          <a:xfrm>
            <a:off x="0" y="1281996"/>
            <a:ext cx="8990298" cy="5389563"/>
          </a:xfrm>
        </p:spPr>
        <p:txBody>
          <a:bodyPr>
            <a:normAutofit fontScale="77500" lnSpcReduction="20000"/>
          </a:bodyPr>
          <a:lstStyle/>
          <a:p>
            <a:pPr marL="514350" indent="-514350">
              <a:buFont typeface="+mj-lt"/>
              <a:buAutoNum type="arabicPeriod"/>
            </a:pPr>
            <a:r>
              <a:rPr lang="en-US" dirty="0" smtClean="0"/>
              <a:t>They see the great active investors, like Warren Buffet, and say “hmmm.. that doesn’t seem so hard!” They try…they lose all their money.</a:t>
            </a:r>
          </a:p>
          <a:p>
            <a:pPr marL="914400" lvl="1" indent="-514350"/>
            <a:r>
              <a:rPr lang="en-US" dirty="0" smtClean="0"/>
              <a:t>Remember…it’s a zero-sum game</a:t>
            </a:r>
          </a:p>
          <a:p>
            <a:pPr marL="0" indent="0">
              <a:buNone/>
            </a:pPr>
            <a:endParaRPr lang="en-US" dirty="0" smtClean="0"/>
          </a:p>
          <a:p>
            <a:pPr marL="514350" indent="-514350">
              <a:buFont typeface="+mj-lt"/>
              <a:buAutoNum type="arabicPeriod"/>
            </a:pPr>
            <a:r>
              <a:rPr lang="en-US" dirty="0"/>
              <a:t>But more importantly, if people like Buffet and more than a handful of others </a:t>
            </a:r>
            <a:r>
              <a:rPr lang="en-US" i="1" dirty="0"/>
              <a:t>are</a:t>
            </a:r>
            <a:r>
              <a:rPr lang="en-US" dirty="0"/>
              <a:t> doing it, it indicates that the market might not be so efficient after all…i.e. there </a:t>
            </a:r>
            <a:r>
              <a:rPr lang="en-US" dirty="0" smtClean="0"/>
              <a:t>may be </a:t>
            </a:r>
            <a:r>
              <a:rPr lang="en-US" dirty="0"/>
              <a:t>opportunities to make money with deeper </a:t>
            </a:r>
            <a:r>
              <a:rPr lang="en-US" dirty="0" smtClean="0"/>
              <a:t>insight</a:t>
            </a:r>
            <a:r>
              <a:rPr lang="en-US" dirty="0"/>
              <a:t> </a:t>
            </a:r>
            <a:r>
              <a:rPr lang="en-US" i="1" dirty="0" smtClean="0"/>
              <a:t>(much deeper insight )</a:t>
            </a:r>
          </a:p>
          <a:p>
            <a:pPr marL="514350" indent="-514350">
              <a:buFont typeface="+mj-lt"/>
              <a:buAutoNum type="arabicPeriod"/>
            </a:pPr>
            <a:endParaRPr lang="en-US" dirty="0" smtClean="0"/>
          </a:p>
          <a:p>
            <a:pPr marL="514350" indent="-514350">
              <a:buFont typeface="+mj-lt"/>
              <a:buAutoNum type="arabicPeriod"/>
            </a:pPr>
            <a:r>
              <a:rPr lang="en-US" dirty="0" smtClean="0"/>
              <a:t>Should </a:t>
            </a:r>
            <a:r>
              <a:rPr lang="en-US" dirty="0"/>
              <a:t>we (college students) try to manage our money actively</a:t>
            </a:r>
            <a:r>
              <a:rPr lang="en-US" dirty="0" smtClean="0"/>
              <a:t>?</a:t>
            </a:r>
          </a:p>
          <a:p>
            <a:pPr marL="914400" lvl="1" indent="-514350"/>
            <a:r>
              <a:rPr lang="en-US" dirty="0" smtClean="0"/>
              <a:t>Nah, probably not..</a:t>
            </a:r>
          </a:p>
          <a:p>
            <a:pPr marL="914400" lvl="1" indent="-514350"/>
            <a:r>
              <a:rPr lang="en-US" dirty="0" smtClean="0"/>
              <a:t>Why not?</a:t>
            </a:r>
          </a:p>
          <a:p>
            <a:pPr marL="1314450" lvl="2" indent="-514350"/>
            <a:r>
              <a:rPr lang="en-US" dirty="0" smtClean="0"/>
              <a:t>We don</a:t>
            </a:r>
            <a:r>
              <a:rPr lang="fr-FR" dirty="0" smtClean="0"/>
              <a:t>’</a:t>
            </a:r>
            <a:r>
              <a:rPr lang="en-US" dirty="0" smtClean="0"/>
              <a:t>t have enough money </a:t>
            </a:r>
            <a:r>
              <a:rPr lang="en-US" dirty="0" smtClean="0">
                <a:sym typeface="Wingdings"/>
              </a:rPr>
              <a:t>to make it worth it </a:t>
            </a:r>
            <a:r>
              <a:rPr lang="en-US" i="1" dirty="0" smtClean="0">
                <a:sym typeface="Wingdings"/>
              </a:rPr>
              <a:t>(we are students)</a:t>
            </a:r>
            <a:endParaRPr lang="en-US" i="1" dirty="0" smtClean="0"/>
          </a:p>
          <a:p>
            <a:pPr marL="1314450" lvl="2" indent="-514350"/>
            <a:r>
              <a:rPr lang="en-US" dirty="0" smtClean="0"/>
              <a:t>We don</a:t>
            </a:r>
            <a:r>
              <a:rPr lang="fr-FR" dirty="0" smtClean="0"/>
              <a:t>’</a:t>
            </a:r>
            <a:r>
              <a:rPr lang="en-US" dirty="0" smtClean="0"/>
              <a:t>t have enough knowledge </a:t>
            </a:r>
            <a:r>
              <a:rPr lang="en-US" i="1" dirty="0" smtClean="0"/>
              <a:t>(we are inexperienced)</a:t>
            </a:r>
          </a:p>
          <a:p>
            <a:pPr marL="1314450" lvl="2" indent="-514350"/>
            <a:r>
              <a:rPr lang="en-US" dirty="0" smtClean="0"/>
              <a:t>And we don’t have the resources to gain such knowledge </a:t>
            </a:r>
            <a:r>
              <a:rPr lang="en-US" i="1" dirty="0" smtClean="0"/>
              <a:t>(we aren’t a firm)</a:t>
            </a:r>
            <a:endParaRPr lang="en-US" i="1" dirty="0"/>
          </a:p>
          <a:p>
            <a:pPr marL="514350" indent="-514350">
              <a:buFont typeface="+mj-lt"/>
              <a:buAutoNum type="arabicPeriod"/>
            </a:pPr>
            <a:endParaRPr lang="en-US" dirty="0" smtClean="0"/>
          </a:p>
        </p:txBody>
      </p:sp>
    </p:spTree>
    <p:extLst>
      <p:ext uri="{BB962C8B-B14F-4D97-AF65-F5344CB8AC3E}">
        <p14:creationId xmlns:p14="http://schemas.microsoft.com/office/powerpoint/2010/main" val="32711932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prstClr val="black"/>
                </a:solidFill>
              </a:rPr>
              <a:t>Evidence for inefficient markets</a:t>
            </a:r>
            <a:endParaRPr lang="en-US" dirty="0"/>
          </a:p>
        </p:txBody>
      </p:sp>
      <p:sp>
        <p:nvSpPr>
          <p:cNvPr id="3" name="Content Placeholder 2"/>
          <p:cNvSpPr>
            <a:spLocks noGrp="1"/>
          </p:cNvSpPr>
          <p:nvPr>
            <p:ph idx="1"/>
          </p:nvPr>
        </p:nvSpPr>
        <p:spPr>
          <a:xfrm>
            <a:off x="457200" y="2184717"/>
            <a:ext cx="8229600" cy="4525963"/>
          </a:xfrm>
        </p:spPr>
        <p:txBody>
          <a:bodyPr>
            <a:normAutofit lnSpcReduction="10000"/>
          </a:bodyPr>
          <a:lstStyle/>
          <a:p>
            <a:r>
              <a:rPr lang="en-US" sz="2000" dirty="0" smtClean="0"/>
              <a:t>Times Series and Cross Sectional tests have been constructed to measure the validity of the CAPM—they indicate that CAPM does not completely explain expected returns.</a:t>
            </a:r>
          </a:p>
          <a:p>
            <a:endParaRPr lang="en-US" sz="2000" dirty="0"/>
          </a:p>
          <a:p>
            <a:r>
              <a:rPr lang="en-US" sz="2000" b="1" dirty="0" smtClean="0"/>
              <a:t>Times Series Test: </a:t>
            </a:r>
            <a:r>
              <a:rPr lang="en-US" sz="2000" dirty="0" smtClean="0"/>
              <a:t>Jensen’s Alpha—tested to see if all alpha was jointly equivalent to 0, which in efficient markets it should be. They could not prove this. </a:t>
            </a:r>
            <a:r>
              <a:rPr lang="en-US" sz="2000" b="1" i="1" dirty="0" smtClean="0"/>
              <a:t>Failure of the CAPM</a:t>
            </a:r>
          </a:p>
          <a:p>
            <a:endParaRPr lang="en-US" sz="2000" dirty="0"/>
          </a:p>
          <a:p>
            <a:r>
              <a:rPr lang="en-US" sz="2000" b="1" dirty="0" smtClean="0"/>
              <a:t>Cross Sectional Returns: </a:t>
            </a:r>
            <a:r>
              <a:rPr lang="en-US" sz="2000" dirty="0" smtClean="0"/>
              <a:t>Regressed the betas of securities against their returns. In efficient markets the results should lie exactly on the Security Market Line (SML) as the CAPM Predicts—it says covariance with the market is the only thing that effects price. While it was more suggestive, </a:t>
            </a:r>
            <a:r>
              <a:rPr lang="en-US" sz="2000" dirty="0"/>
              <a:t>t</a:t>
            </a:r>
            <a:r>
              <a:rPr lang="en-US" sz="2000" dirty="0" smtClean="0"/>
              <a:t>hey could not prove this. </a:t>
            </a:r>
            <a:r>
              <a:rPr lang="en-US" sz="2000" b="1" i="1" dirty="0" smtClean="0"/>
              <a:t>Failure of the CAPM.</a:t>
            </a:r>
          </a:p>
          <a:p>
            <a:pPr lvl="1"/>
            <a:r>
              <a:rPr lang="en-US" sz="1600" dirty="0" smtClean="0"/>
              <a:t>Info Graphic on next Page</a:t>
            </a:r>
            <a:endParaRPr lang="en-US" sz="1600" dirty="0"/>
          </a:p>
        </p:txBody>
      </p:sp>
      <p:pic>
        <p:nvPicPr>
          <p:cNvPr id="4" name="Picture 3" descr="Screen Shot 2015-06-15 at 7.02.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274" y="1360086"/>
            <a:ext cx="3416300" cy="685800"/>
          </a:xfrm>
          <a:prstGeom prst="rect">
            <a:avLst/>
          </a:prstGeom>
        </p:spPr>
      </p:pic>
      <p:sp>
        <p:nvSpPr>
          <p:cNvPr id="5" name="TextBox 4"/>
          <p:cNvSpPr txBox="1"/>
          <p:nvPr/>
        </p:nvSpPr>
        <p:spPr>
          <a:xfrm>
            <a:off x="6206265" y="1465200"/>
            <a:ext cx="596024" cy="769441"/>
          </a:xfrm>
          <a:prstGeom prst="rect">
            <a:avLst/>
          </a:prstGeom>
          <a:noFill/>
        </p:spPr>
        <p:txBody>
          <a:bodyPr wrap="none" rtlCol="0">
            <a:spAutoFit/>
          </a:bodyPr>
          <a:lstStyle/>
          <a:p>
            <a:r>
              <a:rPr lang="en-US" dirty="0" smtClean="0"/>
              <a:t>+ </a:t>
            </a:r>
            <a:r>
              <a:rPr lang="en-US" sz="2600" b="1" dirty="0" smtClean="0">
                <a:latin typeface="Lucida Grande"/>
                <a:ea typeface="Lucida Grande"/>
                <a:cs typeface="Lucida Grande"/>
              </a:rPr>
              <a:t>α</a:t>
            </a:r>
            <a:endParaRPr lang="en-US" sz="2600" dirty="0"/>
          </a:p>
          <a:p>
            <a:r>
              <a:rPr lang="en-US" dirty="0" smtClean="0"/>
              <a:t>  </a:t>
            </a:r>
            <a:endParaRPr lang="en-US" dirty="0"/>
          </a:p>
        </p:txBody>
      </p:sp>
    </p:spTree>
    <p:extLst>
      <p:ext uri="{BB962C8B-B14F-4D97-AF65-F5344CB8AC3E}">
        <p14:creationId xmlns:p14="http://schemas.microsoft.com/office/powerpoint/2010/main" val="40204221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Cross-Sectional Examination:</a:t>
            </a:r>
            <a:br>
              <a:rPr lang="en-US" dirty="0" smtClean="0"/>
            </a:br>
            <a:r>
              <a:rPr lang="en-US" dirty="0" smtClean="0"/>
              <a:t> </a:t>
            </a:r>
            <a:r>
              <a:rPr lang="en-US" sz="3300" dirty="0" smtClean="0"/>
              <a:t>Betas </a:t>
            </a:r>
            <a:r>
              <a:rPr lang="en-US" sz="3300" dirty="0" err="1" smtClean="0"/>
              <a:t>vs</a:t>
            </a:r>
            <a:r>
              <a:rPr lang="en-US" sz="3300" dirty="0" smtClean="0"/>
              <a:t> Returns </a:t>
            </a:r>
            <a:endParaRPr lang="en-US" sz="3300" dirty="0"/>
          </a:p>
        </p:txBody>
      </p:sp>
      <p:pic>
        <p:nvPicPr>
          <p:cNvPr id="4" name="Content Placeholder 3" descr="Screen Shot 2015-06-17 at 7.09.06 AM.png"/>
          <p:cNvPicPr>
            <a:picLocks noGrp="1" noChangeAspect="1"/>
          </p:cNvPicPr>
          <p:nvPr>
            <p:ph idx="1"/>
          </p:nvPr>
        </p:nvPicPr>
        <p:blipFill>
          <a:blip r:embed="rId2">
            <a:extLst>
              <a:ext uri="{28A0092B-C50C-407E-A947-70E740481C1C}">
                <a14:useLocalDpi xmlns:a14="http://schemas.microsoft.com/office/drawing/2010/main" val="0"/>
              </a:ext>
            </a:extLst>
          </a:blip>
          <a:srcRect l="-776" r="-776"/>
          <a:stretch>
            <a:fillRect/>
          </a:stretch>
        </p:blipFill>
        <p:spPr/>
      </p:pic>
      <p:cxnSp>
        <p:nvCxnSpPr>
          <p:cNvPr id="8" name="Straight Connector 7"/>
          <p:cNvCxnSpPr/>
          <p:nvPr/>
        </p:nvCxnSpPr>
        <p:spPr>
          <a:xfrm flipV="1">
            <a:off x="2378599" y="3607882"/>
            <a:ext cx="4495149" cy="604673"/>
          </a:xfrm>
          <a:prstGeom prst="line">
            <a:avLst/>
          </a:prstGeom>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1088511" y="6126163"/>
            <a:ext cx="7130265" cy="369332"/>
          </a:xfrm>
          <a:prstGeom prst="rect">
            <a:avLst/>
          </a:prstGeom>
          <a:noFill/>
        </p:spPr>
        <p:txBody>
          <a:bodyPr wrap="none" rtlCol="0">
            <a:spAutoFit/>
          </a:bodyPr>
          <a:lstStyle/>
          <a:p>
            <a:r>
              <a:rPr lang="en-US" b="1" dirty="0" smtClean="0"/>
              <a:t>SML is more flat in practice than predicted…possible failure of the CAPM</a:t>
            </a:r>
            <a:endParaRPr lang="en-US" b="1" dirty="0"/>
          </a:p>
        </p:txBody>
      </p:sp>
    </p:spTree>
    <p:extLst>
      <p:ext uri="{BB962C8B-B14F-4D97-AF65-F5344CB8AC3E}">
        <p14:creationId xmlns:p14="http://schemas.microsoft.com/office/powerpoint/2010/main" val="34926836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Investors Want </a:t>
            </a:r>
            <a:r>
              <a:rPr lang="en-US" dirty="0"/>
              <a:t>A</a:t>
            </a:r>
            <a:r>
              <a:rPr lang="en-US" dirty="0" smtClean="0"/>
              <a:t>nswers</a:t>
            </a:r>
            <a:endParaRPr lang="en-US" dirty="0"/>
          </a:p>
        </p:txBody>
      </p:sp>
      <p:sp>
        <p:nvSpPr>
          <p:cNvPr id="3" name="Content Placeholder 2"/>
          <p:cNvSpPr>
            <a:spLocks noGrp="1"/>
          </p:cNvSpPr>
          <p:nvPr>
            <p:ph idx="1"/>
          </p:nvPr>
        </p:nvSpPr>
        <p:spPr>
          <a:xfrm>
            <a:off x="181419" y="1600201"/>
            <a:ext cx="8962581" cy="2531732"/>
          </a:xfrm>
        </p:spPr>
        <p:txBody>
          <a:bodyPr>
            <a:normAutofit/>
          </a:bodyPr>
          <a:lstStyle/>
          <a:p>
            <a:r>
              <a:rPr lang="en-US" dirty="0" smtClean="0"/>
              <a:t>And so the search for anomalies began!</a:t>
            </a:r>
          </a:p>
          <a:p>
            <a:pPr lvl="1"/>
            <a:r>
              <a:rPr lang="en-US" sz="2000" dirty="0" smtClean="0"/>
              <a:t>If the CAPM failed to be proven, something was driving its failure; investors have spent the latter part of the 20</a:t>
            </a:r>
            <a:r>
              <a:rPr lang="en-US" sz="2000" baseline="30000" dirty="0" smtClean="0"/>
              <a:t>th</a:t>
            </a:r>
            <a:r>
              <a:rPr lang="en-US" sz="2000" dirty="0" smtClean="0"/>
              <a:t> century up to the present day focused on determining systematic reasons to fill the CAPM gaps</a:t>
            </a:r>
          </a:p>
          <a:p>
            <a:pPr lvl="1"/>
            <a:r>
              <a:rPr lang="en-US" dirty="0" smtClean="0"/>
              <a:t>Thus, we have seen the emergence and prominence of:</a:t>
            </a:r>
          </a:p>
          <a:p>
            <a:pPr marL="1371600" lvl="3" indent="0">
              <a:buNone/>
            </a:pPr>
            <a:endParaRPr lang="en-US" dirty="0" smtClean="0"/>
          </a:p>
          <a:p>
            <a:pPr marL="1371600" lvl="3" indent="0">
              <a:buNone/>
            </a:pPr>
            <a:endParaRPr lang="en-US" dirty="0" smtClean="0"/>
          </a:p>
          <a:p>
            <a:pPr marL="1371600" lvl="3" indent="0">
              <a:buNone/>
            </a:pPr>
            <a:endParaRPr lang="en-US" dirty="0" smtClean="0"/>
          </a:p>
        </p:txBody>
      </p:sp>
      <p:sp>
        <p:nvSpPr>
          <p:cNvPr id="4" name="Rectangle 3"/>
          <p:cNvSpPr/>
          <p:nvPr/>
        </p:nvSpPr>
        <p:spPr>
          <a:xfrm>
            <a:off x="457200" y="4460807"/>
            <a:ext cx="1054622" cy="900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FF0000"/>
                </a:solidFill>
              </a:rPr>
              <a:t>APT</a:t>
            </a:r>
            <a:endParaRPr lang="en-US" sz="1200" b="1" dirty="0">
              <a:solidFill>
                <a:srgbClr val="FF0000"/>
              </a:solidFill>
            </a:endParaRPr>
          </a:p>
        </p:txBody>
      </p:sp>
      <p:sp>
        <p:nvSpPr>
          <p:cNvPr id="5" name="Isosceles Triangle 4"/>
          <p:cNvSpPr/>
          <p:nvPr/>
        </p:nvSpPr>
        <p:spPr>
          <a:xfrm>
            <a:off x="2237493" y="4460808"/>
            <a:ext cx="1733555" cy="900627"/>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solidFill>
                  <a:srgbClr val="FF0000"/>
                </a:solidFill>
              </a:rPr>
              <a:t>Behavioral </a:t>
            </a:r>
          </a:p>
          <a:p>
            <a:pPr algn="ctr"/>
            <a:r>
              <a:rPr lang="en-US" sz="1200" b="1" dirty="0" smtClean="0">
                <a:solidFill>
                  <a:srgbClr val="FF0000"/>
                </a:solidFill>
              </a:rPr>
              <a:t>Finance</a:t>
            </a:r>
            <a:endParaRPr lang="en-US" sz="1200" b="1" dirty="0">
              <a:solidFill>
                <a:srgbClr val="FF0000"/>
              </a:solidFill>
            </a:endParaRPr>
          </a:p>
        </p:txBody>
      </p:sp>
      <p:sp>
        <p:nvSpPr>
          <p:cNvPr id="6" name="Regular Pentagon 5"/>
          <p:cNvSpPr/>
          <p:nvPr/>
        </p:nvSpPr>
        <p:spPr>
          <a:xfrm>
            <a:off x="4616092" y="3990845"/>
            <a:ext cx="1431190" cy="1370591"/>
          </a:xfrm>
          <a:prstGeom prst="pent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dirty="0" smtClean="0">
                <a:solidFill>
                  <a:srgbClr val="FF0000"/>
                </a:solidFill>
              </a:rPr>
              <a:t>High Frequency</a:t>
            </a:r>
          </a:p>
          <a:p>
            <a:pPr algn="ctr"/>
            <a:r>
              <a:rPr lang="en-US" sz="1200" b="1" dirty="0" smtClean="0">
                <a:solidFill>
                  <a:srgbClr val="FF0000"/>
                </a:solidFill>
              </a:rPr>
              <a:t>Trading</a:t>
            </a:r>
            <a:endParaRPr lang="en-US" sz="1200" b="1" dirty="0">
              <a:solidFill>
                <a:srgbClr val="FF0000"/>
              </a:solidFill>
            </a:endParaRPr>
          </a:p>
        </p:txBody>
      </p:sp>
      <p:sp>
        <p:nvSpPr>
          <p:cNvPr id="7" name="Diamond 6"/>
          <p:cNvSpPr/>
          <p:nvPr/>
        </p:nvSpPr>
        <p:spPr>
          <a:xfrm>
            <a:off x="7148309" y="4280639"/>
            <a:ext cx="1323978" cy="1229502"/>
          </a:xfrm>
          <a:prstGeom prst="diamon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smtClean="0">
                <a:solidFill>
                  <a:srgbClr val="FF0000"/>
                </a:solidFill>
              </a:rPr>
              <a:t>Crazy Hedge Funds</a:t>
            </a:r>
            <a:endParaRPr lang="en-US" sz="1200" b="1" dirty="0">
              <a:solidFill>
                <a:srgbClr val="FF0000"/>
              </a:solidFill>
            </a:endParaRPr>
          </a:p>
        </p:txBody>
      </p:sp>
      <p:cxnSp>
        <p:nvCxnSpPr>
          <p:cNvPr id="9" name="Straight Connector 8"/>
          <p:cNvCxnSpPr>
            <a:stCxn id="4" idx="3"/>
            <a:endCxn id="5" idx="1"/>
          </p:cNvCxnSpPr>
          <p:nvPr/>
        </p:nvCxnSpPr>
        <p:spPr>
          <a:xfrm>
            <a:off x="1511822" y="4911121"/>
            <a:ext cx="1159060" cy="1"/>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a:stCxn id="5" idx="5"/>
          </p:cNvCxnSpPr>
          <p:nvPr/>
        </p:nvCxnSpPr>
        <p:spPr>
          <a:xfrm>
            <a:off x="3537659" y="4911122"/>
            <a:ext cx="1261070" cy="1"/>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5887239" y="4895390"/>
            <a:ext cx="1261070" cy="1"/>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457200" y="5361435"/>
            <a:ext cx="0" cy="403115"/>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457200" y="5764550"/>
            <a:ext cx="8015087"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a:stCxn id="7" idx="3"/>
          </p:cNvCxnSpPr>
          <p:nvPr/>
        </p:nvCxnSpPr>
        <p:spPr>
          <a:xfrm>
            <a:off x="8472287" y="4895390"/>
            <a:ext cx="25029" cy="869161"/>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4394361" y="5764550"/>
            <a:ext cx="0" cy="161246"/>
          </a:xfrm>
          <a:prstGeom prst="line">
            <a:avLst/>
          </a:prstGeom>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867708" y="5925796"/>
            <a:ext cx="7496767" cy="646331"/>
          </a:xfrm>
          <a:prstGeom prst="rect">
            <a:avLst/>
          </a:prstGeom>
          <a:noFill/>
        </p:spPr>
        <p:txBody>
          <a:bodyPr wrap="square" rtlCol="0">
            <a:spAutoFit/>
          </a:bodyPr>
          <a:lstStyle/>
          <a:p>
            <a:r>
              <a:rPr lang="en-US" b="1" dirty="0" smtClean="0"/>
              <a:t>All of these methods created and applied to fill the holes in the CAPM, serving to capture the apparent alpha that the CAPM was missing to explain!</a:t>
            </a:r>
            <a:endParaRPr lang="en-US" b="1" dirty="0"/>
          </a:p>
        </p:txBody>
      </p:sp>
      <p:sp>
        <p:nvSpPr>
          <p:cNvPr id="24" name="TextBox 23"/>
          <p:cNvSpPr txBox="1"/>
          <p:nvPr/>
        </p:nvSpPr>
        <p:spPr>
          <a:xfrm>
            <a:off x="457200" y="3990845"/>
            <a:ext cx="1330403" cy="461665"/>
          </a:xfrm>
          <a:prstGeom prst="rect">
            <a:avLst/>
          </a:prstGeom>
          <a:noFill/>
        </p:spPr>
        <p:txBody>
          <a:bodyPr wrap="square" rtlCol="0">
            <a:spAutoFit/>
          </a:bodyPr>
          <a:lstStyle/>
          <a:p>
            <a:r>
              <a:rPr lang="en-US" sz="1200" b="1" dirty="0" err="1" smtClean="0"/>
              <a:t>Fama</a:t>
            </a:r>
            <a:r>
              <a:rPr lang="en-US" sz="1200" b="1" dirty="0" smtClean="0"/>
              <a:t> French:</a:t>
            </a:r>
          </a:p>
          <a:p>
            <a:r>
              <a:rPr lang="en-US" sz="1200" b="1" dirty="0" smtClean="0"/>
              <a:t> 3 Factor Model</a:t>
            </a:r>
            <a:endParaRPr lang="en-US" sz="1200" b="1" dirty="0"/>
          </a:p>
        </p:txBody>
      </p:sp>
      <p:sp>
        <p:nvSpPr>
          <p:cNvPr id="26" name="TextBox 25"/>
          <p:cNvSpPr txBox="1"/>
          <p:nvPr/>
        </p:nvSpPr>
        <p:spPr>
          <a:xfrm>
            <a:off x="2398754" y="3990845"/>
            <a:ext cx="1330403" cy="461665"/>
          </a:xfrm>
          <a:prstGeom prst="rect">
            <a:avLst/>
          </a:prstGeom>
          <a:noFill/>
        </p:spPr>
        <p:txBody>
          <a:bodyPr wrap="square" rtlCol="0">
            <a:spAutoFit/>
          </a:bodyPr>
          <a:lstStyle/>
          <a:p>
            <a:r>
              <a:rPr lang="en-US" sz="1200" b="1" dirty="0" smtClean="0"/>
              <a:t> Bob  </a:t>
            </a:r>
            <a:r>
              <a:rPr lang="en-US" sz="1200" b="1" dirty="0" err="1" smtClean="0"/>
              <a:t>Shiller</a:t>
            </a:r>
            <a:r>
              <a:rPr lang="en-US" sz="1200" b="1" dirty="0" smtClean="0"/>
              <a:t>:</a:t>
            </a:r>
          </a:p>
          <a:p>
            <a:r>
              <a:rPr lang="en-US" sz="1200" b="1" dirty="0" smtClean="0"/>
              <a:t>“Animal Spirits”</a:t>
            </a:r>
            <a:endParaRPr lang="en-US" sz="1200" b="1" dirty="0"/>
          </a:p>
        </p:txBody>
      </p:sp>
      <p:sp>
        <p:nvSpPr>
          <p:cNvPr id="27" name="TextBox 26"/>
          <p:cNvSpPr txBox="1"/>
          <p:nvPr/>
        </p:nvSpPr>
        <p:spPr>
          <a:xfrm>
            <a:off x="7166913" y="3760012"/>
            <a:ext cx="1330403" cy="646331"/>
          </a:xfrm>
          <a:prstGeom prst="rect">
            <a:avLst/>
          </a:prstGeom>
          <a:noFill/>
        </p:spPr>
        <p:txBody>
          <a:bodyPr wrap="square" rtlCol="0">
            <a:spAutoFit/>
          </a:bodyPr>
          <a:lstStyle/>
          <a:p>
            <a:r>
              <a:rPr lang="en-US" sz="1200" b="1" dirty="0" smtClean="0"/>
              <a:t> Roger Ibbotson:</a:t>
            </a:r>
          </a:p>
          <a:p>
            <a:r>
              <a:rPr lang="en-US" sz="1200" b="1" dirty="0" smtClean="0"/>
              <a:t>Zebra (</a:t>
            </a:r>
            <a:r>
              <a:rPr lang="en-US" sz="1200" b="1" dirty="0" err="1" smtClean="0"/>
              <a:t>google</a:t>
            </a:r>
            <a:r>
              <a:rPr lang="en-US" sz="1200" b="1" dirty="0" smtClean="0"/>
              <a:t> trends)</a:t>
            </a:r>
          </a:p>
        </p:txBody>
      </p:sp>
      <p:sp>
        <p:nvSpPr>
          <p:cNvPr id="28" name="TextBox 27"/>
          <p:cNvSpPr txBox="1"/>
          <p:nvPr/>
        </p:nvSpPr>
        <p:spPr>
          <a:xfrm>
            <a:off x="5020457" y="3681580"/>
            <a:ext cx="583361" cy="276999"/>
          </a:xfrm>
          <a:prstGeom prst="rect">
            <a:avLst/>
          </a:prstGeom>
          <a:noFill/>
        </p:spPr>
        <p:txBody>
          <a:bodyPr wrap="square" rtlCol="0">
            <a:spAutoFit/>
          </a:bodyPr>
          <a:lstStyle/>
          <a:p>
            <a:r>
              <a:rPr lang="en-US" sz="1200" b="1" dirty="0" smtClean="0"/>
              <a:t>KCG</a:t>
            </a:r>
            <a:endParaRPr lang="en-US" sz="1200" b="1" dirty="0"/>
          </a:p>
        </p:txBody>
      </p:sp>
    </p:spTree>
    <p:extLst>
      <p:ext uri="{BB962C8B-B14F-4D97-AF65-F5344CB8AC3E}">
        <p14:creationId xmlns:p14="http://schemas.microsoft.com/office/powerpoint/2010/main" val="21333405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1" grpId="0"/>
      <p:bldP spid="24" grpId="0"/>
      <p:bldP spid="26"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However, Indexing…up up and away</a:t>
            </a:r>
            <a:endParaRPr lang="en-US" dirty="0"/>
          </a:p>
        </p:txBody>
      </p:sp>
      <p:sp>
        <p:nvSpPr>
          <p:cNvPr id="3" name="Content Placeholder 2"/>
          <p:cNvSpPr>
            <a:spLocks noGrp="1"/>
          </p:cNvSpPr>
          <p:nvPr>
            <p:ph idx="1"/>
          </p:nvPr>
        </p:nvSpPr>
        <p:spPr/>
        <p:txBody>
          <a:bodyPr/>
          <a:lstStyle/>
          <a:p>
            <a:r>
              <a:rPr lang="en-US" dirty="0" smtClean="0"/>
              <a:t>Despite the search for anomalies, indexing has been on the rise…</a:t>
            </a:r>
            <a:endParaRPr lang="en-US" dirty="0"/>
          </a:p>
        </p:txBody>
      </p:sp>
      <p:pic>
        <p:nvPicPr>
          <p:cNvPr id="4" name="Picture 3" descr="Screen Shot 2015-06-17 at 7.42.1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480" y="2660560"/>
            <a:ext cx="5966727" cy="3954221"/>
          </a:xfrm>
          <a:prstGeom prst="rect">
            <a:avLst/>
          </a:prstGeom>
        </p:spPr>
      </p:pic>
      <p:cxnSp>
        <p:nvCxnSpPr>
          <p:cNvPr id="6" name="Straight Connector 5"/>
          <p:cNvCxnSpPr/>
          <p:nvPr/>
        </p:nvCxnSpPr>
        <p:spPr>
          <a:xfrm>
            <a:off x="6490753" y="2801652"/>
            <a:ext cx="0" cy="564361"/>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490753" y="2862119"/>
            <a:ext cx="1560982" cy="369332"/>
          </a:xfrm>
          <a:prstGeom prst="rect">
            <a:avLst/>
          </a:prstGeom>
          <a:noFill/>
        </p:spPr>
        <p:txBody>
          <a:bodyPr wrap="none" rtlCol="0">
            <a:spAutoFit/>
          </a:bodyPr>
          <a:lstStyle/>
          <a:p>
            <a:r>
              <a:rPr lang="en-US" b="1" dirty="0" smtClean="0">
                <a:solidFill>
                  <a:srgbClr val="FF0000"/>
                </a:solidFill>
              </a:rPr>
              <a:t>ACTIVE SHARE</a:t>
            </a:r>
            <a:endParaRPr lang="en-US" b="1" dirty="0">
              <a:solidFill>
                <a:srgbClr val="FF0000"/>
              </a:solidFill>
            </a:endParaRPr>
          </a:p>
        </p:txBody>
      </p:sp>
    </p:spTree>
    <p:extLst>
      <p:ext uri="{BB962C8B-B14F-4D97-AF65-F5344CB8AC3E}">
        <p14:creationId xmlns:p14="http://schemas.microsoft.com/office/powerpoint/2010/main" val="27638155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what’s the optimal portfolio?</a:t>
            </a:r>
            <a:br>
              <a:rPr lang="en-US" dirty="0" smtClean="0"/>
            </a:br>
            <a:r>
              <a:rPr lang="en-US" sz="2800" i="1" dirty="0" smtClean="0"/>
              <a:t>Active or Passive?</a:t>
            </a:r>
            <a:endParaRPr lang="en-US" sz="2800" i="1" dirty="0"/>
          </a:p>
        </p:txBody>
      </p:sp>
      <p:sp>
        <p:nvSpPr>
          <p:cNvPr id="3" name="Content Placeholder 2"/>
          <p:cNvSpPr>
            <a:spLocks noGrp="1"/>
          </p:cNvSpPr>
          <p:nvPr>
            <p:ph idx="1"/>
          </p:nvPr>
        </p:nvSpPr>
        <p:spPr/>
        <p:txBody>
          <a:bodyPr>
            <a:normAutofit fontScale="77500" lnSpcReduction="20000"/>
          </a:bodyPr>
          <a:lstStyle/>
          <a:p>
            <a:r>
              <a:rPr lang="en-US" dirty="0" smtClean="0"/>
              <a:t>The Short Answer: it depends!</a:t>
            </a:r>
          </a:p>
          <a:p>
            <a:endParaRPr lang="en-US" dirty="0" smtClean="0"/>
          </a:p>
          <a:p>
            <a:r>
              <a:rPr lang="en-US" dirty="0" smtClean="0"/>
              <a:t>The Longer Answer:</a:t>
            </a:r>
          </a:p>
          <a:p>
            <a:pPr marL="0" indent="0">
              <a:buNone/>
            </a:pPr>
            <a:endParaRPr lang="en-US" dirty="0" smtClean="0"/>
          </a:p>
          <a:p>
            <a:pPr lvl="1"/>
            <a:r>
              <a:rPr lang="en-US" dirty="0" smtClean="0"/>
              <a:t>If you have super high conviction opinion on securities, like Buffet, you should be almost entirely </a:t>
            </a:r>
            <a:r>
              <a:rPr lang="en-US" b="1" dirty="0" smtClean="0"/>
              <a:t>ACTIVE</a:t>
            </a:r>
          </a:p>
          <a:p>
            <a:pPr marL="457200" lvl="1" indent="0">
              <a:buNone/>
            </a:pPr>
            <a:endParaRPr lang="en-US" dirty="0" smtClean="0"/>
          </a:p>
          <a:p>
            <a:pPr lvl="1"/>
            <a:r>
              <a:rPr lang="en-US" dirty="0" smtClean="0"/>
              <a:t>If you have some views, but not quite to the same level or conviction as Buffet, you should be </a:t>
            </a:r>
            <a:r>
              <a:rPr lang="en-US" b="1" dirty="0" smtClean="0"/>
              <a:t>MIXED</a:t>
            </a:r>
            <a:r>
              <a:rPr lang="en-US" dirty="0" smtClean="0"/>
              <a:t>…</a:t>
            </a:r>
            <a:r>
              <a:rPr lang="en-US" b="1" dirty="0" smtClean="0"/>
              <a:t>Core &amp; Satellite</a:t>
            </a:r>
          </a:p>
          <a:p>
            <a:pPr marL="457200" lvl="1" indent="0">
              <a:buNone/>
            </a:pPr>
            <a:endParaRPr lang="en-US" b="1" dirty="0" smtClean="0"/>
          </a:p>
          <a:p>
            <a:pPr lvl="1"/>
            <a:r>
              <a:rPr lang="en-US" dirty="0" smtClean="0"/>
              <a:t>If you have no views…you should just </a:t>
            </a:r>
            <a:r>
              <a:rPr lang="en-US" i="1" dirty="0" smtClean="0"/>
              <a:t>buy an index fund </a:t>
            </a:r>
            <a:r>
              <a:rPr lang="en-US" dirty="0" smtClean="0"/>
              <a:t>and get on with your life (This is not a bad thing! Dumb money stops being dumb when you acknowledge it!) </a:t>
            </a:r>
            <a:r>
              <a:rPr lang="en-US" b="1" dirty="0" smtClean="0"/>
              <a:t>PASSIVE</a:t>
            </a:r>
            <a:endParaRPr lang="en-US" dirty="0" smtClean="0"/>
          </a:p>
          <a:p>
            <a:endParaRPr lang="en-US" dirty="0"/>
          </a:p>
          <a:p>
            <a:endParaRPr lang="en-US" dirty="0" smtClean="0"/>
          </a:p>
        </p:txBody>
      </p:sp>
      <p:sp>
        <p:nvSpPr>
          <p:cNvPr id="4" name="Frame 3"/>
          <p:cNvSpPr/>
          <p:nvPr/>
        </p:nvSpPr>
        <p:spPr>
          <a:xfrm>
            <a:off x="786146" y="3829596"/>
            <a:ext cx="7518793" cy="1088411"/>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cxnSp>
        <p:nvCxnSpPr>
          <p:cNvPr id="25" name="Straight Arrow Connector 24"/>
          <p:cNvCxnSpPr/>
          <p:nvPr/>
        </p:nvCxnSpPr>
        <p:spPr>
          <a:xfrm flipH="1">
            <a:off x="8304939" y="3325702"/>
            <a:ext cx="381861" cy="5038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flipV="1">
            <a:off x="8304939" y="1814019"/>
            <a:ext cx="381861" cy="1511683"/>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987301" y="1587939"/>
            <a:ext cx="1317638" cy="369332"/>
          </a:xfrm>
          <a:prstGeom prst="rect">
            <a:avLst/>
          </a:prstGeom>
          <a:noFill/>
        </p:spPr>
        <p:txBody>
          <a:bodyPr wrap="none" rtlCol="0">
            <a:spAutoFit/>
          </a:bodyPr>
          <a:lstStyle/>
          <a:p>
            <a:r>
              <a:rPr lang="en-US" b="1" dirty="0" smtClean="0">
                <a:solidFill>
                  <a:srgbClr val="FF0000"/>
                </a:solidFill>
              </a:rPr>
              <a:t>OUR FOCUS</a:t>
            </a:r>
            <a:endParaRPr lang="en-US" b="1" dirty="0">
              <a:solidFill>
                <a:srgbClr val="FF0000"/>
              </a:solidFill>
            </a:endParaRPr>
          </a:p>
        </p:txBody>
      </p:sp>
    </p:spTree>
    <p:extLst>
      <p:ext uri="{BB962C8B-B14F-4D97-AF65-F5344CB8AC3E}">
        <p14:creationId xmlns:p14="http://schemas.microsoft.com/office/powerpoint/2010/main" val="29373095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96300" cy="1143000"/>
          </a:xfrm>
        </p:spPr>
        <p:txBody>
          <a:bodyPr>
            <a:normAutofit fontScale="90000"/>
          </a:bodyPr>
          <a:lstStyle/>
          <a:p>
            <a:r>
              <a:rPr lang="en-US" dirty="0" err="1" smtClean="0"/>
              <a:t>Treynor</a:t>
            </a:r>
            <a:r>
              <a:rPr lang="en-US" dirty="0" smtClean="0"/>
              <a:t> Black: Core &amp; Satellite Portfolio</a:t>
            </a:r>
            <a:endParaRPr lang="en-US" dirty="0"/>
          </a:p>
        </p:txBody>
      </p:sp>
      <p:sp>
        <p:nvSpPr>
          <p:cNvPr id="4" name="Oval 3"/>
          <p:cNvSpPr/>
          <p:nvPr/>
        </p:nvSpPr>
        <p:spPr>
          <a:xfrm>
            <a:off x="3047998" y="2455333"/>
            <a:ext cx="2772833" cy="27305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Passively Managed Core</a:t>
            </a:r>
          </a:p>
          <a:p>
            <a:pPr algn="ctr"/>
            <a:endParaRPr lang="en-US" dirty="0" smtClean="0"/>
          </a:p>
          <a:p>
            <a:pPr algn="ctr"/>
            <a:r>
              <a:rPr lang="en-US" b="1" dirty="0" smtClean="0">
                <a:solidFill>
                  <a:srgbClr val="FF0000"/>
                </a:solidFill>
              </a:rPr>
              <a:t>SPY</a:t>
            </a:r>
            <a:endParaRPr lang="en-US" b="1" dirty="0">
              <a:solidFill>
                <a:srgbClr val="FF0000"/>
              </a:solidFill>
            </a:endParaRPr>
          </a:p>
        </p:txBody>
      </p:sp>
      <p:sp>
        <p:nvSpPr>
          <p:cNvPr id="5" name="Donut 4"/>
          <p:cNvSpPr/>
          <p:nvPr/>
        </p:nvSpPr>
        <p:spPr>
          <a:xfrm>
            <a:off x="1460498" y="1417638"/>
            <a:ext cx="5905502" cy="5207000"/>
          </a:xfrm>
          <a:prstGeom prst="donut">
            <a:avLst>
              <a:gd name="adj"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Oval 6"/>
          <p:cNvSpPr/>
          <p:nvPr/>
        </p:nvSpPr>
        <p:spPr>
          <a:xfrm>
            <a:off x="6265333" y="1905000"/>
            <a:ext cx="914400" cy="914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a:p>
            <a:pPr algn="ctr"/>
            <a:endParaRPr lang="en-US" dirty="0"/>
          </a:p>
        </p:txBody>
      </p:sp>
      <p:sp>
        <p:nvSpPr>
          <p:cNvPr id="8" name="Oval 7"/>
          <p:cNvSpPr/>
          <p:nvPr/>
        </p:nvSpPr>
        <p:spPr>
          <a:xfrm>
            <a:off x="6908800" y="4119033"/>
            <a:ext cx="914400" cy="91440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9" name="Oval 8"/>
          <p:cNvSpPr/>
          <p:nvPr/>
        </p:nvSpPr>
        <p:spPr>
          <a:xfrm>
            <a:off x="2590798" y="1375304"/>
            <a:ext cx="914400" cy="914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rgbClr val="FF0000"/>
                </a:solidFill>
              </a:rPr>
              <a:t>CMG</a:t>
            </a:r>
          </a:p>
          <a:p>
            <a:pPr algn="ctr"/>
            <a:endParaRPr lang="en-US" b="1" dirty="0">
              <a:solidFill>
                <a:srgbClr val="FF0000"/>
              </a:solidFill>
            </a:endParaRPr>
          </a:p>
        </p:txBody>
      </p:sp>
      <p:sp>
        <p:nvSpPr>
          <p:cNvPr id="10" name="Oval 9"/>
          <p:cNvSpPr/>
          <p:nvPr/>
        </p:nvSpPr>
        <p:spPr>
          <a:xfrm>
            <a:off x="1210733" y="4271433"/>
            <a:ext cx="914400" cy="9144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1" name="Oval 10"/>
          <p:cNvSpPr/>
          <p:nvPr/>
        </p:nvSpPr>
        <p:spPr>
          <a:xfrm>
            <a:off x="4309534" y="5943600"/>
            <a:ext cx="914400" cy="914400"/>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2" name="TextBox 11"/>
          <p:cNvSpPr txBox="1"/>
          <p:nvPr/>
        </p:nvSpPr>
        <p:spPr>
          <a:xfrm>
            <a:off x="6320542" y="1966538"/>
            <a:ext cx="838691" cy="646331"/>
          </a:xfrm>
          <a:prstGeom prst="rect">
            <a:avLst/>
          </a:prstGeom>
          <a:noFill/>
        </p:spPr>
        <p:txBody>
          <a:bodyPr wrap="none" rtlCol="0">
            <a:spAutoFit/>
          </a:bodyPr>
          <a:lstStyle/>
          <a:p>
            <a:r>
              <a:rPr lang="en-US" b="1" dirty="0" smtClean="0">
                <a:solidFill>
                  <a:srgbClr val="FF0000"/>
                </a:solidFill>
              </a:rPr>
              <a:t>Energy</a:t>
            </a:r>
          </a:p>
          <a:p>
            <a:r>
              <a:rPr lang="en-US" b="1" dirty="0" smtClean="0">
                <a:solidFill>
                  <a:srgbClr val="FF0000"/>
                </a:solidFill>
              </a:rPr>
              <a:t>   ETF</a:t>
            </a:r>
            <a:endParaRPr lang="en-US" b="1" dirty="0">
              <a:solidFill>
                <a:srgbClr val="FF0000"/>
              </a:solidFill>
            </a:endParaRPr>
          </a:p>
        </p:txBody>
      </p:sp>
      <p:sp>
        <p:nvSpPr>
          <p:cNvPr id="13" name="TextBox 12"/>
          <p:cNvSpPr txBox="1"/>
          <p:nvPr/>
        </p:nvSpPr>
        <p:spPr>
          <a:xfrm>
            <a:off x="6971939" y="4229099"/>
            <a:ext cx="800219" cy="646331"/>
          </a:xfrm>
          <a:prstGeom prst="rect">
            <a:avLst/>
          </a:prstGeom>
          <a:noFill/>
        </p:spPr>
        <p:txBody>
          <a:bodyPr wrap="none" rtlCol="0">
            <a:spAutoFit/>
          </a:bodyPr>
          <a:lstStyle/>
          <a:p>
            <a:r>
              <a:rPr lang="en-US" b="1" dirty="0" smtClean="0">
                <a:solidFill>
                  <a:srgbClr val="FF0000"/>
                </a:solidFill>
              </a:rPr>
              <a:t>Hedge</a:t>
            </a:r>
          </a:p>
          <a:p>
            <a:r>
              <a:rPr lang="en-US" b="1" dirty="0" smtClean="0">
                <a:solidFill>
                  <a:srgbClr val="FF0000"/>
                </a:solidFill>
              </a:rPr>
              <a:t>Funds</a:t>
            </a:r>
            <a:endParaRPr lang="en-US" b="1" dirty="0">
              <a:solidFill>
                <a:srgbClr val="FF0000"/>
              </a:solidFill>
            </a:endParaRPr>
          </a:p>
        </p:txBody>
      </p:sp>
      <p:sp>
        <p:nvSpPr>
          <p:cNvPr id="14" name="TextBox 13"/>
          <p:cNvSpPr txBox="1"/>
          <p:nvPr/>
        </p:nvSpPr>
        <p:spPr>
          <a:xfrm>
            <a:off x="1302481" y="4511763"/>
            <a:ext cx="705504" cy="369332"/>
          </a:xfrm>
          <a:prstGeom prst="rect">
            <a:avLst/>
          </a:prstGeom>
          <a:noFill/>
        </p:spPr>
        <p:txBody>
          <a:bodyPr wrap="none" rtlCol="0">
            <a:spAutoFit/>
          </a:bodyPr>
          <a:lstStyle/>
          <a:p>
            <a:r>
              <a:rPr lang="en-US" b="1" dirty="0" smtClean="0">
                <a:solidFill>
                  <a:srgbClr val="FF0000"/>
                </a:solidFill>
              </a:rPr>
              <a:t>SHAK</a:t>
            </a:r>
            <a:endParaRPr lang="en-US" b="1" dirty="0">
              <a:solidFill>
                <a:srgbClr val="FF0000"/>
              </a:solidFill>
            </a:endParaRPr>
          </a:p>
        </p:txBody>
      </p:sp>
      <p:sp>
        <p:nvSpPr>
          <p:cNvPr id="16" name="TextBox 15"/>
          <p:cNvSpPr txBox="1"/>
          <p:nvPr/>
        </p:nvSpPr>
        <p:spPr>
          <a:xfrm>
            <a:off x="4309534" y="6016407"/>
            <a:ext cx="923037" cy="646331"/>
          </a:xfrm>
          <a:prstGeom prst="rect">
            <a:avLst/>
          </a:prstGeom>
          <a:noFill/>
        </p:spPr>
        <p:txBody>
          <a:bodyPr wrap="none" rtlCol="0">
            <a:spAutoFit/>
          </a:bodyPr>
          <a:lstStyle/>
          <a:p>
            <a:r>
              <a:rPr lang="en-US" b="1" dirty="0" smtClean="0">
                <a:solidFill>
                  <a:srgbClr val="FF0000"/>
                </a:solidFill>
              </a:rPr>
              <a:t>Small</a:t>
            </a:r>
          </a:p>
          <a:p>
            <a:r>
              <a:rPr lang="en-US" b="1" dirty="0" smtClean="0">
                <a:solidFill>
                  <a:srgbClr val="FF0000"/>
                </a:solidFill>
              </a:rPr>
              <a:t>Cap ETF</a:t>
            </a:r>
            <a:endParaRPr lang="en-US" b="1" dirty="0">
              <a:solidFill>
                <a:srgbClr val="FF0000"/>
              </a:solidFill>
            </a:endParaRPr>
          </a:p>
        </p:txBody>
      </p:sp>
      <p:sp>
        <p:nvSpPr>
          <p:cNvPr id="17" name="TextBox 16"/>
          <p:cNvSpPr txBox="1"/>
          <p:nvPr/>
        </p:nvSpPr>
        <p:spPr>
          <a:xfrm>
            <a:off x="4183995" y="4511763"/>
            <a:ext cx="627996" cy="400110"/>
          </a:xfrm>
          <a:prstGeom prst="rect">
            <a:avLst/>
          </a:prstGeom>
          <a:noFill/>
        </p:spPr>
        <p:txBody>
          <a:bodyPr wrap="none" rtlCol="0">
            <a:spAutoFit/>
          </a:bodyPr>
          <a:lstStyle/>
          <a:p>
            <a:r>
              <a:rPr lang="en-US" sz="2000" b="1" dirty="0" smtClean="0"/>
              <a:t>55%</a:t>
            </a:r>
            <a:endParaRPr lang="en-US" sz="2000" b="1" dirty="0"/>
          </a:p>
        </p:txBody>
      </p:sp>
      <p:sp>
        <p:nvSpPr>
          <p:cNvPr id="18" name="TextBox 17"/>
          <p:cNvSpPr txBox="1"/>
          <p:nvPr/>
        </p:nvSpPr>
        <p:spPr>
          <a:xfrm>
            <a:off x="8061729" y="4464108"/>
            <a:ext cx="631628" cy="400110"/>
          </a:xfrm>
          <a:prstGeom prst="rect">
            <a:avLst/>
          </a:prstGeom>
          <a:noFill/>
        </p:spPr>
        <p:txBody>
          <a:bodyPr wrap="none" rtlCol="0">
            <a:spAutoFit/>
          </a:bodyPr>
          <a:lstStyle/>
          <a:p>
            <a:r>
              <a:rPr lang="en-US" sz="2000" b="1" dirty="0" smtClean="0"/>
              <a:t>1</a:t>
            </a:r>
            <a:r>
              <a:rPr lang="en-US" sz="2000" b="1" dirty="0"/>
              <a:t>0</a:t>
            </a:r>
            <a:r>
              <a:rPr lang="en-US" sz="2000" b="1" dirty="0" smtClean="0"/>
              <a:t>%</a:t>
            </a:r>
            <a:endParaRPr lang="en-US" sz="2000" b="1" dirty="0"/>
          </a:p>
        </p:txBody>
      </p:sp>
      <p:sp>
        <p:nvSpPr>
          <p:cNvPr id="19" name="TextBox 18"/>
          <p:cNvSpPr txBox="1"/>
          <p:nvPr/>
        </p:nvSpPr>
        <p:spPr>
          <a:xfrm>
            <a:off x="7366000" y="1732057"/>
            <a:ext cx="631628" cy="400110"/>
          </a:xfrm>
          <a:prstGeom prst="rect">
            <a:avLst/>
          </a:prstGeom>
          <a:noFill/>
        </p:spPr>
        <p:txBody>
          <a:bodyPr wrap="none" rtlCol="0">
            <a:spAutoFit/>
          </a:bodyPr>
          <a:lstStyle/>
          <a:p>
            <a:r>
              <a:rPr lang="en-US" sz="2000" b="1" dirty="0" smtClean="0"/>
              <a:t>15%</a:t>
            </a:r>
            <a:endParaRPr lang="en-US" sz="2000" b="1" dirty="0"/>
          </a:p>
        </p:txBody>
      </p:sp>
      <p:sp>
        <p:nvSpPr>
          <p:cNvPr id="20" name="TextBox 19"/>
          <p:cNvSpPr txBox="1"/>
          <p:nvPr/>
        </p:nvSpPr>
        <p:spPr>
          <a:xfrm>
            <a:off x="1655233" y="1331947"/>
            <a:ext cx="501635" cy="400110"/>
          </a:xfrm>
          <a:prstGeom prst="rect">
            <a:avLst/>
          </a:prstGeom>
          <a:noFill/>
        </p:spPr>
        <p:txBody>
          <a:bodyPr wrap="none" rtlCol="0">
            <a:spAutoFit/>
          </a:bodyPr>
          <a:lstStyle/>
          <a:p>
            <a:r>
              <a:rPr lang="en-US" sz="2000" b="1" dirty="0"/>
              <a:t>7</a:t>
            </a:r>
            <a:r>
              <a:rPr lang="en-US" sz="2000" b="1" dirty="0" smtClean="0"/>
              <a:t>%</a:t>
            </a:r>
            <a:endParaRPr lang="en-US" sz="2000" b="1" dirty="0"/>
          </a:p>
        </p:txBody>
      </p:sp>
      <p:sp>
        <p:nvSpPr>
          <p:cNvPr id="21" name="TextBox 20"/>
          <p:cNvSpPr txBox="1"/>
          <p:nvPr/>
        </p:nvSpPr>
        <p:spPr>
          <a:xfrm>
            <a:off x="457200" y="4480985"/>
            <a:ext cx="580157" cy="400110"/>
          </a:xfrm>
          <a:prstGeom prst="rect">
            <a:avLst/>
          </a:prstGeom>
          <a:noFill/>
        </p:spPr>
        <p:txBody>
          <a:bodyPr wrap="none" rtlCol="0">
            <a:spAutoFit/>
          </a:bodyPr>
          <a:lstStyle/>
          <a:p>
            <a:r>
              <a:rPr lang="en-US" sz="2000" b="1" dirty="0" smtClean="0"/>
              <a:t>-7%</a:t>
            </a:r>
            <a:endParaRPr lang="en-US" sz="2000" b="1" dirty="0"/>
          </a:p>
        </p:txBody>
      </p:sp>
      <p:sp>
        <p:nvSpPr>
          <p:cNvPr id="22" name="TextBox 21"/>
          <p:cNvSpPr txBox="1"/>
          <p:nvPr/>
        </p:nvSpPr>
        <p:spPr>
          <a:xfrm>
            <a:off x="5651497" y="6439972"/>
            <a:ext cx="583663" cy="369332"/>
          </a:xfrm>
          <a:prstGeom prst="rect">
            <a:avLst/>
          </a:prstGeom>
          <a:noFill/>
        </p:spPr>
        <p:txBody>
          <a:bodyPr wrap="none" rtlCol="0">
            <a:spAutoFit/>
          </a:bodyPr>
          <a:lstStyle/>
          <a:p>
            <a:r>
              <a:rPr lang="en-US" b="1" dirty="0" smtClean="0"/>
              <a:t>20%</a:t>
            </a:r>
            <a:endParaRPr lang="en-US" b="1" dirty="0"/>
          </a:p>
        </p:txBody>
      </p:sp>
    </p:spTree>
    <p:extLst>
      <p:ext uri="{BB962C8B-B14F-4D97-AF65-F5344CB8AC3E}">
        <p14:creationId xmlns:p14="http://schemas.microsoft.com/office/powerpoint/2010/main" val="2507924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P spid="12" grpId="0"/>
      <p:bldP spid="13" grpId="0"/>
      <p:bldP spid="14" grpId="0"/>
      <p:bldP spid="16" grpId="0"/>
      <p:bldP spid="17" grpId="0"/>
      <p:bldP spid="18" grpId="0"/>
      <p:bldP spid="19" grpId="0"/>
      <p:bldP spid="20" grpId="0"/>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&amp; Satellite</a:t>
            </a:r>
            <a:endParaRPr lang="en-US" dirty="0"/>
          </a:p>
        </p:txBody>
      </p:sp>
      <p:sp>
        <p:nvSpPr>
          <p:cNvPr id="3" name="Content Placeholder 2"/>
          <p:cNvSpPr>
            <a:spLocks noGrp="1"/>
          </p:cNvSpPr>
          <p:nvPr>
            <p:ph idx="1"/>
          </p:nvPr>
        </p:nvSpPr>
        <p:spPr>
          <a:xfrm>
            <a:off x="457200" y="2910326"/>
            <a:ext cx="8229600" cy="4525963"/>
          </a:xfrm>
        </p:spPr>
        <p:txBody>
          <a:bodyPr/>
          <a:lstStyle/>
          <a:p>
            <a:pPr marL="0" indent="0">
              <a:buNone/>
            </a:pPr>
            <a:r>
              <a:rPr lang="en-US" dirty="0" smtClean="0"/>
              <a:t>So…How do we actually construct this portfolio?</a:t>
            </a:r>
            <a:endParaRPr lang="en-US" dirty="0"/>
          </a:p>
        </p:txBody>
      </p:sp>
    </p:spTree>
    <p:extLst>
      <p:ext uri="{BB962C8B-B14F-4D97-AF65-F5344CB8AC3E}">
        <p14:creationId xmlns:p14="http://schemas.microsoft.com/office/powerpoint/2010/main" val="321439064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61" y="0"/>
            <a:ext cx="9547648" cy="1143000"/>
          </a:xfrm>
        </p:spPr>
        <p:txBody>
          <a:bodyPr>
            <a:normAutofit fontScale="90000"/>
          </a:bodyPr>
          <a:lstStyle/>
          <a:p>
            <a:r>
              <a:rPr lang="en-US" dirty="0" err="1" smtClean="0"/>
              <a:t>Treynor</a:t>
            </a:r>
            <a:r>
              <a:rPr lang="en-US" dirty="0" smtClean="0"/>
              <a:t> Black: Active Portfolio Optimization</a:t>
            </a:r>
            <a:endParaRPr lang="en-US" dirty="0"/>
          </a:p>
        </p:txBody>
      </p:sp>
      <p:sp>
        <p:nvSpPr>
          <p:cNvPr id="3" name="Content Placeholder 2"/>
          <p:cNvSpPr>
            <a:spLocks noGrp="1"/>
          </p:cNvSpPr>
          <p:nvPr>
            <p:ph idx="1"/>
          </p:nvPr>
        </p:nvSpPr>
        <p:spPr>
          <a:xfrm>
            <a:off x="148167" y="1130738"/>
            <a:ext cx="8995833" cy="5500509"/>
          </a:xfrm>
        </p:spPr>
        <p:txBody>
          <a:bodyPr>
            <a:normAutofit fontScale="92500" lnSpcReduction="20000"/>
          </a:bodyPr>
          <a:lstStyle/>
          <a:p>
            <a:r>
              <a:rPr lang="en-US" dirty="0" smtClean="0"/>
              <a:t>The </a:t>
            </a:r>
            <a:r>
              <a:rPr lang="en-US" dirty="0" err="1" smtClean="0"/>
              <a:t>Treynor</a:t>
            </a:r>
            <a:r>
              <a:rPr lang="en-US" dirty="0" smtClean="0"/>
              <a:t> Black Model breaks portfolio management into three steps:</a:t>
            </a:r>
          </a:p>
          <a:p>
            <a:pPr lvl="1"/>
            <a:r>
              <a:rPr lang="en-US" dirty="0" smtClean="0"/>
              <a:t>Using estimated inputs, build an active portfolio (Satellite Portfolio)</a:t>
            </a:r>
            <a:r>
              <a:rPr lang="en-US" b="1" dirty="0" smtClean="0">
                <a:solidFill>
                  <a:srgbClr val="FF0000"/>
                </a:solidFill>
              </a:rPr>
              <a:t> NEW!</a:t>
            </a:r>
          </a:p>
          <a:p>
            <a:pPr marL="457200" lvl="1" indent="0">
              <a:buNone/>
            </a:pPr>
            <a:endParaRPr lang="en-US" dirty="0" smtClean="0"/>
          </a:p>
          <a:p>
            <a:pPr lvl="1"/>
            <a:r>
              <a:rPr lang="en-US" dirty="0" smtClean="0"/>
              <a:t>Optimally combine the active portfolio with the market index (Core Portfolio) to construct overall portfolio with maximized </a:t>
            </a:r>
            <a:r>
              <a:rPr lang="en-US" dirty="0"/>
              <a:t>S</a:t>
            </a:r>
            <a:r>
              <a:rPr lang="en-US" dirty="0" smtClean="0"/>
              <a:t>harpe Ratio </a:t>
            </a:r>
            <a:r>
              <a:rPr lang="en-US" b="1" dirty="0" smtClean="0">
                <a:solidFill>
                  <a:srgbClr val="FF0000"/>
                </a:solidFill>
              </a:rPr>
              <a:t>KIND OF NEW!</a:t>
            </a:r>
          </a:p>
          <a:p>
            <a:pPr marL="457200" lvl="1" indent="0">
              <a:buNone/>
            </a:pPr>
            <a:endParaRPr lang="en-US" dirty="0" smtClean="0"/>
          </a:p>
          <a:p>
            <a:pPr lvl="1"/>
            <a:r>
              <a:rPr lang="en-US" dirty="0" smtClean="0"/>
              <a:t>Decide how much to allocate to the optimal risky portfolio based off risk aversion </a:t>
            </a:r>
            <a:r>
              <a:rPr lang="en-US" b="1" dirty="0">
                <a:solidFill>
                  <a:srgbClr val="FF0000"/>
                </a:solidFill>
              </a:rPr>
              <a:t>LAST MEETING</a:t>
            </a:r>
            <a:r>
              <a:rPr lang="en-US" b="1" dirty="0" smtClean="0">
                <a:solidFill>
                  <a:srgbClr val="FF0000"/>
                </a:solidFill>
              </a:rPr>
              <a:t>!</a:t>
            </a:r>
            <a:endParaRPr lang="en-US" dirty="0" smtClean="0"/>
          </a:p>
          <a:p>
            <a:pPr lvl="1"/>
            <a:endParaRPr lang="en-US" dirty="0"/>
          </a:p>
          <a:p>
            <a:pPr lvl="1"/>
            <a:r>
              <a:rPr lang="en-US" dirty="0" smtClean="0"/>
              <a:t>The </a:t>
            </a:r>
            <a:r>
              <a:rPr lang="en-US" dirty="0" err="1" smtClean="0"/>
              <a:t>Treynor</a:t>
            </a:r>
            <a:r>
              <a:rPr lang="en-US" dirty="0" smtClean="0"/>
              <a:t> Black Model allows us to add value through alpha estimates while still remaining diversified. </a:t>
            </a:r>
            <a:endParaRPr lang="en-US" dirty="0"/>
          </a:p>
        </p:txBody>
      </p:sp>
    </p:spTree>
    <p:extLst>
      <p:ext uri="{BB962C8B-B14F-4D97-AF65-F5344CB8AC3E}">
        <p14:creationId xmlns:p14="http://schemas.microsoft.com/office/powerpoint/2010/main" val="581778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pic>
        <p:nvPicPr>
          <p:cNvPr id="4" name="Content Placeholder 3" descr="Screen Shot 2015-06-16 at 6.13.56 AM.png"/>
          <p:cNvPicPr>
            <a:picLocks noGrp="1" noChangeAspect="1"/>
          </p:cNvPicPr>
          <p:nvPr>
            <p:ph idx="1"/>
          </p:nvPr>
        </p:nvPicPr>
        <p:blipFill>
          <a:blip r:embed="rId2">
            <a:extLst>
              <a:ext uri="{28A0092B-C50C-407E-A947-70E740481C1C}">
                <a14:useLocalDpi xmlns:a14="http://schemas.microsoft.com/office/drawing/2010/main" val="0"/>
              </a:ext>
            </a:extLst>
          </a:blip>
          <a:srcRect t="-10801" b="-10801"/>
          <a:stretch>
            <a:fillRect/>
          </a:stretch>
        </p:blipFill>
        <p:spPr/>
      </p:pic>
      <p:sp>
        <p:nvSpPr>
          <p:cNvPr id="3" name="Frame 2"/>
          <p:cNvSpPr/>
          <p:nvPr/>
        </p:nvSpPr>
        <p:spPr>
          <a:xfrm>
            <a:off x="4953000" y="1248305"/>
            <a:ext cx="3733800" cy="2392362"/>
          </a:xfrm>
          <a:prstGeom prst="frame">
            <a:avLst>
              <a:gd name="adj1" fmla="val 276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1262782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a:t>
            </a:r>
            <a:endParaRPr lang="en-US" dirty="0"/>
          </a:p>
        </p:txBody>
      </p:sp>
      <p:sp>
        <p:nvSpPr>
          <p:cNvPr id="3" name="Content Placeholder 2"/>
          <p:cNvSpPr>
            <a:spLocks noGrp="1"/>
          </p:cNvSpPr>
          <p:nvPr>
            <p:ph idx="1"/>
          </p:nvPr>
        </p:nvSpPr>
        <p:spPr/>
        <p:txBody>
          <a:bodyPr/>
          <a:lstStyle/>
          <a:p>
            <a:r>
              <a:rPr lang="en-US" dirty="0" smtClean="0"/>
              <a:t>What did you think of the assignment?</a:t>
            </a:r>
          </a:p>
          <a:p>
            <a:pPr lvl="1"/>
            <a:r>
              <a:rPr lang="en-US" dirty="0" smtClean="0"/>
              <a:t>Hard</a:t>
            </a:r>
            <a:r>
              <a:rPr lang="en-US" dirty="0" smtClean="0"/>
              <a:t>?</a:t>
            </a:r>
          </a:p>
          <a:p>
            <a:endParaRPr lang="en-US" dirty="0"/>
          </a:p>
          <a:p>
            <a:pPr lvl="1"/>
            <a:r>
              <a:rPr lang="en-US" dirty="0" err="1" smtClean="0"/>
              <a:t>Wanna</a:t>
            </a:r>
            <a:r>
              <a:rPr lang="en-US" dirty="0" smtClean="0"/>
              <a:t> Quit</a:t>
            </a:r>
            <a:r>
              <a:rPr lang="en-US" dirty="0" smtClean="0"/>
              <a:t>? </a:t>
            </a:r>
            <a:r>
              <a:rPr lang="en-US" dirty="0" smtClean="0">
                <a:sym typeface="Wingdings"/>
              </a:rPr>
              <a:t></a:t>
            </a:r>
            <a:endParaRPr lang="en-US" dirty="0"/>
          </a:p>
        </p:txBody>
      </p:sp>
    </p:spTree>
    <p:extLst>
      <p:ext uri="{BB962C8B-B14F-4D97-AF65-F5344CB8AC3E}">
        <p14:creationId xmlns:p14="http://schemas.microsoft.com/office/powerpoint/2010/main" val="1119724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Single Index Model:</a:t>
            </a:r>
            <a:br>
              <a:rPr lang="en-US" dirty="0" smtClean="0"/>
            </a:br>
            <a:r>
              <a:rPr lang="en-US" dirty="0" smtClean="0"/>
              <a:t> </a:t>
            </a:r>
            <a:r>
              <a:rPr lang="en-US" sz="2800" i="1" dirty="0" smtClean="0"/>
              <a:t>Active Portfolio Optimization Mathematics</a:t>
            </a:r>
            <a:endParaRPr lang="en-US" sz="2800" i="1" dirty="0"/>
          </a:p>
        </p:txBody>
      </p:sp>
      <p:pic>
        <p:nvPicPr>
          <p:cNvPr id="4" name="Picture 3" descr="Screen Shot 2015-06-16 at 7.01.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833" y="2516664"/>
            <a:ext cx="4165600" cy="723900"/>
          </a:xfrm>
          <a:prstGeom prst="rect">
            <a:avLst/>
          </a:prstGeom>
        </p:spPr>
      </p:pic>
      <p:sp>
        <p:nvSpPr>
          <p:cNvPr id="5" name="TextBox 4"/>
          <p:cNvSpPr txBox="1"/>
          <p:nvPr/>
        </p:nvSpPr>
        <p:spPr>
          <a:xfrm>
            <a:off x="613833" y="2147332"/>
            <a:ext cx="2503810" cy="461665"/>
          </a:xfrm>
          <a:prstGeom prst="rect">
            <a:avLst/>
          </a:prstGeom>
          <a:noFill/>
        </p:spPr>
        <p:txBody>
          <a:bodyPr wrap="none" rtlCol="0">
            <a:spAutoFit/>
          </a:bodyPr>
          <a:lstStyle/>
          <a:p>
            <a:r>
              <a:rPr lang="en-US" sz="2400" b="1" dirty="0" smtClean="0"/>
              <a:t>Expected Returns:</a:t>
            </a:r>
            <a:endParaRPr lang="en-US" sz="2400" b="1" dirty="0"/>
          </a:p>
        </p:txBody>
      </p:sp>
      <p:sp>
        <p:nvSpPr>
          <p:cNvPr id="6" name="TextBox 5"/>
          <p:cNvSpPr txBox="1"/>
          <p:nvPr/>
        </p:nvSpPr>
        <p:spPr>
          <a:xfrm>
            <a:off x="613833" y="3292628"/>
            <a:ext cx="1389323" cy="461665"/>
          </a:xfrm>
          <a:prstGeom prst="rect">
            <a:avLst/>
          </a:prstGeom>
          <a:noFill/>
        </p:spPr>
        <p:txBody>
          <a:bodyPr wrap="none" rtlCol="0">
            <a:spAutoFit/>
          </a:bodyPr>
          <a:lstStyle/>
          <a:p>
            <a:r>
              <a:rPr lang="en-US" sz="2400" b="1" dirty="0" smtClean="0"/>
              <a:t>Variance:</a:t>
            </a:r>
            <a:endParaRPr lang="en-US" sz="2400" b="1" dirty="0"/>
          </a:p>
        </p:txBody>
      </p:sp>
      <p:pic>
        <p:nvPicPr>
          <p:cNvPr id="7" name="Picture 6" descr="Screen Shot 2015-06-16 at 7.01.3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833" y="5272617"/>
            <a:ext cx="5511800" cy="673100"/>
          </a:xfrm>
          <a:prstGeom prst="rect">
            <a:avLst/>
          </a:prstGeom>
        </p:spPr>
      </p:pic>
      <p:pic>
        <p:nvPicPr>
          <p:cNvPr id="8" name="Picture 7" descr="Screen Shot 2015-06-16 at 7.01.4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833" y="4042833"/>
            <a:ext cx="3213100" cy="660400"/>
          </a:xfrm>
          <a:prstGeom prst="rect">
            <a:avLst/>
          </a:prstGeom>
        </p:spPr>
      </p:pic>
      <p:sp>
        <p:nvSpPr>
          <p:cNvPr id="9" name="TextBox 8"/>
          <p:cNvSpPr txBox="1"/>
          <p:nvPr/>
        </p:nvSpPr>
        <p:spPr>
          <a:xfrm>
            <a:off x="690822" y="4703233"/>
            <a:ext cx="1775546" cy="461665"/>
          </a:xfrm>
          <a:prstGeom prst="rect">
            <a:avLst/>
          </a:prstGeom>
          <a:noFill/>
        </p:spPr>
        <p:txBody>
          <a:bodyPr wrap="none" rtlCol="0">
            <a:spAutoFit/>
          </a:bodyPr>
          <a:lstStyle/>
          <a:p>
            <a:r>
              <a:rPr lang="en-US" sz="2400" b="1" dirty="0" smtClean="0"/>
              <a:t>Co-</a:t>
            </a:r>
            <a:r>
              <a:rPr lang="en-US" sz="2400" b="1" dirty="0"/>
              <a:t>v</a:t>
            </a:r>
            <a:r>
              <a:rPr lang="en-US" sz="2400" b="1" dirty="0" smtClean="0"/>
              <a:t>ariance:</a:t>
            </a:r>
            <a:endParaRPr lang="en-US" sz="2400" b="1" dirty="0"/>
          </a:p>
        </p:txBody>
      </p:sp>
      <p:cxnSp>
        <p:nvCxnSpPr>
          <p:cNvPr id="11" name="Straight Arrow Connector 10"/>
          <p:cNvCxnSpPr/>
          <p:nvPr/>
        </p:nvCxnSpPr>
        <p:spPr>
          <a:xfrm flipH="1">
            <a:off x="2678036" y="1849599"/>
            <a:ext cx="2101397" cy="890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779433" y="1486965"/>
            <a:ext cx="4364567" cy="3477875"/>
          </a:xfrm>
          <a:prstGeom prst="rect">
            <a:avLst/>
          </a:prstGeom>
          <a:noFill/>
        </p:spPr>
        <p:txBody>
          <a:bodyPr wrap="square" rtlCol="0">
            <a:spAutoFit/>
          </a:bodyPr>
          <a:lstStyle/>
          <a:p>
            <a:r>
              <a:rPr lang="en-US" sz="2000" b="1" dirty="0" smtClean="0"/>
              <a:t>So, how do we get alpha?</a:t>
            </a:r>
          </a:p>
          <a:p>
            <a:endParaRPr lang="en-US" sz="2000" b="1" dirty="0" smtClean="0"/>
          </a:p>
          <a:p>
            <a:r>
              <a:rPr lang="en-US" sz="2000" b="1" dirty="0" smtClean="0"/>
              <a:t>Well… that’s the Million</a:t>
            </a:r>
          </a:p>
          <a:p>
            <a:r>
              <a:rPr lang="en-US" sz="2000" b="1" dirty="0" smtClean="0"/>
              <a:t>Dollar question</a:t>
            </a:r>
          </a:p>
          <a:p>
            <a:endParaRPr lang="en-US" sz="2000" b="1" dirty="0"/>
          </a:p>
          <a:p>
            <a:r>
              <a:rPr lang="en-US" sz="2000" b="1" dirty="0" smtClean="0"/>
              <a:t>We make a BIG assumption</a:t>
            </a:r>
          </a:p>
          <a:p>
            <a:r>
              <a:rPr lang="en-US" sz="2000" b="1" dirty="0" smtClean="0"/>
              <a:t>That alpha is already determined. Next year’s focus is on trying to find strategies to find alpha, but for now, it is assumed. (we have one upcoming lecture on it)</a:t>
            </a:r>
            <a:endParaRPr lang="en-US" sz="2000" b="1" dirty="0"/>
          </a:p>
        </p:txBody>
      </p:sp>
    </p:spTree>
    <p:extLst>
      <p:ext uri="{BB962C8B-B14F-4D97-AF65-F5344CB8AC3E}">
        <p14:creationId xmlns:p14="http://schemas.microsoft.com/office/powerpoint/2010/main" val="27589759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Constructing the Active Portfolio: </a:t>
            </a:r>
            <a:br>
              <a:rPr lang="en-US" dirty="0" smtClean="0"/>
            </a:br>
            <a:r>
              <a:rPr lang="en-US" sz="2200" dirty="0" smtClean="0"/>
              <a:t>How much to allocate to each security </a:t>
            </a:r>
            <a:r>
              <a:rPr lang="en-US" sz="2200" b="1" i="1" dirty="0" smtClean="0"/>
              <a:t>within</a:t>
            </a:r>
            <a:r>
              <a:rPr lang="en-US" sz="2200" dirty="0" smtClean="0"/>
              <a:t> the active portfolio (</a:t>
            </a:r>
            <a:r>
              <a:rPr lang="en-US" sz="2400" b="1" dirty="0" smtClean="0"/>
              <a:t>w</a:t>
            </a:r>
            <a:r>
              <a:rPr lang="en-US" sz="2400" b="1" baseline="-25000" dirty="0" smtClean="0"/>
              <a:t>i</a:t>
            </a:r>
            <a:r>
              <a:rPr lang="en-US" sz="2400" b="1" baseline="30000" dirty="0" smtClean="0"/>
              <a:t>0</a:t>
            </a:r>
            <a:r>
              <a:rPr lang="en-US" sz="2400" dirty="0" smtClean="0"/>
              <a:t>)</a:t>
            </a:r>
            <a:endParaRPr lang="en-US" sz="2200" dirty="0"/>
          </a:p>
        </p:txBody>
      </p:sp>
      <p:pic>
        <p:nvPicPr>
          <p:cNvPr id="5" name="Content Placeholder 4" descr="Screen Shot 2015-06-16 at 7.13.55 AM.png"/>
          <p:cNvPicPr>
            <a:picLocks noGrp="1" noChangeAspect="1"/>
          </p:cNvPicPr>
          <p:nvPr>
            <p:ph idx="1"/>
          </p:nvPr>
        </p:nvPicPr>
        <p:blipFill>
          <a:blip r:embed="rId3">
            <a:extLst>
              <a:ext uri="{28A0092B-C50C-407E-A947-70E740481C1C}">
                <a14:useLocalDpi xmlns:a14="http://schemas.microsoft.com/office/drawing/2010/main" val="0"/>
              </a:ext>
            </a:extLst>
          </a:blip>
          <a:srcRect t="-2319" b="-2319"/>
          <a:stretch>
            <a:fillRect/>
          </a:stretch>
        </p:blipFill>
        <p:spPr>
          <a:xfrm>
            <a:off x="2072231" y="1626234"/>
            <a:ext cx="4389565" cy="2414092"/>
          </a:xfrm>
        </p:spPr>
      </p:pic>
      <p:sp>
        <p:nvSpPr>
          <p:cNvPr id="6" name="TextBox 5"/>
          <p:cNvSpPr txBox="1"/>
          <p:nvPr/>
        </p:nvSpPr>
        <p:spPr>
          <a:xfrm>
            <a:off x="457199" y="4040326"/>
            <a:ext cx="8229601" cy="923330"/>
          </a:xfrm>
          <a:prstGeom prst="rect">
            <a:avLst/>
          </a:prstGeom>
          <a:noFill/>
        </p:spPr>
        <p:txBody>
          <a:bodyPr wrap="square" rtlCol="0">
            <a:spAutoFit/>
          </a:bodyPr>
          <a:lstStyle/>
          <a:p>
            <a:r>
              <a:rPr lang="en-US" sz="2400" dirty="0" smtClean="0"/>
              <a:t>Where  </a:t>
            </a:r>
            <a:r>
              <a:rPr lang="en-US" sz="3000" b="1" dirty="0" smtClean="0"/>
              <a:t>w</a:t>
            </a:r>
            <a:r>
              <a:rPr lang="en-US" sz="3000" b="1" baseline="-25000" dirty="0" smtClean="0"/>
              <a:t>i</a:t>
            </a:r>
            <a:r>
              <a:rPr lang="en-US" sz="3000" b="1" baseline="30000" dirty="0" smtClean="0"/>
              <a:t>0</a:t>
            </a:r>
            <a:r>
              <a:rPr lang="en-US" sz="2400" baseline="30000" dirty="0" smtClean="0"/>
              <a:t> </a:t>
            </a:r>
            <a:r>
              <a:rPr lang="en-US" sz="2400" dirty="0" smtClean="0"/>
              <a:t>is the optimal weight to give to stock I </a:t>
            </a:r>
            <a:r>
              <a:rPr lang="en-US" sz="2400" i="1" dirty="0" smtClean="0"/>
              <a:t>within </a:t>
            </a:r>
            <a:r>
              <a:rPr lang="en-US" sz="2400" dirty="0" smtClean="0"/>
              <a:t>the active portfolio (weights within the active portfolio will sum to 1)</a:t>
            </a:r>
            <a:endParaRPr lang="en-US" sz="2400" baseline="30000" dirty="0"/>
          </a:p>
        </p:txBody>
      </p:sp>
      <p:pic>
        <p:nvPicPr>
          <p:cNvPr id="7" name="Picture 6" descr="Screen Shot 2015-06-16 at 7.20.3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5176935"/>
            <a:ext cx="434082" cy="414351"/>
          </a:xfrm>
          <a:prstGeom prst="rect">
            <a:avLst/>
          </a:prstGeom>
        </p:spPr>
      </p:pic>
      <p:sp>
        <p:nvSpPr>
          <p:cNvPr id="8" name="TextBox 7"/>
          <p:cNvSpPr txBox="1"/>
          <p:nvPr/>
        </p:nvSpPr>
        <p:spPr>
          <a:xfrm>
            <a:off x="891282" y="5193472"/>
            <a:ext cx="7795518" cy="830997"/>
          </a:xfrm>
          <a:prstGeom prst="rect">
            <a:avLst/>
          </a:prstGeom>
          <a:noFill/>
        </p:spPr>
        <p:txBody>
          <a:bodyPr wrap="square" rtlCol="0">
            <a:spAutoFit/>
          </a:bodyPr>
          <a:lstStyle/>
          <a:p>
            <a:r>
              <a:rPr lang="en-US" sz="2400" dirty="0" smtClean="0"/>
              <a:t>Is the expected excess return over the CAPM prediction for stock </a:t>
            </a:r>
            <a:r>
              <a:rPr lang="en-US" sz="2400" dirty="0" err="1" smtClean="0"/>
              <a:t>i</a:t>
            </a:r>
            <a:endParaRPr lang="en-US" sz="2400" dirty="0"/>
          </a:p>
        </p:txBody>
      </p:sp>
      <p:pic>
        <p:nvPicPr>
          <p:cNvPr id="9" name="Picture 8" descr="Screen Shot 2015-06-16 at 7.22.35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9" y="5950506"/>
            <a:ext cx="1158668" cy="701119"/>
          </a:xfrm>
          <a:prstGeom prst="rect">
            <a:avLst/>
          </a:prstGeom>
        </p:spPr>
      </p:pic>
      <p:sp>
        <p:nvSpPr>
          <p:cNvPr id="10" name="TextBox 9"/>
          <p:cNvSpPr txBox="1"/>
          <p:nvPr/>
        </p:nvSpPr>
        <p:spPr>
          <a:xfrm>
            <a:off x="1615867" y="6024469"/>
            <a:ext cx="6079759" cy="461665"/>
          </a:xfrm>
          <a:prstGeom prst="rect">
            <a:avLst/>
          </a:prstGeom>
          <a:noFill/>
        </p:spPr>
        <p:txBody>
          <a:bodyPr wrap="none" rtlCol="0">
            <a:spAutoFit/>
          </a:bodyPr>
          <a:lstStyle/>
          <a:p>
            <a:r>
              <a:rPr lang="en-US" sz="2400" dirty="0" smtClean="0"/>
              <a:t>Is the residual (idiosyncratic) variance of stock </a:t>
            </a:r>
            <a:r>
              <a:rPr lang="en-US" sz="2400" dirty="0" err="1" smtClean="0"/>
              <a:t>i</a:t>
            </a:r>
            <a:endParaRPr lang="en-US" sz="2400" dirty="0"/>
          </a:p>
        </p:txBody>
      </p:sp>
    </p:spTree>
    <p:extLst>
      <p:ext uri="{BB962C8B-B14F-4D97-AF65-F5344CB8AC3E}">
        <p14:creationId xmlns:p14="http://schemas.microsoft.com/office/powerpoint/2010/main" val="18284929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Constructing the Active Portfolio: </a:t>
            </a:r>
            <a:br>
              <a:rPr lang="en-US" dirty="0" smtClean="0"/>
            </a:br>
            <a:r>
              <a:rPr lang="en-US" sz="2200" dirty="0" smtClean="0"/>
              <a:t>How much to allocate </a:t>
            </a:r>
            <a:r>
              <a:rPr lang="en-US" sz="2200" b="1" i="1" dirty="0" smtClean="0"/>
              <a:t>to</a:t>
            </a:r>
            <a:r>
              <a:rPr lang="en-US" sz="2200" dirty="0" smtClean="0"/>
              <a:t> the active portfolio (W</a:t>
            </a:r>
            <a:r>
              <a:rPr lang="en-US" sz="2200" baseline="-25000" dirty="0" smtClean="0"/>
              <a:t>A</a:t>
            </a:r>
            <a:r>
              <a:rPr lang="en-US" sz="2200" dirty="0" smtClean="0"/>
              <a:t>)</a:t>
            </a:r>
            <a:endParaRPr lang="en-US" sz="2200" baseline="-25000" dirty="0"/>
          </a:p>
        </p:txBody>
      </p:sp>
      <p:pic>
        <p:nvPicPr>
          <p:cNvPr id="4" name="Content Placeholder 3" descr="Screen Shot 2015-06-16 at 7.14.51 AM.png"/>
          <p:cNvPicPr>
            <a:picLocks noGrp="1" noChangeAspect="1"/>
          </p:cNvPicPr>
          <p:nvPr>
            <p:ph idx="1"/>
          </p:nvPr>
        </p:nvPicPr>
        <p:blipFill>
          <a:blip r:embed="rId2">
            <a:extLst>
              <a:ext uri="{28A0092B-C50C-407E-A947-70E740481C1C}">
                <a14:useLocalDpi xmlns:a14="http://schemas.microsoft.com/office/drawing/2010/main" val="0"/>
              </a:ext>
            </a:extLst>
          </a:blip>
          <a:srcRect t="-27069" b="-27069"/>
          <a:stretch>
            <a:fillRect/>
          </a:stretch>
        </p:blipFill>
        <p:spPr>
          <a:xfrm>
            <a:off x="457200" y="1417638"/>
            <a:ext cx="8229600" cy="4525963"/>
          </a:xfrm>
        </p:spPr>
      </p:pic>
      <p:sp>
        <p:nvSpPr>
          <p:cNvPr id="7" name="Frame 6"/>
          <p:cNvSpPr/>
          <p:nvPr/>
        </p:nvSpPr>
        <p:spPr>
          <a:xfrm>
            <a:off x="457200" y="1715893"/>
            <a:ext cx="8229600" cy="1916452"/>
          </a:xfrm>
          <a:prstGeom prst="frame">
            <a:avLst>
              <a:gd name="adj1" fmla="val 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278943" y="5571080"/>
            <a:ext cx="8071440" cy="1015663"/>
          </a:xfrm>
          <a:prstGeom prst="rect">
            <a:avLst/>
          </a:prstGeom>
          <a:noFill/>
        </p:spPr>
        <p:txBody>
          <a:bodyPr wrap="none" rtlCol="0">
            <a:spAutoFit/>
          </a:bodyPr>
          <a:lstStyle/>
          <a:p>
            <a:r>
              <a:rPr lang="en-US" sz="3000" dirty="0" smtClean="0"/>
              <a:t>NOTE: Final Portfolio weight for stock </a:t>
            </a:r>
            <a:r>
              <a:rPr lang="en-US" sz="3000" dirty="0" err="1" smtClean="0"/>
              <a:t>i</a:t>
            </a:r>
            <a:r>
              <a:rPr lang="en-US" sz="3000" dirty="0" smtClean="0"/>
              <a:t> is: W</a:t>
            </a:r>
            <a:r>
              <a:rPr lang="en-US" sz="3000" baseline="-25000" dirty="0" smtClean="0"/>
              <a:t>i</a:t>
            </a:r>
            <a:r>
              <a:rPr lang="en-US" sz="3000" baseline="30000" dirty="0" smtClean="0"/>
              <a:t>0 </a:t>
            </a:r>
            <a:r>
              <a:rPr lang="en-US" sz="3000" dirty="0" smtClean="0"/>
              <a:t>x W</a:t>
            </a:r>
            <a:r>
              <a:rPr lang="en-US" sz="3000" baseline="-25000" dirty="0" smtClean="0"/>
              <a:t>A</a:t>
            </a:r>
          </a:p>
          <a:p>
            <a:r>
              <a:rPr lang="en-US" sz="3000" baseline="-25000" dirty="0"/>
              <a:t>	</a:t>
            </a:r>
            <a:r>
              <a:rPr lang="en-US" sz="3000" baseline="-25000" dirty="0" smtClean="0"/>
              <a:t>	</a:t>
            </a:r>
            <a:r>
              <a:rPr lang="en-US" sz="3000" dirty="0" smtClean="0"/>
              <a:t>  and 1-W</a:t>
            </a:r>
            <a:r>
              <a:rPr lang="en-US" sz="3000" baseline="-25000" dirty="0" smtClean="0"/>
              <a:t>A </a:t>
            </a:r>
            <a:r>
              <a:rPr lang="en-US" sz="3000" dirty="0" smtClean="0"/>
              <a:t>is allocated to the market index</a:t>
            </a:r>
            <a:endParaRPr lang="en-US" sz="3000" baseline="-25000" dirty="0"/>
          </a:p>
        </p:txBody>
      </p:sp>
    </p:spTree>
    <p:extLst>
      <p:ext uri="{BB962C8B-B14F-4D97-AF65-F5344CB8AC3E}">
        <p14:creationId xmlns:p14="http://schemas.microsoft.com/office/powerpoint/2010/main" val="22363299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pic>
        <p:nvPicPr>
          <p:cNvPr id="4" name="Content Placeholder 3" descr="Screen Shot 2015-06-16 at 6.13.56 AM.png"/>
          <p:cNvPicPr>
            <a:picLocks noGrp="1" noChangeAspect="1"/>
          </p:cNvPicPr>
          <p:nvPr>
            <p:ph idx="1"/>
          </p:nvPr>
        </p:nvPicPr>
        <p:blipFill>
          <a:blip r:embed="rId2">
            <a:extLst>
              <a:ext uri="{28A0092B-C50C-407E-A947-70E740481C1C}">
                <a14:useLocalDpi xmlns:a14="http://schemas.microsoft.com/office/drawing/2010/main" val="0"/>
              </a:ext>
            </a:extLst>
          </a:blip>
          <a:srcRect t="-10801" b="-10801"/>
          <a:stretch>
            <a:fillRect/>
          </a:stretch>
        </p:blipFill>
        <p:spPr/>
      </p:pic>
      <p:sp>
        <p:nvSpPr>
          <p:cNvPr id="3" name="Frame 2"/>
          <p:cNvSpPr/>
          <p:nvPr/>
        </p:nvSpPr>
        <p:spPr>
          <a:xfrm>
            <a:off x="4953000" y="1248305"/>
            <a:ext cx="3733800" cy="2392362"/>
          </a:xfrm>
          <a:prstGeom prst="frame">
            <a:avLst>
              <a:gd name="adj1" fmla="val 276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5543345" y="2176823"/>
            <a:ext cx="505667" cy="369332"/>
          </a:xfrm>
          <a:prstGeom prst="rect">
            <a:avLst/>
          </a:prstGeom>
          <a:noFill/>
        </p:spPr>
        <p:txBody>
          <a:bodyPr wrap="none" rtlCol="0">
            <a:spAutoFit/>
          </a:bodyPr>
          <a:lstStyle/>
          <a:p>
            <a:r>
              <a:rPr lang="en-US" dirty="0" smtClean="0"/>
              <a:t>w</a:t>
            </a:r>
            <a:r>
              <a:rPr lang="en-US" baseline="-25000" dirty="0" smtClean="0"/>
              <a:t>1</a:t>
            </a:r>
            <a:r>
              <a:rPr lang="en-US" baseline="30000" dirty="0" smtClean="0"/>
              <a:t>0</a:t>
            </a:r>
            <a:endParaRPr lang="en-US" baseline="30000" dirty="0"/>
          </a:p>
        </p:txBody>
      </p:sp>
      <p:sp>
        <p:nvSpPr>
          <p:cNvPr id="7" name="TextBox 6"/>
          <p:cNvSpPr txBox="1"/>
          <p:nvPr/>
        </p:nvSpPr>
        <p:spPr>
          <a:xfrm>
            <a:off x="5796178" y="2546155"/>
            <a:ext cx="505667" cy="369332"/>
          </a:xfrm>
          <a:prstGeom prst="rect">
            <a:avLst/>
          </a:prstGeom>
          <a:noFill/>
        </p:spPr>
        <p:txBody>
          <a:bodyPr wrap="none" rtlCol="0">
            <a:spAutoFit/>
          </a:bodyPr>
          <a:lstStyle/>
          <a:p>
            <a:r>
              <a:rPr lang="en-US" dirty="0" smtClean="0"/>
              <a:t>w</a:t>
            </a:r>
            <a:r>
              <a:rPr lang="en-US" baseline="-25000" dirty="0"/>
              <a:t>2</a:t>
            </a:r>
            <a:r>
              <a:rPr lang="en-US" baseline="30000" dirty="0" smtClean="0"/>
              <a:t>0</a:t>
            </a:r>
            <a:endParaRPr lang="en-US" baseline="30000" dirty="0"/>
          </a:p>
        </p:txBody>
      </p:sp>
      <p:sp>
        <p:nvSpPr>
          <p:cNvPr id="8" name="TextBox 7"/>
          <p:cNvSpPr txBox="1"/>
          <p:nvPr/>
        </p:nvSpPr>
        <p:spPr>
          <a:xfrm>
            <a:off x="5587325" y="2915487"/>
            <a:ext cx="505667" cy="369332"/>
          </a:xfrm>
          <a:prstGeom prst="rect">
            <a:avLst/>
          </a:prstGeom>
          <a:noFill/>
        </p:spPr>
        <p:txBody>
          <a:bodyPr wrap="none" rtlCol="0">
            <a:spAutoFit/>
          </a:bodyPr>
          <a:lstStyle/>
          <a:p>
            <a:r>
              <a:rPr lang="en-US" dirty="0" smtClean="0"/>
              <a:t>w</a:t>
            </a:r>
            <a:r>
              <a:rPr lang="en-US" baseline="-25000" dirty="0" smtClean="0"/>
              <a:t>3</a:t>
            </a:r>
            <a:r>
              <a:rPr lang="en-US" baseline="30000" dirty="0" smtClean="0"/>
              <a:t>0</a:t>
            </a:r>
            <a:endParaRPr lang="en-US" baseline="30000" dirty="0"/>
          </a:p>
        </p:txBody>
      </p:sp>
    </p:spTree>
    <p:extLst>
      <p:ext uri="{BB962C8B-B14F-4D97-AF65-F5344CB8AC3E}">
        <p14:creationId xmlns:p14="http://schemas.microsoft.com/office/powerpoint/2010/main" val="187680366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go through an example..</a:t>
            </a:r>
            <a:endParaRPr lang="en-US" dirty="0"/>
          </a:p>
        </p:txBody>
      </p:sp>
      <p:sp>
        <p:nvSpPr>
          <p:cNvPr id="3" name="Content Placeholder 2"/>
          <p:cNvSpPr>
            <a:spLocks noGrp="1"/>
          </p:cNvSpPr>
          <p:nvPr>
            <p:ph idx="1"/>
          </p:nvPr>
        </p:nvSpPr>
        <p:spPr/>
        <p:txBody>
          <a:bodyPr/>
          <a:lstStyle/>
          <a:p>
            <a:pPr marL="0" indent="0" algn="ctr">
              <a:buNone/>
            </a:pPr>
            <a:r>
              <a:rPr lang="en-US" dirty="0" smtClean="0"/>
              <a:t>So we have a new client, </a:t>
            </a:r>
            <a:r>
              <a:rPr lang="en-US" dirty="0" err="1" smtClean="0"/>
              <a:t>Hellen</a:t>
            </a:r>
            <a:r>
              <a:rPr lang="en-US" dirty="0" smtClean="0"/>
              <a:t>, YAY!</a:t>
            </a:r>
          </a:p>
          <a:p>
            <a:pPr lvl="1"/>
            <a:endParaRPr lang="en-US" dirty="0" smtClean="0"/>
          </a:p>
          <a:p>
            <a:pPr lvl="1"/>
            <a:endParaRPr lang="en-US" dirty="0"/>
          </a:p>
          <a:p>
            <a:pPr lvl="1"/>
            <a:r>
              <a:rPr lang="en-US" dirty="0" smtClean="0"/>
              <a:t>She has $1,000,000 to invest and expects us to beat the market.</a:t>
            </a:r>
          </a:p>
          <a:p>
            <a:pPr lvl="2"/>
            <a:r>
              <a:rPr lang="en-US" sz="1600" dirty="0" smtClean="0"/>
              <a:t>NOTE: After all</a:t>
            </a:r>
            <a:r>
              <a:rPr lang="en-US" sz="1600" b="1" dirty="0" smtClean="0"/>
              <a:t>, if </a:t>
            </a:r>
            <a:r>
              <a:rPr lang="en-US" sz="1600" dirty="0" smtClean="0"/>
              <a:t>we are going to be working at firms like Morgan Stanley, Goldman Sachs, J.P. Morgan, etc…we are going to be expected to do this. It’s why they are paying us and why we charge them high fees (~ 100 BPS)!</a:t>
            </a:r>
            <a:endParaRPr lang="en-US" sz="1600" dirty="0"/>
          </a:p>
        </p:txBody>
      </p:sp>
    </p:spTree>
    <p:extLst>
      <p:ext uri="{BB962C8B-B14F-4D97-AF65-F5344CB8AC3E}">
        <p14:creationId xmlns:p14="http://schemas.microsoft.com/office/powerpoint/2010/main" val="34646173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Let’s go through an example…</a:t>
            </a:r>
            <a:endParaRPr lang="en-US" dirty="0"/>
          </a:p>
        </p:txBody>
      </p:sp>
      <p:sp>
        <p:nvSpPr>
          <p:cNvPr id="3" name="Content Placeholder 2"/>
          <p:cNvSpPr>
            <a:spLocks noGrp="1"/>
          </p:cNvSpPr>
          <p:nvPr>
            <p:ph idx="1"/>
          </p:nvPr>
        </p:nvSpPr>
        <p:spPr>
          <a:xfrm>
            <a:off x="457200" y="947945"/>
            <a:ext cx="8229600" cy="4525963"/>
          </a:xfrm>
        </p:spPr>
        <p:txBody>
          <a:bodyPr>
            <a:normAutofit/>
          </a:bodyPr>
          <a:lstStyle/>
          <a:p>
            <a:r>
              <a:rPr lang="en-US" dirty="0" smtClean="0"/>
              <a:t>Let’s assume:</a:t>
            </a:r>
          </a:p>
          <a:p>
            <a:pPr lvl="1"/>
            <a:r>
              <a:rPr lang="en-US" dirty="0" smtClean="0"/>
              <a:t>E(r</a:t>
            </a:r>
            <a:r>
              <a:rPr lang="en-US" baseline="-25000" dirty="0" smtClean="0"/>
              <a:t>m</a:t>
            </a:r>
            <a:r>
              <a:rPr lang="en-US" dirty="0" smtClean="0"/>
              <a:t>) = Expected Return = 10%= .10</a:t>
            </a:r>
          </a:p>
          <a:p>
            <a:pPr lvl="1"/>
            <a:r>
              <a:rPr lang="en-US" dirty="0" smtClean="0"/>
              <a:t>σ</a:t>
            </a:r>
            <a:r>
              <a:rPr lang="en-US" baseline="30000" dirty="0" smtClean="0"/>
              <a:t>2</a:t>
            </a:r>
            <a:r>
              <a:rPr lang="en-US" dirty="0" smtClean="0"/>
              <a:t>(m) = Variance = 4% = .04</a:t>
            </a:r>
          </a:p>
          <a:p>
            <a:pPr lvl="1"/>
            <a:r>
              <a:rPr lang="en-US" dirty="0" smtClean="0"/>
              <a:t>r</a:t>
            </a:r>
            <a:r>
              <a:rPr lang="en-US" baseline="-25000" dirty="0" smtClean="0"/>
              <a:t>f</a:t>
            </a:r>
            <a:r>
              <a:rPr lang="en-US" dirty="0" smtClean="0"/>
              <a:t> = risk-free asset = 2% = .02</a:t>
            </a:r>
          </a:p>
          <a:p>
            <a:pPr lvl="1"/>
            <a:endParaRPr lang="en-US" baseline="-25000" dirty="0"/>
          </a:p>
          <a:p>
            <a:pPr lvl="1"/>
            <a:endParaRPr lang="en-US" dirty="0"/>
          </a:p>
          <a:p>
            <a:pPr lvl="1"/>
            <a:endParaRPr lang="en-US" dirty="0"/>
          </a:p>
        </p:txBody>
      </p:sp>
      <p:sp>
        <p:nvSpPr>
          <p:cNvPr id="5" name="TextBox 4"/>
          <p:cNvSpPr txBox="1"/>
          <p:nvPr/>
        </p:nvSpPr>
        <p:spPr>
          <a:xfrm>
            <a:off x="149675" y="3210927"/>
            <a:ext cx="8994325" cy="1015663"/>
          </a:xfrm>
          <a:prstGeom prst="rect">
            <a:avLst/>
          </a:prstGeom>
          <a:noFill/>
        </p:spPr>
        <p:txBody>
          <a:bodyPr wrap="square" rtlCol="0">
            <a:spAutoFit/>
          </a:bodyPr>
          <a:lstStyle/>
          <a:p>
            <a:r>
              <a:rPr lang="en-US" sz="2000" b="1" dirty="0" smtClean="0"/>
              <a:t>We also have views on Facebook and Twitter; we believe they are currently under valued (Alpha is assumed, equity researchers would generate this number for the portfolio managers):</a:t>
            </a:r>
            <a:endParaRPr lang="en-US" sz="2000" b="1" dirty="0"/>
          </a:p>
        </p:txBody>
      </p:sp>
      <p:pic>
        <p:nvPicPr>
          <p:cNvPr id="4" name="Picture 3" descr="Screen Shot 2015-06-18 at 8.16.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42" y="4226590"/>
            <a:ext cx="7530488" cy="2409756"/>
          </a:xfrm>
          <a:prstGeom prst="rect">
            <a:avLst/>
          </a:prstGeom>
        </p:spPr>
      </p:pic>
    </p:spTree>
    <p:extLst>
      <p:ext uri="{BB962C8B-B14F-4D97-AF65-F5344CB8AC3E}">
        <p14:creationId xmlns:p14="http://schemas.microsoft.com/office/powerpoint/2010/main" val="6426901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to make </a:t>
            </a:r>
            <a:r>
              <a:rPr lang="en-US" dirty="0" err="1" smtClean="0"/>
              <a:t>Hellen</a:t>
            </a:r>
            <a:r>
              <a:rPr lang="en-US" dirty="0" smtClean="0"/>
              <a:t> Happy:</a:t>
            </a:r>
            <a:endParaRPr lang="en-US" dirty="0"/>
          </a:p>
        </p:txBody>
      </p:sp>
      <p:sp>
        <p:nvSpPr>
          <p:cNvPr id="3" name="Content Placeholder 2"/>
          <p:cNvSpPr>
            <a:spLocks noGrp="1"/>
          </p:cNvSpPr>
          <p:nvPr>
            <p:ph idx="1"/>
          </p:nvPr>
        </p:nvSpPr>
        <p:spPr/>
        <p:txBody>
          <a:bodyPr>
            <a:normAutofit lnSpcReduction="10000"/>
          </a:bodyPr>
          <a:lstStyle/>
          <a:p>
            <a:pPr marL="342900" lvl="1" indent="-342900">
              <a:buFont typeface="Arial"/>
              <a:buChar char="•"/>
            </a:pPr>
            <a:r>
              <a:rPr lang="en-US" dirty="0"/>
              <a:t>Let’s use the following Info about Facebook and Twitter </a:t>
            </a:r>
            <a:r>
              <a:rPr lang="en-US" dirty="0" smtClean="0"/>
              <a:t>to:</a:t>
            </a:r>
          </a:p>
          <a:p>
            <a:pPr marL="0" lvl="1" indent="0">
              <a:buNone/>
            </a:pPr>
            <a:endParaRPr lang="en-US" dirty="0" smtClean="0"/>
          </a:p>
          <a:p>
            <a:pPr marL="514350" lvl="1" indent="-514350">
              <a:buFont typeface="+mj-lt"/>
              <a:buAutoNum type="arabicPeriod"/>
            </a:pPr>
            <a:r>
              <a:rPr lang="en-US" dirty="0" smtClean="0"/>
              <a:t> </a:t>
            </a:r>
            <a:r>
              <a:rPr lang="en-US" dirty="0"/>
              <a:t>create </a:t>
            </a:r>
            <a:r>
              <a:rPr lang="en-US" dirty="0" smtClean="0"/>
              <a:t>the optimal active portfolio</a:t>
            </a:r>
          </a:p>
          <a:p>
            <a:pPr marL="0" lvl="1" indent="0">
              <a:buNone/>
            </a:pPr>
            <a:endParaRPr lang="en-US" dirty="0" smtClean="0"/>
          </a:p>
          <a:p>
            <a:pPr marL="514350" lvl="1" indent="-514350">
              <a:buFont typeface="+mj-lt"/>
              <a:buAutoNum type="arabicPeriod"/>
            </a:pPr>
            <a:r>
              <a:rPr lang="en-US" dirty="0" smtClean="0"/>
              <a:t> </a:t>
            </a:r>
            <a:r>
              <a:rPr lang="en-US" dirty="0"/>
              <a:t>optimally mix it with the </a:t>
            </a:r>
            <a:r>
              <a:rPr lang="en-US" dirty="0" smtClean="0"/>
              <a:t>index</a:t>
            </a:r>
          </a:p>
          <a:p>
            <a:pPr marL="0" lvl="1" indent="0">
              <a:buNone/>
            </a:pPr>
            <a:endParaRPr lang="en-US" dirty="0" smtClean="0"/>
          </a:p>
          <a:p>
            <a:pPr marL="514350" lvl="1" indent="-514350">
              <a:buFont typeface="+mj-lt"/>
              <a:buAutoNum type="arabicPeriod"/>
            </a:pPr>
            <a:r>
              <a:rPr lang="en-US" dirty="0" smtClean="0"/>
              <a:t> </a:t>
            </a:r>
            <a:r>
              <a:rPr lang="en-US" dirty="0"/>
              <a:t>and then based off the risk aversion of </a:t>
            </a:r>
            <a:r>
              <a:rPr lang="en-US" dirty="0" err="1"/>
              <a:t>Hellen</a:t>
            </a:r>
            <a:r>
              <a:rPr lang="en-US" dirty="0"/>
              <a:t>, </a:t>
            </a:r>
            <a:r>
              <a:rPr lang="en-US" dirty="0" smtClean="0"/>
              <a:t>decide how </a:t>
            </a:r>
            <a:r>
              <a:rPr lang="en-US" dirty="0"/>
              <a:t>much to allocate to the optimal risky </a:t>
            </a:r>
            <a:r>
              <a:rPr lang="en-US" dirty="0" smtClean="0"/>
              <a:t>portfolio </a:t>
            </a:r>
            <a:endParaRPr lang="en-US" dirty="0"/>
          </a:p>
          <a:p>
            <a:endParaRPr lang="en-US" dirty="0"/>
          </a:p>
        </p:txBody>
      </p:sp>
    </p:spTree>
    <p:extLst>
      <p:ext uri="{BB962C8B-B14F-4D97-AF65-F5344CB8AC3E}">
        <p14:creationId xmlns:p14="http://schemas.microsoft.com/office/powerpoint/2010/main" val="5448451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Determining Optimal Weights:</a:t>
            </a:r>
            <a:br>
              <a:rPr lang="en-US" dirty="0" smtClean="0"/>
            </a:br>
            <a:r>
              <a:rPr lang="en-US" sz="2800" i="1" dirty="0" smtClean="0"/>
              <a:t>within </a:t>
            </a:r>
            <a:r>
              <a:rPr lang="en-US" sz="2800" dirty="0" smtClean="0"/>
              <a:t>the active portfolio</a:t>
            </a:r>
            <a:endParaRPr lang="en-US" sz="2800" dirty="0"/>
          </a:p>
        </p:txBody>
      </p:sp>
      <p:pic>
        <p:nvPicPr>
          <p:cNvPr id="5" name="Picture 4" descr="Screen Shot 2015-06-17 at 7.57.0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85558"/>
            <a:ext cx="3251802" cy="1817601"/>
          </a:xfrm>
          <a:prstGeom prst="rect">
            <a:avLst/>
          </a:prstGeom>
        </p:spPr>
      </p:pic>
      <p:pic>
        <p:nvPicPr>
          <p:cNvPr id="7" name="Content Placeholder 6" descr="Screen Shot 2015-06-17 at 8.05.09 AM.png"/>
          <p:cNvPicPr>
            <a:picLocks noGrp="1" noChangeAspect="1"/>
          </p:cNvPicPr>
          <p:nvPr>
            <p:ph idx="1"/>
          </p:nvPr>
        </p:nvPicPr>
        <p:blipFill>
          <a:blip r:embed="rId3">
            <a:extLst>
              <a:ext uri="{28A0092B-C50C-407E-A947-70E740481C1C}">
                <a14:useLocalDpi xmlns:a14="http://schemas.microsoft.com/office/drawing/2010/main" val="0"/>
              </a:ext>
            </a:extLst>
          </a:blip>
          <a:srcRect t="-14666" b="-14666"/>
          <a:stretch>
            <a:fillRect/>
          </a:stretch>
        </p:blipFill>
        <p:spPr>
          <a:xfrm>
            <a:off x="457200" y="3837189"/>
            <a:ext cx="3251802" cy="2523378"/>
          </a:xfrm>
        </p:spPr>
      </p:pic>
      <p:cxnSp>
        <p:nvCxnSpPr>
          <p:cNvPr id="42" name="Straight Connector 41"/>
          <p:cNvCxnSpPr/>
          <p:nvPr/>
        </p:nvCxnSpPr>
        <p:spPr>
          <a:xfrm flipV="1">
            <a:off x="7048269" y="3837189"/>
            <a:ext cx="712414" cy="102449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3" idx="3"/>
          </p:cNvCxnSpPr>
          <p:nvPr/>
        </p:nvCxnSpPr>
        <p:spPr>
          <a:xfrm>
            <a:off x="6907166" y="2953048"/>
            <a:ext cx="873674" cy="850111"/>
          </a:xfrm>
          <a:prstGeom prst="line">
            <a:avLst/>
          </a:prstGeom>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7760683" y="3462886"/>
            <a:ext cx="1107094" cy="646331"/>
          </a:xfrm>
          <a:prstGeom prst="rect">
            <a:avLst/>
          </a:prstGeom>
          <a:noFill/>
        </p:spPr>
        <p:txBody>
          <a:bodyPr wrap="none" rtlCol="0">
            <a:spAutoFit/>
          </a:bodyPr>
          <a:lstStyle/>
          <a:p>
            <a:r>
              <a:rPr lang="en-US" dirty="0" smtClean="0"/>
              <a:t>Notice:</a:t>
            </a:r>
          </a:p>
          <a:p>
            <a:r>
              <a:rPr lang="en-US" dirty="0" smtClean="0"/>
              <a:t>Sums to 1</a:t>
            </a:r>
            <a:endParaRPr lang="en-US" dirty="0"/>
          </a:p>
        </p:txBody>
      </p:sp>
      <p:pic>
        <p:nvPicPr>
          <p:cNvPr id="3" name="Picture 2" descr="Screen Shot 2015-06-18 at 8.23.4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4570" y="2102936"/>
            <a:ext cx="2852596" cy="1700223"/>
          </a:xfrm>
          <a:prstGeom prst="rect">
            <a:avLst/>
          </a:prstGeom>
        </p:spPr>
      </p:pic>
      <p:pic>
        <p:nvPicPr>
          <p:cNvPr id="6" name="Picture 5" descr="Screen Shot 2015-06-18 at 8.23.5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5673" y="3939256"/>
            <a:ext cx="2852596" cy="1844845"/>
          </a:xfrm>
          <a:prstGeom prst="rect">
            <a:avLst/>
          </a:prstGeom>
        </p:spPr>
      </p:pic>
    </p:spTree>
    <p:extLst>
      <p:ext uri="{BB962C8B-B14F-4D97-AF65-F5344CB8AC3E}">
        <p14:creationId xmlns:p14="http://schemas.microsoft.com/office/powerpoint/2010/main" val="21258157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Summing the Active </a:t>
            </a:r>
            <a:r>
              <a:rPr lang="en-US" dirty="0"/>
              <a:t>P</a:t>
            </a:r>
            <a:r>
              <a:rPr lang="en-US" dirty="0" smtClean="0"/>
              <a:t>ortfolio</a:t>
            </a:r>
            <a:endParaRPr lang="en-US" dirty="0"/>
          </a:p>
        </p:txBody>
      </p:sp>
      <p:pic>
        <p:nvPicPr>
          <p:cNvPr id="4" name="Content Placeholder 3" descr="Screen Shot 2015-06-17 at 8.03.49 AM.png"/>
          <p:cNvPicPr>
            <a:picLocks noGrp="1" noChangeAspect="1"/>
          </p:cNvPicPr>
          <p:nvPr>
            <p:ph idx="1"/>
          </p:nvPr>
        </p:nvPicPr>
        <p:blipFill>
          <a:blip r:embed="rId3">
            <a:extLst>
              <a:ext uri="{28A0092B-C50C-407E-A947-70E740481C1C}">
                <a14:useLocalDpi xmlns:a14="http://schemas.microsoft.com/office/drawing/2010/main" val="0"/>
              </a:ext>
            </a:extLst>
          </a:blip>
          <a:srcRect l="-46425" r="-46425"/>
          <a:stretch>
            <a:fillRect/>
          </a:stretch>
        </p:blipFill>
        <p:spPr>
          <a:xfrm>
            <a:off x="457200" y="1541836"/>
            <a:ext cx="1356986" cy="746290"/>
          </a:xfrm>
        </p:spPr>
      </p:pic>
      <p:pic>
        <p:nvPicPr>
          <p:cNvPr id="5" name="Picture 4" descr="Screen Shot 2015-06-17 at 8.03.54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543" y="2583282"/>
            <a:ext cx="808863" cy="661797"/>
          </a:xfrm>
          <a:prstGeom prst="rect">
            <a:avLst/>
          </a:prstGeom>
        </p:spPr>
      </p:pic>
      <p:pic>
        <p:nvPicPr>
          <p:cNvPr id="6" name="Picture 5" descr="Screen Shot 2015-06-17 at 8.04.00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448" y="3701775"/>
            <a:ext cx="1127021" cy="711803"/>
          </a:xfrm>
          <a:prstGeom prst="rect">
            <a:avLst/>
          </a:prstGeom>
        </p:spPr>
      </p:pic>
      <p:sp>
        <p:nvSpPr>
          <p:cNvPr id="3" name="TextBox 2"/>
          <p:cNvSpPr txBox="1"/>
          <p:nvPr/>
        </p:nvSpPr>
        <p:spPr>
          <a:xfrm>
            <a:off x="1664369" y="1689820"/>
            <a:ext cx="299631" cy="369332"/>
          </a:xfrm>
          <a:prstGeom prst="rect">
            <a:avLst/>
          </a:prstGeom>
          <a:noFill/>
        </p:spPr>
        <p:txBody>
          <a:bodyPr wrap="none" rtlCol="0">
            <a:spAutoFit/>
          </a:bodyPr>
          <a:lstStyle/>
          <a:p>
            <a:r>
              <a:rPr lang="en-US" dirty="0" smtClean="0"/>
              <a:t>=</a:t>
            </a:r>
            <a:endParaRPr lang="en-US" dirty="0"/>
          </a:p>
        </p:txBody>
      </p:sp>
      <p:pic>
        <p:nvPicPr>
          <p:cNvPr id="7" name="Picture 6" descr="Screen Shot 2015-06-18 at 8.34.35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5940" y="3745403"/>
            <a:ext cx="2016214" cy="743685"/>
          </a:xfrm>
          <a:prstGeom prst="rect">
            <a:avLst/>
          </a:prstGeom>
        </p:spPr>
      </p:pic>
      <p:pic>
        <p:nvPicPr>
          <p:cNvPr id="8" name="Picture 7" descr="Screen Shot 2015-06-18 at 8.34.20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4020" y="1631450"/>
            <a:ext cx="1365195" cy="656676"/>
          </a:xfrm>
          <a:prstGeom prst="rect">
            <a:avLst/>
          </a:prstGeom>
        </p:spPr>
      </p:pic>
      <p:pic>
        <p:nvPicPr>
          <p:cNvPr id="9" name="Picture 8" descr="Screen Shot 2015-06-18 at 8.34.31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95940" y="2641018"/>
            <a:ext cx="1162334" cy="681903"/>
          </a:xfrm>
          <a:prstGeom prst="rect">
            <a:avLst/>
          </a:prstGeom>
        </p:spPr>
      </p:pic>
      <p:sp>
        <p:nvSpPr>
          <p:cNvPr id="10" name="TextBox 9"/>
          <p:cNvSpPr txBox="1"/>
          <p:nvPr/>
        </p:nvSpPr>
        <p:spPr>
          <a:xfrm>
            <a:off x="1669866" y="2764121"/>
            <a:ext cx="299631" cy="369332"/>
          </a:xfrm>
          <a:prstGeom prst="rect">
            <a:avLst/>
          </a:prstGeom>
          <a:noFill/>
        </p:spPr>
        <p:txBody>
          <a:bodyPr wrap="none" rtlCol="0">
            <a:spAutoFit/>
          </a:bodyPr>
          <a:lstStyle/>
          <a:p>
            <a:r>
              <a:rPr lang="en-US" dirty="0" smtClean="0"/>
              <a:t>=</a:t>
            </a:r>
            <a:endParaRPr lang="en-US" dirty="0"/>
          </a:p>
        </p:txBody>
      </p:sp>
      <p:sp>
        <p:nvSpPr>
          <p:cNvPr id="11" name="TextBox 10"/>
          <p:cNvSpPr txBox="1"/>
          <p:nvPr/>
        </p:nvSpPr>
        <p:spPr>
          <a:xfrm>
            <a:off x="1664369" y="4017348"/>
            <a:ext cx="299631" cy="369332"/>
          </a:xfrm>
          <a:prstGeom prst="rect">
            <a:avLst/>
          </a:prstGeom>
          <a:noFill/>
        </p:spPr>
        <p:txBody>
          <a:bodyPr wrap="none" rtlCol="0">
            <a:spAutoFit/>
          </a:bodyPr>
          <a:lstStyle/>
          <a:p>
            <a:r>
              <a:rPr lang="en-US" dirty="0" smtClean="0"/>
              <a:t>=</a:t>
            </a:r>
            <a:endParaRPr lang="en-US" dirty="0"/>
          </a:p>
        </p:txBody>
      </p:sp>
      <p:sp>
        <p:nvSpPr>
          <p:cNvPr id="12" name="TextBox 11"/>
          <p:cNvSpPr txBox="1"/>
          <p:nvPr/>
        </p:nvSpPr>
        <p:spPr>
          <a:xfrm>
            <a:off x="3409374" y="1753551"/>
            <a:ext cx="299631" cy="369332"/>
          </a:xfrm>
          <a:prstGeom prst="rect">
            <a:avLst/>
          </a:prstGeom>
          <a:noFill/>
        </p:spPr>
        <p:txBody>
          <a:bodyPr wrap="none" rtlCol="0">
            <a:spAutoFit/>
          </a:bodyPr>
          <a:lstStyle/>
          <a:p>
            <a:r>
              <a:rPr lang="en-US" dirty="0" smtClean="0"/>
              <a:t>=</a:t>
            </a:r>
            <a:endParaRPr lang="en-US" dirty="0"/>
          </a:p>
        </p:txBody>
      </p:sp>
      <p:sp>
        <p:nvSpPr>
          <p:cNvPr id="13" name="TextBox 12"/>
          <p:cNvSpPr txBox="1"/>
          <p:nvPr/>
        </p:nvSpPr>
        <p:spPr>
          <a:xfrm>
            <a:off x="3411958" y="2764121"/>
            <a:ext cx="299631" cy="369332"/>
          </a:xfrm>
          <a:prstGeom prst="rect">
            <a:avLst/>
          </a:prstGeom>
          <a:noFill/>
        </p:spPr>
        <p:txBody>
          <a:bodyPr wrap="none" rtlCol="0">
            <a:spAutoFit/>
          </a:bodyPr>
          <a:lstStyle/>
          <a:p>
            <a:r>
              <a:rPr lang="en-US" dirty="0" smtClean="0"/>
              <a:t>=</a:t>
            </a:r>
            <a:endParaRPr lang="en-US" dirty="0"/>
          </a:p>
        </p:txBody>
      </p:sp>
      <p:sp>
        <p:nvSpPr>
          <p:cNvPr id="14" name="TextBox 13"/>
          <p:cNvSpPr txBox="1"/>
          <p:nvPr/>
        </p:nvSpPr>
        <p:spPr>
          <a:xfrm>
            <a:off x="4143611" y="4017348"/>
            <a:ext cx="299631" cy="369332"/>
          </a:xfrm>
          <a:prstGeom prst="rect">
            <a:avLst/>
          </a:prstGeom>
          <a:noFill/>
        </p:spPr>
        <p:txBody>
          <a:bodyPr wrap="none" rtlCol="0">
            <a:spAutoFit/>
          </a:bodyPr>
          <a:lstStyle/>
          <a:p>
            <a:r>
              <a:rPr lang="en-US" dirty="0" smtClean="0"/>
              <a:t>=</a:t>
            </a:r>
            <a:endParaRPr lang="en-US" dirty="0"/>
          </a:p>
        </p:txBody>
      </p:sp>
      <p:sp>
        <p:nvSpPr>
          <p:cNvPr id="15" name="TextBox 14"/>
          <p:cNvSpPr txBox="1"/>
          <p:nvPr/>
        </p:nvSpPr>
        <p:spPr>
          <a:xfrm>
            <a:off x="3711589" y="1753551"/>
            <a:ext cx="3948166" cy="461665"/>
          </a:xfrm>
          <a:prstGeom prst="rect">
            <a:avLst/>
          </a:prstGeom>
          <a:noFill/>
        </p:spPr>
        <p:txBody>
          <a:bodyPr wrap="none" rtlCol="0">
            <a:spAutoFit/>
          </a:bodyPr>
          <a:lstStyle/>
          <a:p>
            <a:r>
              <a:rPr lang="en-US" sz="2400" dirty="0" smtClean="0"/>
              <a:t>(.74 x 2.2) + (.26 x 1.93) = </a:t>
            </a:r>
            <a:r>
              <a:rPr lang="en-US" sz="2400" b="1" dirty="0" smtClean="0"/>
              <a:t>2.13</a:t>
            </a:r>
            <a:r>
              <a:rPr lang="en-US" sz="2400" dirty="0" smtClean="0"/>
              <a:t> </a:t>
            </a:r>
            <a:endParaRPr lang="en-US" sz="2400" dirty="0"/>
          </a:p>
        </p:txBody>
      </p:sp>
      <p:sp>
        <p:nvSpPr>
          <p:cNvPr id="16" name="TextBox 15"/>
          <p:cNvSpPr txBox="1"/>
          <p:nvPr/>
        </p:nvSpPr>
        <p:spPr>
          <a:xfrm>
            <a:off x="3863989" y="2754489"/>
            <a:ext cx="4329731" cy="461665"/>
          </a:xfrm>
          <a:prstGeom prst="rect">
            <a:avLst/>
          </a:prstGeom>
          <a:noFill/>
        </p:spPr>
        <p:txBody>
          <a:bodyPr wrap="none" rtlCol="0">
            <a:spAutoFit/>
          </a:bodyPr>
          <a:lstStyle/>
          <a:p>
            <a:r>
              <a:rPr lang="en-US" sz="2400" dirty="0" smtClean="0"/>
              <a:t>(.74 x .01 ) + (.26 x .004) = </a:t>
            </a:r>
            <a:r>
              <a:rPr lang="en-US" sz="2400" b="1" dirty="0" smtClean="0"/>
              <a:t>.00844 </a:t>
            </a:r>
            <a:endParaRPr lang="en-US" sz="2400" b="1" dirty="0"/>
          </a:p>
        </p:txBody>
      </p:sp>
      <p:sp>
        <p:nvSpPr>
          <p:cNvPr id="17" name="TextBox 16"/>
          <p:cNvSpPr txBox="1"/>
          <p:nvPr/>
        </p:nvSpPr>
        <p:spPr>
          <a:xfrm>
            <a:off x="4443242" y="3915383"/>
            <a:ext cx="4156156" cy="461665"/>
          </a:xfrm>
          <a:prstGeom prst="rect">
            <a:avLst/>
          </a:prstGeom>
          <a:noFill/>
        </p:spPr>
        <p:txBody>
          <a:bodyPr wrap="none" rtlCol="0">
            <a:spAutoFit/>
          </a:bodyPr>
          <a:lstStyle/>
          <a:p>
            <a:r>
              <a:rPr lang="en-US" sz="2400" dirty="0" smtClean="0"/>
              <a:t>(.74</a:t>
            </a:r>
            <a:r>
              <a:rPr lang="en-US" sz="2400" baseline="30000" dirty="0" smtClean="0"/>
              <a:t>2</a:t>
            </a:r>
            <a:r>
              <a:rPr lang="en-US" sz="2400" dirty="0" smtClean="0"/>
              <a:t> x .08) + (.26</a:t>
            </a:r>
            <a:r>
              <a:rPr lang="en-US" sz="2400" baseline="30000" dirty="0" smtClean="0"/>
              <a:t>2</a:t>
            </a:r>
            <a:r>
              <a:rPr lang="en-US" sz="2400" dirty="0" smtClean="0"/>
              <a:t> x .09) = </a:t>
            </a:r>
            <a:r>
              <a:rPr lang="en-US" sz="2400" b="1" dirty="0" smtClean="0"/>
              <a:t>.0499 </a:t>
            </a:r>
            <a:endParaRPr lang="en-US" sz="2400" b="1" dirty="0"/>
          </a:p>
        </p:txBody>
      </p:sp>
    </p:spTree>
    <p:extLst>
      <p:ext uri="{BB962C8B-B14F-4D97-AF65-F5344CB8AC3E}">
        <p14:creationId xmlns:p14="http://schemas.microsoft.com/office/powerpoint/2010/main" val="25245522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2" grpId="0"/>
      <p:bldP spid="13" grpId="0"/>
      <p:bldP spid="14" grpId="0"/>
      <p:bldP spid="15" grpId="0"/>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Determining Optimal Weights:</a:t>
            </a:r>
            <a:br>
              <a:rPr lang="en-US" dirty="0" smtClean="0"/>
            </a:br>
            <a:r>
              <a:rPr lang="en-US" sz="2800" i="1" dirty="0" smtClean="0"/>
              <a:t>To </a:t>
            </a:r>
            <a:r>
              <a:rPr lang="en-US" sz="2800" dirty="0" smtClean="0"/>
              <a:t>the active portfolio</a:t>
            </a:r>
            <a:endParaRPr lang="en-US" sz="2800" dirty="0"/>
          </a:p>
        </p:txBody>
      </p:sp>
      <p:pic>
        <p:nvPicPr>
          <p:cNvPr id="4" name="Content Placeholder 3" descr="Screen Shot 2015-06-17 at 8.04.09 AM.png"/>
          <p:cNvPicPr>
            <a:picLocks noGrp="1" noChangeAspect="1"/>
          </p:cNvPicPr>
          <p:nvPr>
            <p:ph idx="1"/>
          </p:nvPr>
        </p:nvPicPr>
        <p:blipFill>
          <a:blip r:embed="rId3">
            <a:extLst>
              <a:ext uri="{28A0092B-C50C-407E-A947-70E740481C1C}">
                <a14:useLocalDpi xmlns:a14="http://schemas.microsoft.com/office/drawing/2010/main" val="0"/>
              </a:ext>
            </a:extLst>
          </a:blip>
          <a:srcRect t="-83183" b="-83183"/>
          <a:stretch>
            <a:fillRect/>
          </a:stretch>
        </p:blipFill>
        <p:spPr>
          <a:xfrm>
            <a:off x="457200" y="274638"/>
            <a:ext cx="8229600" cy="4525963"/>
          </a:xfrm>
        </p:spPr>
      </p:pic>
      <p:sp>
        <p:nvSpPr>
          <p:cNvPr id="17" name="TextBox 16"/>
          <p:cNvSpPr txBox="1"/>
          <p:nvPr/>
        </p:nvSpPr>
        <p:spPr>
          <a:xfrm>
            <a:off x="3038053" y="5386772"/>
            <a:ext cx="3416320" cy="553998"/>
          </a:xfrm>
          <a:prstGeom prst="rect">
            <a:avLst/>
          </a:prstGeom>
          <a:noFill/>
        </p:spPr>
        <p:txBody>
          <a:bodyPr wrap="none" rtlCol="0">
            <a:spAutoFit/>
          </a:bodyPr>
          <a:lstStyle/>
          <a:p>
            <a:r>
              <a:rPr lang="en-US" sz="3000" b="1" dirty="0" smtClean="0"/>
              <a:t>W</a:t>
            </a:r>
            <a:r>
              <a:rPr lang="en-US" sz="3000" b="1" baseline="-25000" dirty="0" smtClean="0"/>
              <a:t>A</a:t>
            </a:r>
            <a:r>
              <a:rPr lang="en-US" sz="3000" b="1" dirty="0" smtClean="0"/>
              <a:t>= .1270 or 12.7%</a:t>
            </a:r>
            <a:endParaRPr lang="en-US" sz="3000" b="1" dirty="0"/>
          </a:p>
        </p:txBody>
      </p:sp>
      <p:sp>
        <p:nvSpPr>
          <p:cNvPr id="18" name="TextBox 17"/>
          <p:cNvSpPr txBox="1"/>
          <p:nvPr/>
        </p:nvSpPr>
        <p:spPr>
          <a:xfrm>
            <a:off x="665202" y="6228132"/>
            <a:ext cx="8305328" cy="461665"/>
          </a:xfrm>
          <a:prstGeom prst="rect">
            <a:avLst/>
          </a:prstGeom>
          <a:noFill/>
        </p:spPr>
        <p:txBody>
          <a:bodyPr wrap="none" rtlCol="0">
            <a:spAutoFit/>
          </a:bodyPr>
          <a:lstStyle/>
          <a:p>
            <a:r>
              <a:rPr lang="en-US" sz="2400" b="1" dirty="0" smtClean="0"/>
              <a:t>Therefore… (1-W</a:t>
            </a:r>
            <a:r>
              <a:rPr lang="en-US" sz="2400" b="1" baseline="-25000" dirty="0" smtClean="0"/>
              <a:t>A</a:t>
            </a:r>
            <a:r>
              <a:rPr lang="en-US" sz="2400" b="1" dirty="0" smtClean="0"/>
              <a:t>) goes to the passive portfolio = .873 or 87.3%</a:t>
            </a:r>
            <a:endParaRPr lang="en-US" sz="2400" b="1" baseline="-25000" dirty="0"/>
          </a:p>
        </p:txBody>
      </p:sp>
      <p:pic>
        <p:nvPicPr>
          <p:cNvPr id="19" name="Picture 18" descr="Screen Shot 2015-06-18 at 8.53.4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4281" y="3460758"/>
            <a:ext cx="7476249" cy="1926014"/>
          </a:xfrm>
          <a:prstGeom prst="rect">
            <a:avLst/>
          </a:prstGeom>
        </p:spPr>
      </p:pic>
    </p:spTree>
    <p:extLst>
      <p:ext uri="{BB962C8B-B14F-4D97-AF65-F5344CB8AC3E}">
        <p14:creationId xmlns:p14="http://schemas.microsoft.com/office/powerpoint/2010/main" val="31428859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159"/>
            <a:ext cx="8229600" cy="1143000"/>
          </a:xfrm>
        </p:spPr>
        <p:txBody>
          <a:bodyPr/>
          <a:lstStyle/>
          <a:p>
            <a:r>
              <a:rPr lang="en-US" dirty="0" smtClean="0"/>
              <a:t>Sophomore Curriculum:</a:t>
            </a:r>
            <a:endParaRPr lang="en-US" dirty="0"/>
          </a:p>
        </p:txBody>
      </p:sp>
      <p:sp>
        <p:nvSpPr>
          <p:cNvPr id="4" name="Rectangle 3"/>
          <p:cNvSpPr/>
          <p:nvPr/>
        </p:nvSpPr>
        <p:spPr>
          <a:xfrm>
            <a:off x="-254000" y="765664"/>
            <a:ext cx="10085294" cy="5293756"/>
          </a:xfrm>
          <a:prstGeom prst="rect">
            <a:avLst/>
          </a:prstGeom>
        </p:spPr>
        <p:txBody>
          <a:bodyPr wrap="square">
            <a:spAutoFit/>
          </a:bodyPr>
          <a:lstStyle/>
          <a:p>
            <a:r>
              <a:rPr lang="en-US" sz="1600" dirty="0" smtClean="0"/>
              <a:t> </a:t>
            </a:r>
            <a:r>
              <a:rPr lang="en-US" sz="1400" dirty="0" smtClean="0"/>
              <a:t>        -</a:t>
            </a:r>
            <a:r>
              <a:rPr lang="en-US" sz="1400" b="1" dirty="0" smtClean="0">
                <a:solidFill>
                  <a:srgbClr val="FF0000"/>
                </a:solidFill>
              </a:rPr>
              <a:t>Lecture</a:t>
            </a:r>
            <a:r>
              <a:rPr lang="en-US" sz="1400" dirty="0" smtClean="0">
                <a:solidFill>
                  <a:srgbClr val="FF0000"/>
                </a:solidFill>
              </a:rPr>
              <a:t> </a:t>
            </a:r>
            <a:r>
              <a:rPr lang="en-US" sz="1400" b="1" dirty="0" smtClean="0">
                <a:solidFill>
                  <a:srgbClr val="FF0000"/>
                </a:solidFill>
              </a:rPr>
              <a:t>1</a:t>
            </a:r>
            <a:r>
              <a:rPr lang="en-US" sz="1400" dirty="0" smtClean="0">
                <a:solidFill>
                  <a:srgbClr val="FF0000"/>
                </a:solidFill>
              </a:rPr>
              <a:t> </a:t>
            </a:r>
            <a:r>
              <a:rPr lang="en-US" sz="1400" dirty="0" smtClean="0"/>
              <a:t>– Introduction &amp; Finance Review: </a:t>
            </a:r>
            <a:r>
              <a:rPr lang="en-US" sz="1400" i="1" dirty="0" smtClean="0"/>
              <a:t>Asset Return &amp; Business Statistics  </a:t>
            </a:r>
            <a:r>
              <a:rPr lang="en-US" sz="1400" b="1" i="1" dirty="0" smtClean="0"/>
              <a:t>Sept. 17</a:t>
            </a:r>
            <a:r>
              <a:rPr lang="en-US" sz="1400" b="1" i="1" baseline="30000" dirty="0" smtClean="0"/>
              <a:t>th</a:t>
            </a:r>
            <a:r>
              <a:rPr lang="en-US" sz="1400" b="1" i="1" dirty="0" smtClean="0"/>
              <a:t>, 9:00PM</a:t>
            </a:r>
          </a:p>
          <a:p>
            <a:endParaRPr lang="en-US" sz="1400" dirty="0" smtClean="0"/>
          </a:p>
          <a:p>
            <a:r>
              <a:rPr lang="en-US" sz="1400" dirty="0" smtClean="0"/>
              <a:t>        - </a:t>
            </a:r>
            <a:r>
              <a:rPr lang="en-US" sz="1400" b="1" dirty="0" smtClean="0">
                <a:solidFill>
                  <a:srgbClr val="FF0000"/>
                </a:solidFill>
              </a:rPr>
              <a:t>Lecture 2 </a:t>
            </a:r>
            <a:r>
              <a:rPr lang="en-US" sz="1400" dirty="0"/>
              <a:t>- Portfolio Optimization: Modern Portfolio </a:t>
            </a:r>
            <a:r>
              <a:rPr lang="en-US" sz="1400" dirty="0" smtClean="0"/>
              <a:t>Theory</a:t>
            </a:r>
            <a:r>
              <a:rPr lang="en-US" sz="1400" b="1" i="1" dirty="0" smtClean="0"/>
              <a:t>,</a:t>
            </a:r>
            <a:r>
              <a:rPr lang="en-US" sz="1400" dirty="0" smtClean="0"/>
              <a:t> CAPM, Market Efficiency </a:t>
            </a:r>
            <a:r>
              <a:rPr lang="en-US" sz="1400" b="1" i="1" dirty="0" smtClean="0"/>
              <a:t>Oct. 1</a:t>
            </a:r>
            <a:r>
              <a:rPr lang="en-US" sz="1400" b="1" i="1" baseline="30000" dirty="0" smtClean="0"/>
              <a:t>st</a:t>
            </a:r>
            <a:r>
              <a:rPr lang="en-US" sz="1400" b="1" i="1" dirty="0" smtClean="0"/>
              <a:t>, 9:00PM</a:t>
            </a:r>
          </a:p>
          <a:p>
            <a:endParaRPr lang="en-US" sz="1400" dirty="0" smtClean="0"/>
          </a:p>
          <a:p>
            <a:r>
              <a:rPr lang="en-US" sz="1400" dirty="0" smtClean="0"/>
              <a:t>        - </a:t>
            </a:r>
            <a:r>
              <a:rPr lang="en-US" sz="1400" b="1" dirty="0" smtClean="0">
                <a:solidFill>
                  <a:srgbClr val="FF0000"/>
                </a:solidFill>
              </a:rPr>
              <a:t>Lecture 3 </a:t>
            </a:r>
            <a:r>
              <a:rPr lang="en-US" sz="1400" dirty="0"/>
              <a:t>- Active Portfolio </a:t>
            </a:r>
            <a:r>
              <a:rPr lang="en-US" sz="1400" dirty="0" smtClean="0"/>
              <a:t>Management Part I, </a:t>
            </a:r>
            <a:r>
              <a:rPr lang="en-US" sz="1400" b="1" i="1" dirty="0" smtClean="0"/>
              <a:t>Oct. 15</a:t>
            </a:r>
            <a:r>
              <a:rPr lang="en-US" sz="1400" b="1" i="1" baseline="30000" dirty="0" smtClean="0"/>
              <a:t>th,</a:t>
            </a:r>
            <a:r>
              <a:rPr lang="en-US" sz="1400" b="1" i="1" dirty="0" smtClean="0"/>
              <a:t> 9:00PM (HW 1 DUE)</a:t>
            </a:r>
          </a:p>
          <a:p>
            <a:endParaRPr lang="en-US" sz="1400" dirty="0" smtClean="0"/>
          </a:p>
          <a:p>
            <a:r>
              <a:rPr lang="en-US" sz="1400" dirty="0" smtClean="0"/>
              <a:t>        - </a:t>
            </a:r>
            <a:r>
              <a:rPr lang="en-US" sz="1400" b="1" dirty="0" smtClean="0">
                <a:solidFill>
                  <a:srgbClr val="FF0000"/>
                </a:solidFill>
              </a:rPr>
              <a:t>Lecture 4 </a:t>
            </a:r>
            <a:r>
              <a:rPr lang="en-US" sz="1400" dirty="0" smtClean="0"/>
              <a:t>– Credit &amp; Fixed Income: </a:t>
            </a:r>
            <a:r>
              <a:rPr lang="en-US" sz="1400" dirty="0" smtClean="0"/>
              <a:t>its</a:t>
            </a:r>
            <a:r>
              <a:rPr lang="en-US" sz="1400" dirty="0" smtClean="0"/>
              <a:t> </a:t>
            </a:r>
            <a:r>
              <a:rPr lang="en-US" sz="1400" dirty="0" smtClean="0"/>
              <a:t>importance in our economy </a:t>
            </a:r>
            <a:r>
              <a:rPr lang="en-US" sz="1400" b="1" i="1" dirty="0" smtClean="0"/>
              <a:t>Nov. 5</a:t>
            </a:r>
            <a:r>
              <a:rPr lang="en-US" sz="1400" b="1" i="1" baseline="30000" dirty="0" smtClean="0"/>
              <a:t>th</a:t>
            </a:r>
            <a:r>
              <a:rPr lang="en-US" sz="1400" b="1" i="1" dirty="0" smtClean="0"/>
              <a:t> 9:</a:t>
            </a:r>
            <a:r>
              <a:rPr lang="en-US" sz="1400" b="1" i="1" dirty="0" smtClean="0"/>
              <a:t>00PM</a:t>
            </a:r>
          </a:p>
          <a:p>
            <a:endParaRPr lang="en-US" sz="1400" b="1" i="1" dirty="0"/>
          </a:p>
          <a:p>
            <a:r>
              <a:rPr lang="en-US" sz="1400" b="1" dirty="0"/>
              <a:t> </a:t>
            </a:r>
            <a:r>
              <a:rPr lang="en-US" sz="1400" b="1" dirty="0" smtClean="0"/>
              <a:t>       - </a:t>
            </a:r>
            <a:r>
              <a:rPr lang="en-US" sz="1400" b="1" dirty="0" smtClean="0">
                <a:solidFill>
                  <a:srgbClr val="FF0000"/>
                </a:solidFill>
              </a:rPr>
              <a:t>Lecture 5 </a:t>
            </a:r>
            <a:r>
              <a:rPr lang="en-US" sz="1400" dirty="0" smtClean="0"/>
              <a:t>– Tying it all together &amp; Review (discussion based), </a:t>
            </a:r>
            <a:r>
              <a:rPr lang="en-US" sz="1400" b="1" i="1" dirty="0" smtClean="0"/>
              <a:t>Nov. 19</a:t>
            </a:r>
            <a:r>
              <a:rPr lang="en-US" sz="1400" b="1" i="1" baseline="30000" dirty="0" smtClean="0"/>
              <a:t>th</a:t>
            </a:r>
            <a:r>
              <a:rPr lang="en-US" sz="1400" b="1" i="1" dirty="0" smtClean="0"/>
              <a:t>, 9:</a:t>
            </a:r>
            <a:r>
              <a:rPr lang="en-US" sz="1400" b="1" i="1" dirty="0"/>
              <a:t>00PM (HW 2 DUE)</a:t>
            </a:r>
          </a:p>
          <a:p>
            <a:endParaRPr lang="en-US" sz="1400" b="1" i="1" dirty="0" smtClean="0"/>
          </a:p>
          <a:p>
            <a:r>
              <a:rPr lang="en-US" sz="1400" dirty="0" smtClean="0"/>
              <a:t>              </a:t>
            </a:r>
          </a:p>
          <a:p>
            <a:pPr algn="ctr"/>
            <a:r>
              <a:rPr lang="en-US" sz="1400" b="1" dirty="0" smtClean="0">
                <a:solidFill>
                  <a:srgbClr val="FF0000"/>
                </a:solidFill>
              </a:rPr>
              <a:t>EXAM 1 (Semester 1 Material) </a:t>
            </a:r>
            <a:r>
              <a:rPr lang="en-US" sz="1400" b="1" i="1" dirty="0" smtClean="0"/>
              <a:t>Dec 10</a:t>
            </a:r>
            <a:r>
              <a:rPr lang="en-US" sz="1400" b="1" i="1" baseline="30000" dirty="0" smtClean="0"/>
              <a:t>th</a:t>
            </a:r>
            <a:r>
              <a:rPr lang="en-US" sz="1400" b="1" i="1" dirty="0" smtClean="0"/>
              <a:t>, 9:00PM</a:t>
            </a:r>
          </a:p>
          <a:p>
            <a:r>
              <a:rPr lang="en-US" sz="1400" dirty="0" smtClean="0"/>
              <a:t>        </a:t>
            </a:r>
          </a:p>
          <a:p>
            <a:r>
              <a:rPr lang="en-US" sz="1400" dirty="0" smtClean="0"/>
              <a:t>        </a:t>
            </a:r>
            <a:r>
              <a:rPr lang="en-US" sz="1400" dirty="0" smtClean="0">
                <a:solidFill>
                  <a:srgbClr val="FF0000"/>
                </a:solidFill>
              </a:rPr>
              <a:t>- </a:t>
            </a:r>
            <a:r>
              <a:rPr lang="en-US" sz="1400" b="1" dirty="0" smtClean="0">
                <a:solidFill>
                  <a:srgbClr val="FF0000"/>
                </a:solidFill>
              </a:rPr>
              <a:t>Lecture 6 </a:t>
            </a:r>
            <a:r>
              <a:rPr lang="en-US" sz="1400" dirty="0" smtClean="0"/>
              <a:t>– </a:t>
            </a:r>
            <a:r>
              <a:rPr lang="en-US" sz="1400" dirty="0" smtClean="0"/>
              <a:t>Lecture on Effective Networking </a:t>
            </a:r>
            <a:r>
              <a:rPr lang="en-US" sz="1400" b="1" i="1" dirty="0" smtClean="0"/>
              <a:t>Jan </a:t>
            </a:r>
            <a:r>
              <a:rPr lang="en-US" sz="1400" b="1" i="1" dirty="0" smtClean="0"/>
              <a:t>21</a:t>
            </a:r>
            <a:r>
              <a:rPr lang="en-US" sz="1400" b="1" i="1" baseline="30000" dirty="0" smtClean="0"/>
              <a:t>st</a:t>
            </a:r>
            <a:r>
              <a:rPr lang="en-US" sz="1400" b="1" i="1" dirty="0" smtClean="0"/>
              <a:t>, 9:00PM</a:t>
            </a:r>
            <a:endParaRPr lang="en-US" sz="1400" dirty="0" smtClean="0"/>
          </a:p>
          <a:p>
            <a:endParaRPr lang="en-US" sz="1400" dirty="0" smtClean="0"/>
          </a:p>
          <a:p>
            <a:r>
              <a:rPr lang="en-US" sz="1400" dirty="0" smtClean="0"/>
              <a:t>        - </a:t>
            </a:r>
            <a:r>
              <a:rPr lang="en-US" sz="1400" b="1" dirty="0" smtClean="0">
                <a:solidFill>
                  <a:srgbClr val="FF0000"/>
                </a:solidFill>
              </a:rPr>
              <a:t>Lecture 7 </a:t>
            </a:r>
            <a:r>
              <a:rPr lang="en-US" sz="1400" dirty="0" smtClean="0"/>
              <a:t>- </a:t>
            </a:r>
            <a:r>
              <a:rPr lang="en-US" sz="1400" dirty="0"/>
              <a:t>Active Portfolio Management: Investment Selection &amp; Valuation Under the Buffet </a:t>
            </a:r>
            <a:r>
              <a:rPr lang="en-US" sz="1400" dirty="0" smtClean="0"/>
              <a:t>Philosophy</a:t>
            </a:r>
            <a:r>
              <a:rPr lang="en-US" sz="1400" dirty="0"/>
              <a:t> </a:t>
            </a:r>
            <a:r>
              <a:rPr lang="en-US" sz="1400" dirty="0" smtClean="0"/>
              <a:t>(</a:t>
            </a:r>
            <a:r>
              <a:rPr lang="en-US" sz="1400" dirty="0"/>
              <a:t>S2) </a:t>
            </a:r>
            <a:r>
              <a:rPr lang="en-US" sz="1200" b="1" i="1" dirty="0" smtClean="0"/>
              <a:t>Feb 4</a:t>
            </a:r>
            <a:r>
              <a:rPr lang="en-US" sz="1200" b="1" i="1" baseline="30000" dirty="0" smtClean="0"/>
              <a:t>th</a:t>
            </a:r>
            <a:r>
              <a:rPr lang="en-US" sz="1200" b="1" i="1" dirty="0" smtClean="0"/>
              <a:t>, 9:00PM</a:t>
            </a:r>
            <a:endParaRPr lang="en-US" sz="1200" dirty="0" smtClean="0"/>
          </a:p>
          <a:p>
            <a:endParaRPr lang="en-US" sz="1400" dirty="0" smtClean="0"/>
          </a:p>
          <a:p>
            <a:r>
              <a:rPr lang="en-US" sz="1400" dirty="0" smtClean="0"/>
              <a:t>     </a:t>
            </a:r>
            <a:r>
              <a:rPr lang="en-US" sz="1400" dirty="0" smtClean="0">
                <a:solidFill>
                  <a:srgbClr val="FF0000"/>
                </a:solidFill>
              </a:rPr>
              <a:t>   - </a:t>
            </a:r>
            <a:r>
              <a:rPr lang="en-US" sz="1400" b="1" dirty="0" smtClean="0">
                <a:solidFill>
                  <a:srgbClr val="FF0000"/>
                </a:solidFill>
              </a:rPr>
              <a:t>Lecture 8</a:t>
            </a:r>
            <a:r>
              <a:rPr lang="en-US" sz="1400" dirty="0" smtClean="0"/>
              <a:t>- Advanced Discounted Cash Flow Analysis</a:t>
            </a:r>
            <a:r>
              <a:rPr lang="en-US" sz="1400" dirty="0"/>
              <a:t> </a:t>
            </a:r>
            <a:r>
              <a:rPr lang="en-US" sz="1400" b="1" i="1" dirty="0" smtClean="0"/>
              <a:t>March </a:t>
            </a:r>
            <a:r>
              <a:rPr lang="en-US" sz="1400" b="1" i="1" dirty="0"/>
              <a:t>3</a:t>
            </a:r>
            <a:r>
              <a:rPr lang="en-US" sz="1400" b="1" i="1" baseline="30000" dirty="0"/>
              <a:t>rd</a:t>
            </a:r>
            <a:r>
              <a:rPr lang="en-US" sz="1400" b="1" i="1" dirty="0"/>
              <a:t>, 9:00PM</a:t>
            </a:r>
            <a:endParaRPr lang="en-US" sz="1400" dirty="0"/>
          </a:p>
          <a:p>
            <a:endParaRPr lang="en-US" sz="1400" dirty="0" smtClean="0"/>
          </a:p>
          <a:p>
            <a:r>
              <a:rPr lang="en-US" sz="1400" dirty="0" smtClean="0"/>
              <a:t>     </a:t>
            </a:r>
            <a:r>
              <a:rPr lang="en-US" sz="1400" dirty="0" smtClean="0">
                <a:solidFill>
                  <a:srgbClr val="FF0000"/>
                </a:solidFill>
              </a:rPr>
              <a:t>   - </a:t>
            </a:r>
            <a:r>
              <a:rPr lang="en-US" sz="1400" b="1" dirty="0" smtClean="0">
                <a:solidFill>
                  <a:srgbClr val="FF0000"/>
                </a:solidFill>
              </a:rPr>
              <a:t>Lecture 9</a:t>
            </a:r>
            <a:r>
              <a:rPr lang="en-US" sz="1400" dirty="0"/>
              <a:t>- Performance Evaluation: Modern Portfolio Theory vs. Buffet (S2) </a:t>
            </a:r>
            <a:r>
              <a:rPr lang="en-US" sz="1400" b="1" i="1" dirty="0" smtClean="0"/>
              <a:t>March </a:t>
            </a:r>
            <a:r>
              <a:rPr lang="en-US" sz="1400" b="1" i="1" dirty="0"/>
              <a:t>31</a:t>
            </a:r>
            <a:r>
              <a:rPr lang="en-US" sz="1400" b="1" i="1" baseline="30000" dirty="0"/>
              <a:t>st</a:t>
            </a:r>
            <a:r>
              <a:rPr lang="en-US" sz="1400" b="1" i="1" dirty="0"/>
              <a:t>, 9:</a:t>
            </a:r>
            <a:r>
              <a:rPr lang="en-US" sz="1400" b="1" i="1" dirty="0" smtClean="0"/>
              <a:t>00PM</a:t>
            </a:r>
          </a:p>
          <a:p>
            <a:endParaRPr lang="en-US" sz="1400" b="1" i="1" dirty="0"/>
          </a:p>
          <a:p>
            <a:r>
              <a:rPr lang="en-US" sz="1400" dirty="0" smtClean="0"/>
              <a:t>        </a:t>
            </a:r>
            <a:r>
              <a:rPr lang="en-US" sz="1400" b="1" dirty="0" smtClean="0">
                <a:solidFill>
                  <a:srgbClr val="FF0000"/>
                </a:solidFill>
              </a:rPr>
              <a:t>- Lecture 10 </a:t>
            </a:r>
            <a:r>
              <a:rPr lang="en-US" sz="1400" dirty="0"/>
              <a:t>– Personal </a:t>
            </a:r>
            <a:r>
              <a:rPr lang="en-US" sz="1400" dirty="0" smtClean="0"/>
              <a:t>Finance, Must Do’s in the Summer, &amp; Review </a:t>
            </a:r>
            <a:r>
              <a:rPr lang="en-US" sz="1400" dirty="0"/>
              <a:t>(S2) </a:t>
            </a:r>
            <a:r>
              <a:rPr lang="en-US" sz="1400" b="1" i="1" dirty="0"/>
              <a:t>April 14th, 9:</a:t>
            </a:r>
            <a:r>
              <a:rPr lang="en-US" sz="1400" b="1" i="1" dirty="0" smtClean="0"/>
              <a:t>00PM</a:t>
            </a:r>
            <a:endParaRPr lang="en-US" sz="1400" dirty="0" smtClean="0"/>
          </a:p>
          <a:p>
            <a:r>
              <a:rPr lang="en-US" sz="1400" b="1" i="1" dirty="0"/>
              <a:t>	</a:t>
            </a:r>
            <a:endParaRPr lang="en-US" sz="1400" dirty="0" smtClean="0"/>
          </a:p>
          <a:p>
            <a:pPr algn="ctr"/>
            <a:r>
              <a:rPr lang="en-US" sz="1400" b="1" dirty="0" smtClean="0">
                <a:solidFill>
                  <a:srgbClr val="FF0000"/>
                </a:solidFill>
              </a:rPr>
              <a:t>EXAM 2 (Semester 2 Material)</a:t>
            </a:r>
            <a:r>
              <a:rPr lang="en-US" sz="1400" b="1" dirty="0" smtClean="0"/>
              <a:t>, </a:t>
            </a:r>
            <a:r>
              <a:rPr lang="en-US" sz="1400" b="1" i="1" dirty="0" smtClean="0"/>
              <a:t>April 28</a:t>
            </a:r>
            <a:r>
              <a:rPr lang="en-US" sz="1400" b="1" i="1" baseline="30000" dirty="0" smtClean="0"/>
              <a:t>th</a:t>
            </a:r>
            <a:r>
              <a:rPr lang="en-US" sz="1400" b="1" i="1" dirty="0" smtClean="0"/>
              <a:t>, 9:00pm</a:t>
            </a:r>
            <a:endParaRPr lang="en-US" sz="1400" b="1" i="1" dirty="0"/>
          </a:p>
        </p:txBody>
      </p:sp>
    </p:spTree>
    <p:extLst>
      <p:ext uri="{BB962C8B-B14F-4D97-AF65-F5344CB8AC3E}">
        <p14:creationId xmlns:p14="http://schemas.microsoft.com/office/powerpoint/2010/main" val="168891903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686800" cy="4525963"/>
          </a:xfrm>
        </p:spPr>
        <p:txBody>
          <a:bodyPr/>
          <a:lstStyle/>
          <a:p>
            <a:r>
              <a:rPr lang="en-US" dirty="0" smtClean="0"/>
              <a:t>Now, the Optimal Risky Portfolio is Constructed…</a:t>
            </a:r>
          </a:p>
          <a:p>
            <a:pPr lvl="1"/>
            <a:r>
              <a:rPr lang="en-US" dirty="0" smtClean="0"/>
              <a:t>87.3% goes to the market (i.e. S&amp;P500)</a:t>
            </a:r>
          </a:p>
          <a:p>
            <a:pPr lvl="1"/>
            <a:r>
              <a:rPr lang="en-US" dirty="0" smtClean="0"/>
              <a:t>12.7&amp; goes to the active portfolio</a:t>
            </a:r>
            <a:endParaRPr lang="en-US" dirty="0"/>
          </a:p>
          <a:p>
            <a:pPr lvl="1"/>
            <a:r>
              <a:rPr lang="en-US" dirty="0" smtClean="0"/>
              <a:t>This represents </a:t>
            </a:r>
            <a:r>
              <a:rPr lang="en-US" sz="4000" dirty="0" err="1" smtClean="0"/>
              <a:t>r</a:t>
            </a:r>
            <a:r>
              <a:rPr lang="en-US" sz="4000" baseline="-25000" dirty="0" err="1" smtClean="0"/>
              <a:t>p</a:t>
            </a:r>
            <a:r>
              <a:rPr lang="en-US" sz="4000" dirty="0"/>
              <a:t>*</a:t>
            </a:r>
            <a:endParaRPr lang="en-US" sz="4000" baseline="-25000" dirty="0"/>
          </a:p>
        </p:txBody>
      </p:sp>
      <p:sp>
        <p:nvSpPr>
          <p:cNvPr id="4" name="Title 3"/>
          <p:cNvSpPr>
            <a:spLocks noGrp="1"/>
          </p:cNvSpPr>
          <p:nvPr>
            <p:ph type="title"/>
          </p:nvPr>
        </p:nvSpPr>
        <p:spPr/>
        <p:txBody>
          <a:bodyPr/>
          <a:lstStyle/>
          <a:p>
            <a:r>
              <a:rPr lang="en-US" dirty="0" smtClean="0"/>
              <a:t>The Optimal Risky Portfolio</a:t>
            </a:r>
            <a:endParaRPr lang="en-US" dirty="0"/>
          </a:p>
        </p:txBody>
      </p:sp>
      <p:pic>
        <p:nvPicPr>
          <p:cNvPr id="5" name="Picture 4" descr="Screen Shot 2015-06-18 at 8.58.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782" y="4155302"/>
            <a:ext cx="4431493" cy="2329513"/>
          </a:xfrm>
          <a:prstGeom prst="rect">
            <a:avLst/>
          </a:prstGeom>
        </p:spPr>
      </p:pic>
      <p:cxnSp>
        <p:nvCxnSpPr>
          <p:cNvPr id="7" name="Straight Arrow Connector 6"/>
          <p:cNvCxnSpPr/>
          <p:nvPr/>
        </p:nvCxnSpPr>
        <p:spPr>
          <a:xfrm>
            <a:off x="3628371" y="3950530"/>
            <a:ext cx="362838" cy="10077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Donut 7"/>
          <p:cNvSpPr/>
          <p:nvPr/>
        </p:nvSpPr>
        <p:spPr>
          <a:xfrm>
            <a:off x="3769475" y="4958319"/>
            <a:ext cx="705516" cy="564361"/>
          </a:xfrm>
          <a:prstGeom prst="donut">
            <a:avLst>
              <a:gd name="adj" fmla="val 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54882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Optimal Risky Portfolio:</a:t>
            </a:r>
            <a:br>
              <a:rPr lang="en-US" dirty="0" smtClean="0"/>
            </a:br>
            <a:r>
              <a:rPr lang="en-US" sz="2200" dirty="0"/>
              <a:t>D</a:t>
            </a:r>
            <a:r>
              <a:rPr lang="en-US" sz="2200" dirty="0" smtClean="0"/>
              <a:t>etermining Expected Return &amp; Standard Deviation</a:t>
            </a:r>
            <a:endParaRPr lang="en-US" sz="2200" dirty="0"/>
          </a:p>
        </p:txBody>
      </p:sp>
      <p:pic>
        <p:nvPicPr>
          <p:cNvPr id="4" name="Picture 3" descr="Screen Shot 2015-06-16 at 7.01.2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833" y="2335262"/>
            <a:ext cx="4165600" cy="723900"/>
          </a:xfrm>
          <a:prstGeom prst="rect">
            <a:avLst/>
          </a:prstGeom>
        </p:spPr>
      </p:pic>
      <p:pic>
        <p:nvPicPr>
          <p:cNvPr id="5" name="Picture 4" descr="Screen Shot 2015-06-16 at 7.01.4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833" y="4703233"/>
            <a:ext cx="3213100" cy="660400"/>
          </a:xfrm>
          <a:prstGeom prst="rect">
            <a:avLst/>
          </a:prstGeom>
        </p:spPr>
      </p:pic>
      <p:sp>
        <p:nvSpPr>
          <p:cNvPr id="6" name="TextBox 5"/>
          <p:cNvSpPr txBox="1"/>
          <p:nvPr/>
        </p:nvSpPr>
        <p:spPr>
          <a:xfrm>
            <a:off x="457200" y="1941777"/>
            <a:ext cx="5857042" cy="461665"/>
          </a:xfrm>
          <a:prstGeom prst="rect">
            <a:avLst/>
          </a:prstGeom>
          <a:noFill/>
        </p:spPr>
        <p:txBody>
          <a:bodyPr wrap="none" rtlCol="0">
            <a:spAutoFit/>
          </a:bodyPr>
          <a:lstStyle/>
          <a:p>
            <a:r>
              <a:rPr lang="en-US" sz="2400" b="1" dirty="0" smtClean="0"/>
              <a:t>Expected Returns of Optimal Risky Portfolio:</a:t>
            </a:r>
            <a:endParaRPr lang="en-US" sz="2400" b="1" dirty="0"/>
          </a:p>
        </p:txBody>
      </p:sp>
      <p:sp>
        <p:nvSpPr>
          <p:cNvPr id="7" name="TextBox 6"/>
          <p:cNvSpPr txBox="1"/>
          <p:nvPr/>
        </p:nvSpPr>
        <p:spPr>
          <a:xfrm>
            <a:off x="457200" y="4135406"/>
            <a:ext cx="6086221" cy="461665"/>
          </a:xfrm>
          <a:prstGeom prst="rect">
            <a:avLst/>
          </a:prstGeom>
          <a:noFill/>
        </p:spPr>
        <p:txBody>
          <a:bodyPr wrap="none" rtlCol="0">
            <a:spAutoFit/>
          </a:bodyPr>
          <a:lstStyle/>
          <a:p>
            <a:r>
              <a:rPr lang="en-US" sz="2400" b="1" dirty="0" smtClean="0"/>
              <a:t>Standard Deviation of Optimal Risky Portfolio:</a:t>
            </a:r>
            <a:endParaRPr lang="en-US" sz="2400" b="1" dirty="0"/>
          </a:p>
        </p:txBody>
      </p:sp>
      <p:sp>
        <p:nvSpPr>
          <p:cNvPr id="8" name="TextBox 7"/>
          <p:cNvSpPr txBox="1"/>
          <p:nvPr/>
        </p:nvSpPr>
        <p:spPr>
          <a:xfrm>
            <a:off x="2015762" y="3020101"/>
            <a:ext cx="3372287" cy="461665"/>
          </a:xfrm>
          <a:prstGeom prst="rect">
            <a:avLst/>
          </a:prstGeom>
          <a:noFill/>
        </p:spPr>
        <p:txBody>
          <a:bodyPr wrap="none" rtlCol="0">
            <a:spAutoFit/>
          </a:bodyPr>
          <a:lstStyle/>
          <a:p>
            <a:r>
              <a:rPr lang="en-US" sz="2400" dirty="0" smtClean="0"/>
              <a:t>=  .00844 + 2.13(.10 - .02)</a:t>
            </a:r>
            <a:endParaRPr lang="en-US" sz="2400" dirty="0"/>
          </a:p>
        </p:txBody>
      </p:sp>
      <p:sp>
        <p:nvSpPr>
          <p:cNvPr id="9" name="TextBox 8"/>
          <p:cNvSpPr txBox="1"/>
          <p:nvPr/>
        </p:nvSpPr>
        <p:spPr>
          <a:xfrm>
            <a:off x="2015762" y="3568517"/>
            <a:ext cx="2215871" cy="461665"/>
          </a:xfrm>
          <a:prstGeom prst="rect">
            <a:avLst/>
          </a:prstGeom>
          <a:noFill/>
        </p:spPr>
        <p:txBody>
          <a:bodyPr wrap="none" rtlCol="0">
            <a:spAutoFit/>
          </a:bodyPr>
          <a:lstStyle/>
          <a:p>
            <a:r>
              <a:rPr lang="en-US" sz="2400" b="1" dirty="0" smtClean="0"/>
              <a:t>=  .179 or 17.9%</a:t>
            </a:r>
            <a:endParaRPr lang="en-US" sz="2400" b="1" dirty="0"/>
          </a:p>
        </p:txBody>
      </p:sp>
      <p:sp>
        <p:nvSpPr>
          <p:cNvPr id="10" name="TextBox 9"/>
          <p:cNvSpPr txBox="1"/>
          <p:nvPr/>
        </p:nvSpPr>
        <p:spPr>
          <a:xfrm>
            <a:off x="1011592" y="5316401"/>
            <a:ext cx="3070522" cy="461665"/>
          </a:xfrm>
          <a:prstGeom prst="rect">
            <a:avLst/>
          </a:prstGeom>
          <a:noFill/>
        </p:spPr>
        <p:txBody>
          <a:bodyPr wrap="none" rtlCol="0">
            <a:spAutoFit/>
          </a:bodyPr>
          <a:lstStyle/>
          <a:p>
            <a:r>
              <a:rPr lang="en-US" sz="2400" dirty="0" smtClean="0"/>
              <a:t>=  ((2.13)</a:t>
            </a:r>
            <a:r>
              <a:rPr lang="en-US" sz="2400" baseline="30000" dirty="0" smtClean="0"/>
              <a:t>2</a:t>
            </a:r>
            <a:r>
              <a:rPr lang="en-US" sz="2400" dirty="0" smtClean="0"/>
              <a:t>(.04)) + .0499</a:t>
            </a:r>
            <a:endParaRPr lang="en-US" sz="2400" dirty="0"/>
          </a:p>
        </p:txBody>
      </p:sp>
      <p:sp>
        <p:nvSpPr>
          <p:cNvPr id="11" name="TextBox 10"/>
          <p:cNvSpPr txBox="1"/>
          <p:nvPr/>
        </p:nvSpPr>
        <p:spPr>
          <a:xfrm>
            <a:off x="1011592" y="5852322"/>
            <a:ext cx="1178778" cy="461665"/>
          </a:xfrm>
          <a:prstGeom prst="rect">
            <a:avLst/>
          </a:prstGeom>
          <a:noFill/>
        </p:spPr>
        <p:txBody>
          <a:bodyPr wrap="none" rtlCol="0">
            <a:spAutoFit/>
          </a:bodyPr>
          <a:lstStyle/>
          <a:p>
            <a:r>
              <a:rPr lang="en-US" sz="2400" dirty="0" smtClean="0"/>
              <a:t>=  .2313</a:t>
            </a:r>
            <a:endParaRPr lang="en-US" sz="2400" dirty="0"/>
          </a:p>
        </p:txBody>
      </p:sp>
      <p:sp>
        <p:nvSpPr>
          <p:cNvPr id="12" name="TextBox 11"/>
          <p:cNvSpPr txBox="1"/>
          <p:nvPr/>
        </p:nvSpPr>
        <p:spPr>
          <a:xfrm>
            <a:off x="1011592" y="6235554"/>
            <a:ext cx="7444917" cy="461665"/>
          </a:xfrm>
          <a:prstGeom prst="rect">
            <a:avLst/>
          </a:prstGeom>
          <a:noFill/>
        </p:spPr>
        <p:txBody>
          <a:bodyPr wrap="none" rtlCol="0">
            <a:spAutoFit/>
          </a:bodyPr>
          <a:lstStyle/>
          <a:p>
            <a:r>
              <a:rPr lang="en-US" sz="2400" dirty="0" smtClean="0"/>
              <a:t>=  Thus, Standard deviation = SQRT(.2313) = </a:t>
            </a:r>
            <a:r>
              <a:rPr lang="en-US" sz="2400" b="1" dirty="0" smtClean="0"/>
              <a:t>.481 or 48.1%</a:t>
            </a:r>
            <a:endParaRPr lang="en-US" sz="2400" b="1" dirty="0"/>
          </a:p>
        </p:txBody>
      </p:sp>
      <p:pic>
        <p:nvPicPr>
          <p:cNvPr id="13" name="Picture 12" descr="Screen Shot 2015-06-18 at 9.30.1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833" y="5316400"/>
            <a:ext cx="507908" cy="527443"/>
          </a:xfrm>
          <a:prstGeom prst="rect">
            <a:avLst/>
          </a:prstGeom>
        </p:spPr>
      </p:pic>
      <p:pic>
        <p:nvPicPr>
          <p:cNvPr id="14" name="Picture 13" descr="Screen Shot 2015-06-18 at 9.30.1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183" y="5805370"/>
            <a:ext cx="507908" cy="527443"/>
          </a:xfrm>
          <a:prstGeom prst="rect">
            <a:avLst/>
          </a:prstGeom>
        </p:spPr>
      </p:pic>
    </p:spTree>
    <p:extLst>
      <p:ext uri="{BB962C8B-B14F-4D97-AF65-F5344CB8AC3E}">
        <p14:creationId xmlns:p14="http://schemas.microsoft.com/office/powerpoint/2010/main" val="35952860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the Blended Portfolio</a:t>
            </a:r>
            <a:endParaRPr lang="en-US" dirty="0"/>
          </a:p>
        </p:txBody>
      </p:sp>
      <p:sp>
        <p:nvSpPr>
          <p:cNvPr id="3" name="Content Placeholder 2"/>
          <p:cNvSpPr>
            <a:spLocks noGrp="1"/>
          </p:cNvSpPr>
          <p:nvPr>
            <p:ph idx="1"/>
          </p:nvPr>
        </p:nvSpPr>
        <p:spPr>
          <a:xfrm>
            <a:off x="0" y="1600200"/>
            <a:ext cx="8881951" cy="4525963"/>
          </a:xfrm>
        </p:spPr>
        <p:txBody>
          <a:bodyPr>
            <a:normAutofit fontScale="92500" lnSpcReduction="20000"/>
          </a:bodyPr>
          <a:lstStyle/>
          <a:p>
            <a:r>
              <a:rPr lang="en-US" dirty="0" smtClean="0"/>
              <a:t>Some Facts about </a:t>
            </a:r>
            <a:r>
              <a:rPr lang="en-US" dirty="0" err="1" smtClean="0"/>
              <a:t>Hellen</a:t>
            </a:r>
            <a:r>
              <a:rPr lang="en-US" dirty="0" smtClean="0"/>
              <a:t>:</a:t>
            </a:r>
          </a:p>
          <a:p>
            <a:pPr lvl="1"/>
            <a:r>
              <a:rPr lang="en-US" dirty="0" smtClean="0"/>
              <a:t>She is 53 years old </a:t>
            </a:r>
          </a:p>
          <a:p>
            <a:pPr lvl="1"/>
            <a:r>
              <a:rPr lang="en-US" dirty="0" smtClean="0"/>
              <a:t>She is married</a:t>
            </a:r>
          </a:p>
          <a:p>
            <a:pPr lvl="1"/>
            <a:r>
              <a:rPr lang="en-US" dirty="0" smtClean="0"/>
              <a:t>She has 2 children who both have graduated from college</a:t>
            </a:r>
          </a:p>
          <a:p>
            <a:pPr lvl="1"/>
            <a:r>
              <a:rPr lang="en-US" dirty="0" smtClean="0"/>
              <a:t>She has $200,000 outstanding on her mortgage</a:t>
            </a:r>
          </a:p>
          <a:p>
            <a:pPr lvl="1"/>
            <a:r>
              <a:rPr lang="en-US" dirty="0" smtClean="0"/>
              <a:t>Her husband (57 years old) and herself both work and make a combined $350,000 per year.</a:t>
            </a:r>
          </a:p>
          <a:p>
            <a:pPr lvl="1"/>
            <a:r>
              <a:rPr lang="en-US" dirty="0" smtClean="0"/>
              <a:t>She likes to take risks!</a:t>
            </a:r>
          </a:p>
          <a:p>
            <a:pPr lvl="1"/>
            <a:endParaRPr lang="en-US" dirty="0"/>
          </a:p>
          <a:p>
            <a:pPr lvl="1"/>
            <a:r>
              <a:rPr lang="en-US" dirty="0" smtClean="0"/>
              <a:t>How much should risk is appropriate for her to take? Remember it’s a risky portfolio (48% S.D.!)</a:t>
            </a:r>
          </a:p>
          <a:p>
            <a:pPr lvl="1"/>
            <a:endParaRPr lang="en-US" dirty="0"/>
          </a:p>
        </p:txBody>
      </p:sp>
      <p:cxnSp>
        <p:nvCxnSpPr>
          <p:cNvPr id="5" name="Straight Arrow Connector 4"/>
          <p:cNvCxnSpPr/>
          <p:nvPr/>
        </p:nvCxnSpPr>
        <p:spPr>
          <a:xfrm>
            <a:off x="3487268" y="2156668"/>
            <a:ext cx="0" cy="2821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a:off x="8686800" y="2974209"/>
            <a:ext cx="0" cy="2821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V="1">
            <a:off x="8881951" y="2974209"/>
            <a:ext cx="0" cy="28218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0" name="Straight Arrow Connector 9"/>
          <p:cNvCxnSpPr/>
          <p:nvPr/>
        </p:nvCxnSpPr>
        <p:spPr>
          <a:xfrm>
            <a:off x="7367694" y="3267699"/>
            <a:ext cx="0" cy="28218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flipV="1">
            <a:off x="5909920" y="4013464"/>
            <a:ext cx="0" cy="28218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2" name="Straight Arrow Connector 11"/>
          <p:cNvCxnSpPr/>
          <p:nvPr/>
        </p:nvCxnSpPr>
        <p:spPr>
          <a:xfrm flipV="1">
            <a:off x="2877416" y="2569198"/>
            <a:ext cx="0" cy="28218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3" name="TextBox 12"/>
          <p:cNvSpPr txBox="1"/>
          <p:nvPr/>
        </p:nvSpPr>
        <p:spPr>
          <a:xfrm>
            <a:off x="812621" y="6104817"/>
            <a:ext cx="8084264" cy="461665"/>
          </a:xfrm>
          <a:prstGeom prst="rect">
            <a:avLst/>
          </a:prstGeom>
          <a:noFill/>
        </p:spPr>
        <p:txBody>
          <a:bodyPr wrap="none" rtlCol="0">
            <a:spAutoFit/>
          </a:bodyPr>
          <a:lstStyle/>
          <a:p>
            <a:r>
              <a:rPr lang="en-US" sz="2400" dirty="0" smtClean="0"/>
              <a:t>This measure is subjective…but these facts could point to </a:t>
            </a:r>
            <a:r>
              <a:rPr lang="en-US" sz="2400" b="1" dirty="0" smtClean="0"/>
              <a:t>50/50</a:t>
            </a:r>
            <a:endParaRPr lang="en-US" sz="2400" b="1" dirty="0"/>
          </a:p>
        </p:txBody>
      </p:sp>
      <p:cxnSp>
        <p:nvCxnSpPr>
          <p:cNvPr id="14" name="Straight Arrow Connector 13"/>
          <p:cNvCxnSpPr/>
          <p:nvPr/>
        </p:nvCxnSpPr>
        <p:spPr>
          <a:xfrm flipV="1">
            <a:off x="3925613" y="4436734"/>
            <a:ext cx="0" cy="28218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1967401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this imply about </a:t>
            </a:r>
            <a:r>
              <a:rPr lang="en-US" dirty="0" err="1" smtClean="0"/>
              <a:t>Hellen’s</a:t>
            </a:r>
            <a:r>
              <a:rPr lang="en-US" dirty="0" smtClean="0"/>
              <a:t> Risk Aversion?</a:t>
            </a:r>
            <a:endParaRPr lang="en-US" dirty="0"/>
          </a:p>
        </p:txBody>
      </p:sp>
      <p:pic>
        <p:nvPicPr>
          <p:cNvPr id="4" name="Content Placeholder 3" descr="Screen Shot 2015-06-15 at 7.20.39 AM.png"/>
          <p:cNvPicPr>
            <a:picLocks noGrp="1" noChangeAspect="1"/>
          </p:cNvPicPr>
          <p:nvPr>
            <p:ph idx="1"/>
          </p:nvPr>
        </p:nvPicPr>
        <p:blipFill>
          <a:blip r:embed="rId2">
            <a:extLst>
              <a:ext uri="{28A0092B-C50C-407E-A947-70E740481C1C}">
                <a14:useLocalDpi xmlns:a14="http://schemas.microsoft.com/office/drawing/2010/main" val="0"/>
              </a:ext>
            </a:extLst>
          </a:blip>
          <a:srcRect t="-373" b="-373"/>
          <a:stretch>
            <a:fillRect/>
          </a:stretch>
        </p:blipFill>
        <p:spPr>
          <a:xfrm>
            <a:off x="2130282" y="1761447"/>
            <a:ext cx="4199210" cy="2309404"/>
          </a:xfrm>
          <a:prstGeom prst="rect">
            <a:avLst/>
          </a:prstGeom>
        </p:spPr>
      </p:pic>
      <p:pic>
        <p:nvPicPr>
          <p:cNvPr id="23" name="Picture 22" descr="Screen Shot 2015-06-18 at 9.42.4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740" y="3666456"/>
            <a:ext cx="2853455" cy="1533732"/>
          </a:xfrm>
          <a:prstGeom prst="rect">
            <a:avLst/>
          </a:prstGeom>
        </p:spPr>
      </p:pic>
      <p:pic>
        <p:nvPicPr>
          <p:cNvPr id="24" name="Picture 23" descr="Screen Shot 2015-06-18 at 9.42.4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5194" y="3741693"/>
            <a:ext cx="2214101" cy="1458495"/>
          </a:xfrm>
          <a:prstGeom prst="rect">
            <a:avLst/>
          </a:prstGeom>
        </p:spPr>
      </p:pic>
      <p:pic>
        <p:nvPicPr>
          <p:cNvPr id="25" name="Picture 24" descr="Screen Shot 2015-06-18 at 9.42.53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156" y="5714317"/>
            <a:ext cx="1518096" cy="943681"/>
          </a:xfrm>
          <a:prstGeom prst="rect">
            <a:avLst/>
          </a:prstGeom>
        </p:spPr>
      </p:pic>
      <p:pic>
        <p:nvPicPr>
          <p:cNvPr id="26" name="Picture 25" descr="Screen Shot 2015-06-18 at 9.43.03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9895" y="5831365"/>
            <a:ext cx="3904522" cy="826633"/>
          </a:xfrm>
          <a:prstGeom prst="rect">
            <a:avLst/>
          </a:prstGeom>
        </p:spPr>
      </p:pic>
      <p:sp>
        <p:nvSpPr>
          <p:cNvPr id="3" name="TextBox 2"/>
          <p:cNvSpPr txBox="1"/>
          <p:nvPr/>
        </p:nvSpPr>
        <p:spPr>
          <a:xfrm>
            <a:off x="6107759" y="2317240"/>
            <a:ext cx="869499" cy="646331"/>
          </a:xfrm>
          <a:prstGeom prst="rect">
            <a:avLst/>
          </a:prstGeom>
          <a:noFill/>
        </p:spPr>
        <p:txBody>
          <a:bodyPr wrap="none" rtlCol="0">
            <a:spAutoFit/>
          </a:bodyPr>
          <a:lstStyle/>
          <a:p>
            <a:r>
              <a:rPr lang="en-US" sz="3600" dirty="0" smtClean="0"/>
              <a:t>= .5</a:t>
            </a:r>
            <a:endParaRPr lang="en-US" sz="3600" dirty="0"/>
          </a:p>
        </p:txBody>
      </p:sp>
    </p:spTree>
    <p:extLst>
      <p:ext uri="{BB962C8B-B14F-4D97-AF65-F5344CB8AC3E}">
        <p14:creationId xmlns:p14="http://schemas.microsoft.com/office/powerpoint/2010/main" val="34911164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the blended portfolio:</a:t>
            </a:r>
            <a:endParaRPr lang="en-US" dirty="0"/>
          </a:p>
        </p:txBody>
      </p:sp>
      <p:pic>
        <p:nvPicPr>
          <p:cNvPr id="7" name="Picture 6" descr="Screen Shot 2015-06-15 at 7.05.2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706327"/>
            <a:ext cx="2830978" cy="695328"/>
          </a:xfrm>
          <a:prstGeom prst="rect">
            <a:avLst/>
          </a:prstGeom>
        </p:spPr>
      </p:pic>
      <p:sp>
        <p:nvSpPr>
          <p:cNvPr id="9" name="TextBox 8"/>
          <p:cNvSpPr txBox="1"/>
          <p:nvPr/>
        </p:nvSpPr>
        <p:spPr>
          <a:xfrm>
            <a:off x="457200" y="1941777"/>
            <a:ext cx="5144407" cy="461665"/>
          </a:xfrm>
          <a:prstGeom prst="rect">
            <a:avLst/>
          </a:prstGeom>
          <a:noFill/>
        </p:spPr>
        <p:txBody>
          <a:bodyPr wrap="none" rtlCol="0">
            <a:spAutoFit/>
          </a:bodyPr>
          <a:lstStyle/>
          <a:p>
            <a:r>
              <a:rPr lang="en-US" sz="2400" b="1" dirty="0" smtClean="0"/>
              <a:t>Expected Returns of Blended Portfolio:</a:t>
            </a:r>
            <a:endParaRPr lang="en-US" sz="2400" b="1" dirty="0"/>
          </a:p>
        </p:txBody>
      </p:sp>
      <p:sp>
        <p:nvSpPr>
          <p:cNvPr id="10" name="TextBox 9"/>
          <p:cNvSpPr txBox="1"/>
          <p:nvPr/>
        </p:nvSpPr>
        <p:spPr>
          <a:xfrm>
            <a:off x="457200" y="4224506"/>
            <a:ext cx="5373586" cy="461665"/>
          </a:xfrm>
          <a:prstGeom prst="rect">
            <a:avLst/>
          </a:prstGeom>
          <a:noFill/>
        </p:spPr>
        <p:txBody>
          <a:bodyPr wrap="none" rtlCol="0">
            <a:spAutoFit/>
          </a:bodyPr>
          <a:lstStyle/>
          <a:p>
            <a:r>
              <a:rPr lang="en-US" sz="2400" b="1" dirty="0" smtClean="0"/>
              <a:t>Standard Deviation of Blended Portfolio:</a:t>
            </a:r>
            <a:endParaRPr lang="en-US" sz="2400" b="1" dirty="0"/>
          </a:p>
        </p:txBody>
      </p:sp>
      <p:pic>
        <p:nvPicPr>
          <p:cNvPr id="11" name="Picture 10" descr="Screen Shot 2015-06-18 at 9.17.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429" y="2403442"/>
            <a:ext cx="1058496" cy="787718"/>
          </a:xfrm>
          <a:prstGeom prst="rect">
            <a:avLst/>
          </a:prstGeom>
        </p:spPr>
      </p:pic>
      <p:pic>
        <p:nvPicPr>
          <p:cNvPr id="12" name="Picture 11" descr="Screen Shot 2015-06-18 at 9.17.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2925" y="2403442"/>
            <a:ext cx="3834080" cy="791552"/>
          </a:xfrm>
          <a:prstGeom prst="rect">
            <a:avLst/>
          </a:prstGeom>
        </p:spPr>
      </p:pic>
      <p:sp>
        <p:nvSpPr>
          <p:cNvPr id="13" name="TextBox 12"/>
          <p:cNvSpPr txBox="1"/>
          <p:nvPr/>
        </p:nvSpPr>
        <p:spPr>
          <a:xfrm>
            <a:off x="1759564" y="3191160"/>
            <a:ext cx="2849308" cy="461665"/>
          </a:xfrm>
          <a:prstGeom prst="rect">
            <a:avLst/>
          </a:prstGeom>
          <a:noFill/>
        </p:spPr>
        <p:txBody>
          <a:bodyPr wrap="none" rtlCol="0">
            <a:spAutoFit/>
          </a:bodyPr>
          <a:lstStyle/>
          <a:p>
            <a:r>
              <a:rPr lang="en-US" sz="2400" dirty="0" smtClean="0"/>
              <a:t>= (.5)(.179) + (.5)(.02) </a:t>
            </a:r>
            <a:endParaRPr lang="en-US" sz="2400" dirty="0"/>
          </a:p>
        </p:txBody>
      </p:sp>
      <p:sp>
        <p:nvSpPr>
          <p:cNvPr id="15" name="TextBox 14"/>
          <p:cNvSpPr txBox="1"/>
          <p:nvPr/>
        </p:nvSpPr>
        <p:spPr>
          <a:xfrm>
            <a:off x="1759564" y="3652825"/>
            <a:ext cx="2287806" cy="461665"/>
          </a:xfrm>
          <a:prstGeom prst="rect">
            <a:avLst/>
          </a:prstGeom>
          <a:noFill/>
        </p:spPr>
        <p:txBody>
          <a:bodyPr wrap="none" rtlCol="0">
            <a:spAutoFit/>
          </a:bodyPr>
          <a:lstStyle/>
          <a:p>
            <a:r>
              <a:rPr lang="en-US" sz="2400" b="1" dirty="0" smtClean="0"/>
              <a:t>= .0995 or 9.95% </a:t>
            </a:r>
            <a:endParaRPr lang="en-US" sz="2400" b="1" dirty="0"/>
          </a:p>
        </p:txBody>
      </p:sp>
      <p:sp>
        <p:nvSpPr>
          <p:cNvPr id="16" name="TextBox 15"/>
          <p:cNvSpPr txBox="1"/>
          <p:nvPr/>
        </p:nvSpPr>
        <p:spPr>
          <a:xfrm>
            <a:off x="1652925" y="5240317"/>
            <a:ext cx="1579429" cy="461665"/>
          </a:xfrm>
          <a:prstGeom prst="rect">
            <a:avLst/>
          </a:prstGeom>
          <a:noFill/>
        </p:spPr>
        <p:txBody>
          <a:bodyPr wrap="none" rtlCol="0">
            <a:spAutoFit/>
          </a:bodyPr>
          <a:lstStyle/>
          <a:p>
            <a:r>
              <a:rPr lang="en-US" sz="2400" dirty="0" smtClean="0"/>
              <a:t>= (.5)(.481) </a:t>
            </a:r>
            <a:endParaRPr lang="en-US" sz="2400" dirty="0"/>
          </a:p>
        </p:txBody>
      </p:sp>
      <p:sp>
        <p:nvSpPr>
          <p:cNvPr id="17" name="TextBox 16"/>
          <p:cNvSpPr txBox="1"/>
          <p:nvPr/>
        </p:nvSpPr>
        <p:spPr>
          <a:xfrm>
            <a:off x="1652925" y="5740466"/>
            <a:ext cx="2146291" cy="461665"/>
          </a:xfrm>
          <a:prstGeom prst="rect">
            <a:avLst/>
          </a:prstGeom>
          <a:noFill/>
        </p:spPr>
        <p:txBody>
          <a:bodyPr wrap="none" rtlCol="0">
            <a:spAutoFit/>
          </a:bodyPr>
          <a:lstStyle/>
          <a:p>
            <a:r>
              <a:rPr lang="en-US" sz="2400" b="1" dirty="0" smtClean="0"/>
              <a:t>= .241 or 24.1% </a:t>
            </a:r>
            <a:endParaRPr lang="en-US" sz="2400" b="1" dirty="0"/>
          </a:p>
        </p:txBody>
      </p:sp>
    </p:spTree>
    <p:extLst>
      <p:ext uri="{BB962C8B-B14F-4D97-AF65-F5344CB8AC3E}">
        <p14:creationId xmlns:p14="http://schemas.microsoft.com/office/powerpoint/2010/main" val="29823486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p:bldP spid="15" grpId="0"/>
      <p:bldP spid="16" grpId="0"/>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a:t>
            </a:r>
            <a:endParaRPr lang="en-US" dirty="0"/>
          </a:p>
        </p:txBody>
      </p:sp>
      <p:sp>
        <p:nvSpPr>
          <p:cNvPr id="3" name="Content Placeholder 2"/>
          <p:cNvSpPr>
            <a:spLocks noGrp="1"/>
          </p:cNvSpPr>
          <p:nvPr>
            <p:ph idx="1"/>
          </p:nvPr>
        </p:nvSpPr>
        <p:spPr>
          <a:xfrm>
            <a:off x="141103" y="1600200"/>
            <a:ext cx="9002897" cy="4525963"/>
          </a:xfrm>
        </p:spPr>
        <p:txBody>
          <a:bodyPr/>
          <a:lstStyle/>
          <a:p>
            <a:r>
              <a:rPr lang="en-US" dirty="0" smtClean="0"/>
              <a:t>Homework </a:t>
            </a:r>
            <a:r>
              <a:rPr lang="en-US" dirty="0" smtClean="0"/>
              <a:t>due </a:t>
            </a:r>
            <a:r>
              <a:rPr lang="en-US" dirty="0" smtClean="0"/>
              <a:t>soon</a:t>
            </a:r>
          </a:p>
          <a:p>
            <a:pPr lvl="1"/>
            <a:r>
              <a:rPr lang="en-US" dirty="0" smtClean="0"/>
              <a:t>email </a:t>
            </a:r>
            <a:r>
              <a:rPr lang="en-US" dirty="0" smtClean="0"/>
              <a:t>if you have </a:t>
            </a:r>
            <a:r>
              <a:rPr lang="en-US" dirty="0" smtClean="0"/>
              <a:t>questions or to set up a time to meet up! </a:t>
            </a:r>
            <a:endParaRPr lang="en-US" dirty="0"/>
          </a:p>
          <a:p>
            <a:pPr marL="457200" lvl="1" indent="0">
              <a:buNone/>
            </a:pPr>
            <a:endParaRPr lang="en-US" dirty="0" smtClean="0"/>
          </a:p>
          <a:p>
            <a:pPr marL="0" indent="0">
              <a:buNone/>
            </a:pPr>
            <a:endParaRPr lang="en-US" dirty="0" smtClean="0"/>
          </a:p>
          <a:p>
            <a:endParaRPr lang="en-US" dirty="0"/>
          </a:p>
          <a:p>
            <a:endParaRPr lang="en-US" dirty="0" smtClean="0"/>
          </a:p>
          <a:p>
            <a:endParaRPr lang="en-US" dirty="0"/>
          </a:p>
          <a:p>
            <a:endParaRPr lang="en-US" dirty="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2361105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Portfolio Optimization: </a:t>
            </a:r>
            <a:r>
              <a:rPr lang="en-US" i="1" dirty="0" smtClean="0"/>
              <a:t>first thought</a:t>
            </a:r>
            <a:endParaRPr lang="en-US" i="1" dirty="0"/>
          </a:p>
        </p:txBody>
      </p:sp>
      <p:cxnSp>
        <p:nvCxnSpPr>
          <p:cNvPr id="5" name="Straight Connector 4"/>
          <p:cNvCxnSpPr/>
          <p:nvPr/>
        </p:nvCxnSpPr>
        <p:spPr>
          <a:xfrm flipV="1">
            <a:off x="2418914" y="2600094"/>
            <a:ext cx="1330403" cy="68529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2418914" y="3285390"/>
            <a:ext cx="1330403" cy="483739"/>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848345" y="2993002"/>
            <a:ext cx="471470" cy="584776"/>
          </a:xfrm>
          <a:prstGeom prst="rect">
            <a:avLst/>
          </a:prstGeom>
          <a:noFill/>
        </p:spPr>
        <p:txBody>
          <a:bodyPr wrap="none" rtlCol="0">
            <a:spAutoFit/>
          </a:bodyPr>
          <a:lstStyle/>
          <a:p>
            <a:r>
              <a:rPr lang="en-US" sz="3200" dirty="0" err="1" smtClean="0">
                <a:solidFill>
                  <a:srgbClr val="FF0000"/>
                </a:solidFill>
              </a:rPr>
              <a:t>r</a:t>
            </a:r>
            <a:r>
              <a:rPr lang="en-US" sz="3200" baseline="-25000" dirty="0" err="1" smtClean="0">
                <a:solidFill>
                  <a:srgbClr val="FF0000"/>
                </a:solidFill>
              </a:rPr>
              <a:t>b</a:t>
            </a:r>
            <a:endParaRPr lang="en-US" sz="3200" baseline="-25000" dirty="0">
              <a:solidFill>
                <a:srgbClr val="FF0000"/>
              </a:solidFill>
            </a:endParaRPr>
          </a:p>
        </p:txBody>
      </p:sp>
      <p:sp>
        <p:nvSpPr>
          <p:cNvPr id="11" name="TextBox 10"/>
          <p:cNvSpPr txBox="1"/>
          <p:nvPr/>
        </p:nvSpPr>
        <p:spPr>
          <a:xfrm>
            <a:off x="3791321" y="2307706"/>
            <a:ext cx="675853" cy="584776"/>
          </a:xfrm>
          <a:prstGeom prst="rect">
            <a:avLst/>
          </a:prstGeom>
          <a:noFill/>
        </p:spPr>
        <p:txBody>
          <a:bodyPr wrap="none" rtlCol="0">
            <a:spAutoFit/>
          </a:bodyPr>
          <a:lstStyle/>
          <a:p>
            <a:r>
              <a:rPr lang="en-US" sz="3200" dirty="0" err="1">
                <a:solidFill>
                  <a:srgbClr val="FF0000"/>
                </a:solidFill>
              </a:rPr>
              <a:t>r</a:t>
            </a:r>
            <a:r>
              <a:rPr lang="en-US" sz="3200" baseline="-25000" dirty="0" err="1" smtClean="0">
                <a:solidFill>
                  <a:srgbClr val="FF0000"/>
                </a:solidFill>
              </a:rPr>
              <a:t>p</a:t>
            </a:r>
            <a:r>
              <a:rPr lang="en-US" sz="3200" dirty="0" smtClean="0">
                <a:solidFill>
                  <a:srgbClr val="FF0000"/>
                </a:solidFill>
              </a:rPr>
              <a:t>*</a:t>
            </a:r>
            <a:endParaRPr lang="en-US" sz="3200" baseline="-25000" dirty="0">
              <a:solidFill>
                <a:srgbClr val="FF0000"/>
              </a:solidFill>
            </a:endParaRPr>
          </a:p>
        </p:txBody>
      </p:sp>
      <p:sp>
        <p:nvSpPr>
          <p:cNvPr id="12" name="TextBox 11"/>
          <p:cNvSpPr txBox="1"/>
          <p:nvPr/>
        </p:nvSpPr>
        <p:spPr>
          <a:xfrm>
            <a:off x="3791321" y="3476741"/>
            <a:ext cx="415498" cy="584776"/>
          </a:xfrm>
          <a:prstGeom prst="rect">
            <a:avLst/>
          </a:prstGeom>
          <a:noFill/>
        </p:spPr>
        <p:txBody>
          <a:bodyPr wrap="none" rtlCol="0">
            <a:spAutoFit/>
          </a:bodyPr>
          <a:lstStyle/>
          <a:p>
            <a:r>
              <a:rPr lang="en-US" sz="3200" dirty="0" err="1" smtClean="0">
                <a:solidFill>
                  <a:srgbClr val="FF0000"/>
                </a:solidFill>
              </a:rPr>
              <a:t>r</a:t>
            </a:r>
            <a:r>
              <a:rPr lang="en-US" sz="3200" baseline="-25000" dirty="0" err="1">
                <a:solidFill>
                  <a:srgbClr val="FF0000"/>
                </a:solidFill>
              </a:rPr>
              <a:t>f</a:t>
            </a:r>
            <a:endParaRPr lang="en-US" sz="3200" baseline="-25000" dirty="0">
              <a:solidFill>
                <a:srgbClr val="FF0000"/>
              </a:solidFill>
            </a:endParaRPr>
          </a:p>
        </p:txBody>
      </p:sp>
      <p:cxnSp>
        <p:nvCxnSpPr>
          <p:cNvPr id="13" name="Straight Connector 12"/>
          <p:cNvCxnSpPr/>
          <p:nvPr/>
        </p:nvCxnSpPr>
        <p:spPr>
          <a:xfrm flipV="1">
            <a:off x="4467174" y="1773708"/>
            <a:ext cx="1035856" cy="533998"/>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557379" y="1481320"/>
            <a:ext cx="466394" cy="584776"/>
          </a:xfrm>
          <a:prstGeom prst="rect">
            <a:avLst/>
          </a:prstGeom>
          <a:noFill/>
        </p:spPr>
        <p:txBody>
          <a:bodyPr wrap="none" rtlCol="0">
            <a:spAutoFit/>
          </a:bodyPr>
          <a:lstStyle/>
          <a:p>
            <a:r>
              <a:rPr lang="en-US" sz="3200" dirty="0" smtClean="0">
                <a:solidFill>
                  <a:srgbClr val="FF0000"/>
                </a:solidFill>
              </a:rPr>
              <a:t>r</a:t>
            </a:r>
            <a:r>
              <a:rPr lang="en-US" sz="3200" baseline="-25000" dirty="0">
                <a:solidFill>
                  <a:srgbClr val="FF0000"/>
                </a:solidFill>
              </a:rPr>
              <a:t>1</a:t>
            </a:r>
          </a:p>
        </p:txBody>
      </p:sp>
      <p:cxnSp>
        <p:nvCxnSpPr>
          <p:cNvPr id="16" name="Straight Connector 15"/>
          <p:cNvCxnSpPr/>
          <p:nvPr/>
        </p:nvCxnSpPr>
        <p:spPr>
          <a:xfrm>
            <a:off x="4467174" y="2307707"/>
            <a:ext cx="1035856" cy="292387"/>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580305" y="2429485"/>
            <a:ext cx="466394" cy="913070"/>
          </a:xfrm>
          <a:prstGeom prst="rect">
            <a:avLst/>
          </a:prstGeom>
          <a:noFill/>
        </p:spPr>
        <p:txBody>
          <a:bodyPr wrap="none" rtlCol="0">
            <a:spAutoFit/>
          </a:bodyPr>
          <a:lstStyle/>
          <a:p>
            <a:r>
              <a:rPr lang="en-US" sz="3200" dirty="0" smtClean="0">
                <a:solidFill>
                  <a:srgbClr val="FF0000"/>
                </a:solidFill>
              </a:rPr>
              <a:t>r</a:t>
            </a:r>
            <a:r>
              <a:rPr lang="en-US" sz="3200" baseline="-25000" dirty="0">
                <a:solidFill>
                  <a:srgbClr val="FF0000"/>
                </a:solidFill>
              </a:rPr>
              <a:t>2</a:t>
            </a:r>
            <a:endParaRPr lang="en-US" sz="3200" baseline="-25000" dirty="0" smtClean="0">
              <a:solidFill>
                <a:srgbClr val="FF0000"/>
              </a:solidFill>
            </a:endParaRPr>
          </a:p>
          <a:p>
            <a:endParaRPr lang="en-US" sz="3200" baseline="-25000" dirty="0">
              <a:solidFill>
                <a:srgbClr val="FF0000"/>
              </a:solidFill>
            </a:endParaRPr>
          </a:p>
        </p:txBody>
      </p:sp>
    </p:spTree>
    <p:extLst>
      <p:ext uri="{BB962C8B-B14F-4D97-AF65-F5344CB8AC3E}">
        <p14:creationId xmlns:p14="http://schemas.microsoft.com/office/powerpoint/2010/main" val="31636290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41869"/>
            <a:ext cx="8970140" cy="1143000"/>
          </a:xfrm>
        </p:spPr>
        <p:txBody>
          <a:bodyPr>
            <a:normAutofit fontScale="90000"/>
          </a:bodyPr>
          <a:lstStyle/>
          <a:p>
            <a:r>
              <a:rPr lang="en-US" dirty="0" smtClean="0"/>
              <a:t>Portfolio Optimization: </a:t>
            </a:r>
            <a:r>
              <a:rPr lang="en-US" i="1" dirty="0" smtClean="0"/>
              <a:t>CAPM Implications</a:t>
            </a:r>
            <a:endParaRPr lang="en-US" i="1" dirty="0"/>
          </a:p>
        </p:txBody>
      </p:sp>
      <p:cxnSp>
        <p:nvCxnSpPr>
          <p:cNvPr id="5" name="Straight Connector 4"/>
          <p:cNvCxnSpPr/>
          <p:nvPr/>
        </p:nvCxnSpPr>
        <p:spPr>
          <a:xfrm flipV="1">
            <a:off x="2418914" y="2600094"/>
            <a:ext cx="1330403" cy="685296"/>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2418914" y="3285390"/>
            <a:ext cx="1330403" cy="483739"/>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848345" y="2993002"/>
            <a:ext cx="471470" cy="584776"/>
          </a:xfrm>
          <a:prstGeom prst="rect">
            <a:avLst/>
          </a:prstGeom>
          <a:noFill/>
        </p:spPr>
        <p:txBody>
          <a:bodyPr wrap="none" rtlCol="0">
            <a:spAutoFit/>
          </a:bodyPr>
          <a:lstStyle/>
          <a:p>
            <a:r>
              <a:rPr lang="en-US" sz="3200" dirty="0" err="1" smtClean="0">
                <a:solidFill>
                  <a:srgbClr val="FF0000"/>
                </a:solidFill>
              </a:rPr>
              <a:t>r</a:t>
            </a:r>
            <a:r>
              <a:rPr lang="en-US" sz="3200" baseline="-25000" dirty="0" err="1" smtClean="0">
                <a:solidFill>
                  <a:srgbClr val="FF0000"/>
                </a:solidFill>
              </a:rPr>
              <a:t>b</a:t>
            </a:r>
            <a:endParaRPr lang="en-US" sz="3200" baseline="-25000" dirty="0">
              <a:solidFill>
                <a:srgbClr val="FF0000"/>
              </a:solidFill>
            </a:endParaRPr>
          </a:p>
        </p:txBody>
      </p:sp>
      <p:sp>
        <p:nvSpPr>
          <p:cNvPr id="11" name="TextBox 10"/>
          <p:cNvSpPr txBox="1"/>
          <p:nvPr/>
        </p:nvSpPr>
        <p:spPr>
          <a:xfrm>
            <a:off x="3791321" y="2307706"/>
            <a:ext cx="675853" cy="584776"/>
          </a:xfrm>
          <a:prstGeom prst="rect">
            <a:avLst/>
          </a:prstGeom>
          <a:noFill/>
        </p:spPr>
        <p:txBody>
          <a:bodyPr wrap="none" rtlCol="0">
            <a:spAutoFit/>
          </a:bodyPr>
          <a:lstStyle/>
          <a:p>
            <a:r>
              <a:rPr lang="en-US" sz="3200" dirty="0" err="1">
                <a:solidFill>
                  <a:srgbClr val="FF0000"/>
                </a:solidFill>
              </a:rPr>
              <a:t>r</a:t>
            </a:r>
            <a:r>
              <a:rPr lang="en-US" sz="3200" baseline="-25000" dirty="0" err="1" smtClean="0">
                <a:solidFill>
                  <a:srgbClr val="FF0000"/>
                </a:solidFill>
              </a:rPr>
              <a:t>p</a:t>
            </a:r>
            <a:r>
              <a:rPr lang="en-US" sz="3200" dirty="0" smtClean="0">
                <a:solidFill>
                  <a:srgbClr val="FF0000"/>
                </a:solidFill>
              </a:rPr>
              <a:t>*</a:t>
            </a:r>
            <a:endParaRPr lang="en-US" sz="3200" baseline="-25000" dirty="0">
              <a:solidFill>
                <a:srgbClr val="FF0000"/>
              </a:solidFill>
            </a:endParaRPr>
          </a:p>
        </p:txBody>
      </p:sp>
      <p:sp>
        <p:nvSpPr>
          <p:cNvPr id="12" name="TextBox 11"/>
          <p:cNvSpPr txBox="1"/>
          <p:nvPr/>
        </p:nvSpPr>
        <p:spPr>
          <a:xfrm>
            <a:off x="3791321" y="3476741"/>
            <a:ext cx="415498" cy="584776"/>
          </a:xfrm>
          <a:prstGeom prst="rect">
            <a:avLst/>
          </a:prstGeom>
          <a:noFill/>
        </p:spPr>
        <p:txBody>
          <a:bodyPr wrap="none" rtlCol="0">
            <a:spAutoFit/>
          </a:bodyPr>
          <a:lstStyle/>
          <a:p>
            <a:r>
              <a:rPr lang="en-US" sz="3200" dirty="0" err="1" smtClean="0">
                <a:solidFill>
                  <a:srgbClr val="FF0000"/>
                </a:solidFill>
              </a:rPr>
              <a:t>r</a:t>
            </a:r>
            <a:r>
              <a:rPr lang="en-US" sz="3200" baseline="-25000" dirty="0" err="1">
                <a:solidFill>
                  <a:srgbClr val="FF0000"/>
                </a:solidFill>
              </a:rPr>
              <a:t>f</a:t>
            </a:r>
            <a:endParaRPr lang="en-US" sz="3200" baseline="-25000" dirty="0">
              <a:solidFill>
                <a:srgbClr val="FF0000"/>
              </a:solidFill>
            </a:endParaRPr>
          </a:p>
        </p:txBody>
      </p:sp>
      <p:cxnSp>
        <p:nvCxnSpPr>
          <p:cNvPr id="13" name="Straight Connector 12"/>
          <p:cNvCxnSpPr/>
          <p:nvPr/>
        </p:nvCxnSpPr>
        <p:spPr>
          <a:xfrm>
            <a:off x="4467174" y="2600094"/>
            <a:ext cx="1297797"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983350" y="2307706"/>
            <a:ext cx="837088" cy="584776"/>
          </a:xfrm>
          <a:prstGeom prst="rect">
            <a:avLst/>
          </a:prstGeom>
          <a:noFill/>
        </p:spPr>
        <p:txBody>
          <a:bodyPr wrap="none" rtlCol="0">
            <a:spAutoFit/>
          </a:bodyPr>
          <a:lstStyle/>
          <a:p>
            <a:r>
              <a:rPr lang="en-US" sz="3200" dirty="0" err="1" smtClean="0">
                <a:solidFill>
                  <a:srgbClr val="FF0000"/>
                </a:solidFill>
              </a:rPr>
              <a:t>r</a:t>
            </a:r>
            <a:r>
              <a:rPr lang="en-US" sz="3200" baseline="-25000" dirty="0" err="1" smtClean="0">
                <a:solidFill>
                  <a:srgbClr val="FF0000"/>
                </a:solidFill>
              </a:rPr>
              <a:t>MKT</a:t>
            </a:r>
            <a:endParaRPr lang="en-US" sz="3200" baseline="-25000" dirty="0">
              <a:solidFill>
                <a:srgbClr val="FF0000"/>
              </a:solidFill>
            </a:endParaRPr>
          </a:p>
        </p:txBody>
      </p:sp>
      <p:sp>
        <p:nvSpPr>
          <p:cNvPr id="19" name="TextBox 18"/>
          <p:cNvSpPr txBox="1"/>
          <p:nvPr/>
        </p:nvSpPr>
        <p:spPr>
          <a:xfrm>
            <a:off x="5580305" y="2429485"/>
            <a:ext cx="184666" cy="748923"/>
          </a:xfrm>
          <a:prstGeom prst="rect">
            <a:avLst/>
          </a:prstGeom>
          <a:noFill/>
        </p:spPr>
        <p:txBody>
          <a:bodyPr wrap="none" rtlCol="0">
            <a:spAutoFit/>
          </a:bodyPr>
          <a:lstStyle/>
          <a:p>
            <a:endParaRPr lang="en-US" sz="3200" baseline="-25000" dirty="0" smtClean="0">
              <a:solidFill>
                <a:srgbClr val="FF0000"/>
              </a:solidFill>
            </a:endParaRPr>
          </a:p>
          <a:p>
            <a:endParaRPr lang="en-US" sz="3200" baseline="-25000" dirty="0">
              <a:solidFill>
                <a:srgbClr val="FF0000"/>
              </a:solidFill>
            </a:endParaRPr>
          </a:p>
        </p:txBody>
      </p:sp>
    </p:spTree>
    <p:extLst>
      <p:ext uri="{BB962C8B-B14F-4D97-AF65-F5344CB8AC3E}">
        <p14:creationId xmlns:p14="http://schemas.microsoft.com/office/powerpoint/2010/main" val="2895878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smtClean="0"/>
              <a:t>Portfolio Optimization: </a:t>
            </a:r>
            <a:r>
              <a:rPr lang="en-US" i="1" dirty="0" smtClean="0"/>
              <a:t>Overall Picture</a:t>
            </a:r>
            <a:endParaRPr lang="en-US" i="1" dirty="0"/>
          </a:p>
        </p:txBody>
      </p:sp>
      <p:pic>
        <p:nvPicPr>
          <p:cNvPr id="4" name="Content Placeholder 3" descr="Screen Shot 2015-06-16 at 6.13.56 AM.png"/>
          <p:cNvPicPr>
            <a:picLocks noGrp="1" noChangeAspect="1"/>
          </p:cNvPicPr>
          <p:nvPr>
            <p:ph idx="1"/>
          </p:nvPr>
        </p:nvPicPr>
        <p:blipFill>
          <a:blip r:embed="rId2">
            <a:extLst>
              <a:ext uri="{28A0092B-C50C-407E-A947-70E740481C1C}">
                <a14:useLocalDpi xmlns:a14="http://schemas.microsoft.com/office/drawing/2010/main" val="0"/>
              </a:ext>
            </a:extLst>
          </a:blip>
          <a:srcRect t="-10801" b="-10801"/>
          <a:stretch>
            <a:fillRect/>
          </a:stretch>
        </p:blipFill>
        <p:spPr/>
      </p:pic>
    </p:spTree>
    <p:extLst>
      <p:ext uri="{BB962C8B-B14F-4D97-AF65-F5344CB8AC3E}">
        <p14:creationId xmlns:p14="http://schemas.microsoft.com/office/powerpoint/2010/main" val="165087399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Portfolio Optimization</a:t>
            </a:r>
            <a:endParaRPr lang="en-US" dirty="0"/>
          </a:p>
        </p:txBody>
      </p:sp>
      <p:pic>
        <p:nvPicPr>
          <p:cNvPr id="4" name="Content Placeholder 3" descr="Screen Shot 2015-06-16 at 6.13.56 AM.png"/>
          <p:cNvPicPr>
            <a:picLocks noGrp="1" noChangeAspect="1"/>
          </p:cNvPicPr>
          <p:nvPr>
            <p:ph idx="1"/>
          </p:nvPr>
        </p:nvPicPr>
        <p:blipFill>
          <a:blip r:embed="rId2">
            <a:extLst>
              <a:ext uri="{28A0092B-C50C-407E-A947-70E740481C1C}">
                <a14:useLocalDpi xmlns:a14="http://schemas.microsoft.com/office/drawing/2010/main" val="0"/>
              </a:ext>
            </a:extLst>
          </a:blip>
          <a:srcRect t="-10801" b="-10801"/>
          <a:stretch>
            <a:fillRect/>
          </a:stretch>
        </p:blipFill>
        <p:spPr/>
      </p:pic>
      <p:sp>
        <p:nvSpPr>
          <p:cNvPr id="3" name="Frame 2"/>
          <p:cNvSpPr/>
          <p:nvPr/>
        </p:nvSpPr>
        <p:spPr>
          <a:xfrm>
            <a:off x="1608667" y="3026833"/>
            <a:ext cx="4423833" cy="2836334"/>
          </a:xfrm>
          <a:prstGeom prst="frame">
            <a:avLst>
              <a:gd name="adj1" fmla="val 205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457200" y="2349500"/>
            <a:ext cx="3828617" cy="553998"/>
          </a:xfrm>
          <a:prstGeom prst="rect">
            <a:avLst/>
          </a:prstGeom>
          <a:noFill/>
        </p:spPr>
        <p:txBody>
          <a:bodyPr wrap="none" rtlCol="0">
            <a:spAutoFit/>
          </a:bodyPr>
          <a:lstStyle/>
          <a:p>
            <a:r>
              <a:rPr lang="en-US" sz="3000" b="1" dirty="0" smtClean="0"/>
              <a:t>LAST MEETING FOCUS!</a:t>
            </a:r>
            <a:endParaRPr lang="en-US" sz="3000" b="1" dirty="0"/>
          </a:p>
        </p:txBody>
      </p:sp>
    </p:spTree>
    <p:extLst>
      <p:ext uri="{BB962C8B-B14F-4D97-AF65-F5344CB8AC3E}">
        <p14:creationId xmlns:p14="http://schemas.microsoft.com/office/powerpoint/2010/main" val="117428405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Portfolio Optimization</a:t>
            </a:r>
            <a:endParaRPr lang="en-US" dirty="0"/>
          </a:p>
        </p:txBody>
      </p:sp>
      <p:pic>
        <p:nvPicPr>
          <p:cNvPr id="4" name="Content Placeholder 3" descr="Screen Shot 2015-06-16 at 6.13.56 AM.png"/>
          <p:cNvPicPr>
            <a:picLocks noGrp="1" noChangeAspect="1"/>
          </p:cNvPicPr>
          <p:nvPr>
            <p:ph idx="1"/>
          </p:nvPr>
        </p:nvPicPr>
        <p:blipFill>
          <a:blip r:embed="rId2">
            <a:extLst>
              <a:ext uri="{28A0092B-C50C-407E-A947-70E740481C1C}">
                <a14:useLocalDpi xmlns:a14="http://schemas.microsoft.com/office/drawing/2010/main" val="0"/>
              </a:ext>
            </a:extLst>
          </a:blip>
          <a:srcRect t="-10801" b="-10801"/>
          <a:stretch>
            <a:fillRect/>
          </a:stretch>
        </p:blipFill>
        <p:spPr/>
      </p:pic>
      <p:sp>
        <p:nvSpPr>
          <p:cNvPr id="3" name="Frame 2"/>
          <p:cNvSpPr/>
          <p:nvPr/>
        </p:nvSpPr>
        <p:spPr>
          <a:xfrm>
            <a:off x="4953000" y="1248305"/>
            <a:ext cx="3733800" cy="2392362"/>
          </a:xfrm>
          <a:prstGeom prst="frame">
            <a:avLst>
              <a:gd name="adj1" fmla="val 276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457200" y="1332443"/>
            <a:ext cx="4467689" cy="553998"/>
          </a:xfrm>
          <a:prstGeom prst="rect">
            <a:avLst/>
          </a:prstGeom>
          <a:noFill/>
        </p:spPr>
        <p:txBody>
          <a:bodyPr wrap="none" rtlCol="0">
            <a:spAutoFit/>
          </a:bodyPr>
          <a:lstStyle/>
          <a:p>
            <a:r>
              <a:rPr lang="en-US" sz="3000" b="1" dirty="0" smtClean="0"/>
              <a:t>TODAY’S MEETING FOCUS!</a:t>
            </a:r>
            <a:endParaRPr lang="en-US" sz="3000" b="1" dirty="0"/>
          </a:p>
        </p:txBody>
      </p:sp>
    </p:spTree>
    <p:extLst>
      <p:ext uri="{BB962C8B-B14F-4D97-AF65-F5344CB8AC3E}">
        <p14:creationId xmlns:p14="http://schemas.microsoft.com/office/powerpoint/2010/main" val="11742840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for Today</a:t>
            </a:r>
            <a:endParaRPr lang="en-US" dirty="0"/>
          </a:p>
        </p:txBody>
      </p:sp>
      <p:sp>
        <p:nvSpPr>
          <p:cNvPr id="3" name="Content Placeholder 2"/>
          <p:cNvSpPr>
            <a:spLocks noGrp="1"/>
          </p:cNvSpPr>
          <p:nvPr>
            <p:ph idx="1"/>
          </p:nvPr>
        </p:nvSpPr>
        <p:spPr/>
        <p:txBody>
          <a:bodyPr/>
          <a:lstStyle/>
          <a:p>
            <a:r>
              <a:rPr lang="en-US" dirty="0" smtClean="0"/>
              <a:t>So today we are going to focus on what happens when people break from the idea that the market portfolio is the optimal risky portfolio (indexing) and </a:t>
            </a:r>
            <a:r>
              <a:rPr lang="en-US" i="1" dirty="0" smtClean="0">
                <a:solidFill>
                  <a:srgbClr val="FF0000"/>
                </a:solidFill>
              </a:rPr>
              <a:t>assert they can beat the market through active management using their superior information, research, etc... </a:t>
            </a:r>
          </a:p>
          <a:p>
            <a:endParaRPr lang="en-US" dirty="0" smtClean="0"/>
          </a:p>
          <a:p>
            <a:endParaRPr lang="en-US" dirty="0"/>
          </a:p>
        </p:txBody>
      </p:sp>
    </p:spTree>
    <p:extLst>
      <p:ext uri="{BB962C8B-B14F-4D97-AF65-F5344CB8AC3E}">
        <p14:creationId xmlns:p14="http://schemas.microsoft.com/office/powerpoint/2010/main" val="70282373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656</TotalTime>
  <Words>1890</Words>
  <Application>Microsoft Macintosh PowerPoint</Application>
  <PresentationFormat>On-screen Show (4:3)</PresentationFormat>
  <Paragraphs>255</Paragraphs>
  <Slides>35</Slides>
  <Notes>7</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YUDI</vt:lpstr>
      <vt:lpstr>Assignment #1</vt:lpstr>
      <vt:lpstr>Sophomore Curriculum:</vt:lpstr>
      <vt:lpstr>Portfolio Optimization: first thought</vt:lpstr>
      <vt:lpstr>Portfolio Optimization: CAPM Implications</vt:lpstr>
      <vt:lpstr>Portfolio Optimization: Overall Picture</vt:lpstr>
      <vt:lpstr>Portfolio Optimization</vt:lpstr>
      <vt:lpstr>Portfolio Optimization</vt:lpstr>
      <vt:lpstr>Outline for Today</vt:lpstr>
      <vt:lpstr>Why do people think they can beat the market?</vt:lpstr>
      <vt:lpstr>Evidence for inefficient markets</vt:lpstr>
      <vt:lpstr>Cross-Sectional Examination:  Betas vs Returns </vt:lpstr>
      <vt:lpstr>Investors Want Answers</vt:lpstr>
      <vt:lpstr>However, Indexing…up up and away</vt:lpstr>
      <vt:lpstr>So what’s the optimal portfolio? Active or Passive?</vt:lpstr>
      <vt:lpstr>Treynor Black: Core &amp; Satellite Portfolio</vt:lpstr>
      <vt:lpstr>Core &amp; Satellite</vt:lpstr>
      <vt:lpstr>Treynor Black: Active Portfolio Optimization</vt:lpstr>
      <vt:lpstr>Remember!</vt:lpstr>
      <vt:lpstr>Single Index Model:  Active Portfolio Optimization Mathematics</vt:lpstr>
      <vt:lpstr>Constructing the Active Portfolio:  How much to allocate to each security within the active portfolio (wi0)</vt:lpstr>
      <vt:lpstr>Constructing the Active Portfolio:  How much to allocate to the active portfolio (WA)</vt:lpstr>
      <vt:lpstr>Remember!</vt:lpstr>
      <vt:lpstr>Let’s go through an example..</vt:lpstr>
      <vt:lpstr>Let’s go through an example…</vt:lpstr>
      <vt:lpstr>What to do to make Hellen Happy:</vt:lpstr>
      <vt:lpstr>Determining Optimal Weights: within the active portfolio</vt:lpstr>
      <vt:lpstr>Summing the Active Portfolio</vt:lpstr>
      <vt:lpstr>Determining Optimal Weights: To the active portfolio</vt:lpstr>
      <vt:lpstr>The Optimal Risky Portfolio</vt:lpstr>
      <vt:lpstr>Optimal Risky Portfolio: Determining Expected Return &amp; Standard Deviation</vt:lpstr>
      <vt:lpstr>Constructing the Blended Portfolio</vt:lpstr>
      <vt:lpstr>What does this imply about Hellen’s Risk Aversion?</vt:lpstr>
      <vt:lpstr>Constructing the blended portfolio:</vt:lpstr>
      <vt:lpstr>That’s All!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YUDI</dc:title>
  <dc:creator>david mccullough</dc:creator>
  <cp:lastModifiedBy>david mccullough</cp:lastModifiedBy>
  <cp:revision>50</cp:revision>
  <dcterms:created xsi:type="dcterms:W3CDTF">2015-06-16T10:14:34Z</dcterms:created>
  <dcterms:modified xsi:type="dcterms:W3CDTF">2015-11-06T10:56:23Z</dcterms:modified>
</cp:coreProperties>
</file>