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71" r:id="rId5"/>
    <p:sldId id="258" r:id="rId6"/>
    <p:sldId id="261" r:id="rId7"/>
    <p:sldId id="262" r:id="rId8"/>
    <p:sldId id="263" r:id="rId9"/>
    <p:sldId id="264" r:id="rId10"/>
    <p:sldId id="267" r:id="rId11"/>
    <p:sldId id="265" r:id="rId12"/>
    <p:sldId id="270" r:id="rId13"/>
    <p:sldId id="268" r:id="rId14"/>
    <p:sldId id="272" r:id="rId15"/>
    <p:sldId id="273" r:id="rId16"/>
    <p:sldId id="274" r:id="rId17"/>
    <p:sldId id="275" r:id="rId18"/>
    <p:sldId id="276" r:id="rId19"/>
    <p:sldId id="279" r:id="rId20"/>
    <p:sldId id="278" r:id="rId21"/>
    <p:sldId id="280" r:id="rId22"/>
    <p:sldId id="277" r:id="rId23"/>
    <p:sldId id="281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A2AF-972C-854F-92E1-1B9F438224F6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5389-6C5D-B743-B217-EAD1D8F3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A2AF-972C-854F-92E1-1B9F438224F6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5389-6C5D-B743-B217-EAD1D8F3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A2AF-972C-854F-92E1-1B9F438224F6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5389-6C5D-B743-B217-EAD1D8F3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6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A2AF-972C-854F-92E1-1B9F438224F6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5389-6C5D-B743-B217-EAD1D8F3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5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A2AF-972C-854F-92E1-1B9F438224F6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5389-6C5D-B743-B217-EAD1D8F3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4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A2AF-972C-854F-92E1-1B9F438224F6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5389-6C5D-B743-B217-EAD1D8F3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8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A2AF-972C-854F-92E1-1B9F438224F6}" type="datetimeFigureOut">
              <a:rPr lang="en-US" smtClean="0"/>
              <a:t>11/6/15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5389-6C5D-B743-B217-EAD1D8F3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5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A2AF-972C-854F-92E1-1B9F438224F6}" type="datetimeFigureOut">
              <a:rPr lang="en-US" smtClean="0"/>
              <a:t>11/6/15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5389-6C5D-B743-B217-EAD1D8F3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7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A2AF-972C-854F-92E1-1B9F438224F6}" type="datetimeFigureOut">
              <a:rPr lang="en-US" smtClean="0"/>
              <a:t>11/6/15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5389-6C5D-B743-B217-EAD1D8F3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A2AF-972C-854F-92E1-1B9F438224F6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5389-6C5D-B743-B217-EAD1D8F3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3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A2AF-972C-854F-92E1-1B9F438224F6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5389-6C5D-B743-B217-EAD1D8F3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6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8A2AF-972C-854F-92E1-1B9F438224F6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B5389-6C5D-B743-B217-EAD1D8F3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8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00420"/>
            <a:ext cx="7772400" cy="1470025"/>
          </a:xfrm>
        </p:spPr>
        <p:txBody>
          <a:bodyPr/>
          <a:lstStyle/>
          <a:p>
            <a:r>
              <a:rPr lang="en-US" b="1" dirty="0" smtClean="0"/>
              <a:t>YUDI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669" y="3886200"/>
            <a:ext cx="6400800" cy="1752600"/>
          </a:xfrm>
        </p:spPr>
        <p:txBody>
          <a:bodyPr/>
          <a:lstStyle/>
          <a:p>
            <a:r>
              <a:rPr lang="en-US" dirty="0" smtClean="0"/>
              <a:t>        Sophomore Meeting #4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58022" y="30099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Fixed Income &amp; Credit</a:t>
            </a:r>
          </a:p>
        </p:txBody>
      </p:sp>
    </p:spTree>
    <p:extLst>
      <p:ext uri="{BB962C8B-B14F-4D97-AF65-F5344CB8AC3E}">
        <p14:creationId xmlns:p14="http://schemas.microsoft.com/office/powerpoint/2010/main" val="3204047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55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Cool, but why can the yield curve predict recessions and how do we actually derive the yield curve?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4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Rates</a:t>
            </a:r>
            <a:endParaRPr lang="en-US" dirty="0"/>
          </a:p>
        </p:txBody>
      </p:sp>
      <p:pic>
        <p:nvPicPr>
          <p:cNvPr id="4" name="Content Placeholder 3" descr="Screen Shot 2015-06-19 at 6.32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58" b="-10558"/>
          <a:stretch>
            <a:fillRect/>
          </a:stretch>
        </p:blipFill>
        <p:spPr>
          <a:xfrm>
            <a:off x="1864629" y="1417638"/>
            <a:ext cx="5893396" cy="3241141"/>
          </a:xfrm>
        </p:spPr>
      </p:pic>
      <p:pic>
        <p:nvPicPr>
          <p:cNvPr id="3" name="Picture 2" descr="Screen Shot 2015-06-22 at 7.14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83" y="4658779"/>
            <a:ext cx="4724400" cy="142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36424" y="6250330"/>
            <a:ext cx="238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r</a:t>
            </a:r>
            <a:r>
              <a:rPr lang="en-US" baseline="-25000" dirty="0" smtClean="0"/>
              <a:t>1</a:t>
            </a:r>
            <a:r>
              <a:rPr lang="en-US" dirty="0" smtClean="0"/>
              <a:t> = 5%, r</a:t>
            </a:r>
            <a:r>
              <a:rPr lang="en-US" baseline="-25000" dirty="0" smtClean="0"/>
              <a:t>2</a:t>
            </a:r>
            <a:r>
              <a:rPr lang="en-US" dirty="0" smtClean="0"/>
              <a:t> = 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Rates and Term Structure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278265"/>
            <a:ext cx="645561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future is certain (risk neutral):</a:t>
            </a:r>
          </a:p>
          <a:p>
            <a:pPr marL="457200" lvl="1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FORWARD RATES = EXPECTED RATES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5-06-19 at 6.38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05" y="2282424"/>
            <a:ext cx="6745113" cy="772249"/>
          </a:xfrm>
          <a:prstGeom prst="rect">
            <a:avLst/>
          </a:prstGeom>
        </p:spPr>
      </p:pic>
      <p:pic>
        <p:nvPicPr>
          <p:cNvPr id="6" name="Picture 5" descr="Screen Shot 2015-06-19 at 6.39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642" y="3504378"/>
            <a:ext cx="6159592" cy="822722"/>
          </a:xfrm>
          <a:prstGeom prst="rect">
            <a:avLst/>
          </a:prstGeom>
        </p:spPr>
      </p:pic>
      <p:pic>
        <p:nvPicPr>
          <p:cNvPr id="7" name="Picture 6" descr="Screen Shot 2015-06-19 at 6.39.1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642" y="4886518"/>
            <a:ext cx="6214151" cy="8053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692" y="3773102"/>
            <a:ext cx="1994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Long term investor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104521"/>
            <a:ext cx="205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Short term investor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74620" y="4181191"/>
            <a:ext cx="88693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Why? </a:t>
            </a:r>
            <a:r>
              <a:rPr lang="en-US" dirty="0" smtClean="0"/>
              <a:t>Because the long term bond is risky, and because they are long term investors, they will accept lower returns by taking a guaranteed  return from (1 +r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2 </a:t>
            </a:r>
            <a:r>
              <a:rPr lang="en-US" dirty="0"/>
              <a:t> (i.e. f</a:t>
            </a:r>
            <a:r>
              <a:rPr lang="en-US" baseline="-25000" dirty="0"/>
              <a:t>1,2 </a:t>
            </a:r>
            <a:r>
              <a:rPr lang="en-US" dirty="0" smtClean="0"/>
              <a:t> &lt; </a:t>
            </a:r>
            <a:r>
              <a:rPr lang="en-US" dirty="0"/>
              <a:t>E(r</a:t>
            </a:r>
            <a:r>
              <a:rPr lang="en-US" baseline="-25000" dirty="0"/>
              <a:t>1,2</a:t>
            </a:r>
            <a:r>
              <a:rPr lang="en-US" dirty="0"/>
              <a:t>)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FORWARD RATES &lt; EXPECTED RATES</a:t>
            </a:r>
            <a:endParaRPr lang="en-US" baseline="-25000" dirty="0">
              <a:solidFill>
                <a:srgbClr val="FF0000"/>
              </a:solidFill>
            </a:endParaRPr>
          </a:p>
          <a:p>
            <a:endParaRPr lang="en-US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274620" y="5545959"/>
            <a:ext cx="84121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Why? </a:t>
            </a:r>
            <a:r>
              <a:rPr lang="en-US" dirty="0" smtClean="0"/>
              <a:t>Because they are short term investors and need liquidity (want to sell at T = 1), in order to purchase the longer term bond, they must be compensated for doing so (i.e. f</a:t>
            </a:r>
            <a:r>
              <a:rPr lang="en-US" baseline="-25000" dirty="0" smtClean="0"/>
              <a:t>1,2 </a:t>
            </a:r>
            <a:r>
              <a:rPr lang="en-US" dirty="0" smtClean="0"/>
              <a:t>&gt; E(r</a:t>
            </a:r>
            <a:r>
              <a:rPr lang="en-US" baseline="-25000" dirty="0" smtClean="0"/>
              <a:t>1,2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FORWARD RATES &gt; EXPECTED RATES</a:t>
            </a:r>
          </a:p>
          <a:p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054673"/>
            <a:ext cx="68788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/>
              <a:t>If the future is uncertain (risk averse):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083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/>
      <p:bldP spid="10" grpId="0"/>
      <p:bldP spid="11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8512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Factors that determine an upward sloping yield curve?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Higher future short term rates</a:t>
            </a:r>
          </a:p>
          <a:p>
            <a:pPr marL="400050" lvl="1" indent="0">
              <a:buNone/>
            </a:pPr>
            <a:r>
              <a:rPr lang="en-US" dirty="0" smtClean="0"/>
              <a:t>-determined by expectations and forward rates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Liquidity preferences for short term bonds</a:t>
            </a:r>
          </a:p>
          <a:p>
            <a:pPr marL="914400" lvl="1" indent="-514350"/>
            <a:r>
              <a:rPr lang="en-US" dirty="0" smtClean="0"/>
              <a:t>Defined as the difference between the forward rate and the expected rate</a:t>
            </a:r>
            <a:endParaRPr lang="en-US" dirty="0"/>
          </a:p>
        </p:txBody>
      </p:sp>
      <p:pic>
        <p:nvPicPr>
          <p:cNvPr id="4" name="Picture 3" descr="Screen Shot 2015-06-19 at 6.27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22" y="4746710"/>
            <a:ext cx="433070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865" y="5753752"/>
            <a:ext cx="8786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*Long term investors bid long term interest rates down, thus yield curve up (F &lt; E)..less K</a:t>
            </a:r>
          </a:p>
          <a:p>
            <a:r>
              <a:rPr lang="en-US" dirty="0" smtClean="0"/>
              <a:t>*Short term investors bid long term interest rates up, thus yield curve down (F &gt; E)...more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3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559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And as we saw in the video…interest rates shed light on what stage of the business cycle we are at, which implies how close we are to recession or expansion!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17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Bond Pricing Relationships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Bond Prices and Yields are inversely related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Longer maturity bonds tend to be more price sensitive than shorter term bonds.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lower coupon bonds are more price sensitive than higher coupon bonds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2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Tells us the interest rate sensitivity of a bond or bond portfolio</a:t>
            </a:r>
          </a:p>
          <a:p>
            <a:pPr lvl="1"/>
            <a:r>
              <a:rPr lang="en-US" dirty="0" smtClean="0"/>
              <a:t>it is essentially a measure of effective maturity.</a:t>
            </a:r>
          </a:p>
          <a:p>
            <a:pPr lvl="2"/>
            <a:r>
              <a:rPr lang="en-US" dirty="0" smtClean="0"/>
              <a:t>Measuring the discounted, weighted average time it takes for payments to be received</a:t>
            </a:r>
          </a:p>
        </p:txBody>
      </p:sp>
      <p:pic>
        <p:nvPicPr>
          <p:cNvPr id="4" name="Picture 3" descr="Screen Shot 2015-06-22 at 7.24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03" y="4284663"/>
            <a:ext cx="41275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25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Duration</a:t>
            </a:r>
            <a:endParaRPr lang="en-US" dirty="0"/>
          </a:p>
        </p:txBody>
      </p:sp>
      <p:pic>
        <p:nvPicPr>
          <p:cNvPr id="4" name="Content Placeholder 3" descr="Screen Shot 2015-06-22 at 7.29.2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35" b="-2035"/>
          <a:stretch>
            <a:fillRect/>
          </a:stretch>
        </p:blipFill>
        <p:spPr>
          <a:xfrm>
            <a:off x="775106" y="1600200"/>
            <a:ext cx="3650902" cy="2007855"/>
          </a:xfrm>
        </p:spPr>
      </p:pic>
      <p:pic>
        <p:nvPicPr>
          <p:cNvPr id="5" name="Picture 4" descr="Screen Shot 2015-06-22 at 7.27.4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714" y="3966821"/>
            <a:ext cx="3465851" cy="1891910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2322714" y="3809724"/>
            <a:ext cx="3928745" cy="2242182"/>
          </a:xfrm>
          <a:prstGeom prst="frame">
            <a:avLst>
              <a:gd name="adj1" fmla="val 89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0397" y="1984231"/>
            <a:ext cx="1032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D* = </a:t>
            </a:r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133327" y="2392454"/>
            <a:ext cx="10662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33327" y="2307396"/>
            <a:ext cx="1066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 + y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6390381" y="1746123"/>
            <a:ext cx="46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41715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51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Question: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Calculate </a:t>
            </a:r>
            <a:r>
              <a:rPr lang="en-US" dirty="0"/>
              <a:t>the </a:t>
            </a:r>
            <a:r>
              <a:rPr lang="en-US" b="1" dirty="0" smtClean="0"/>
              <a:t>modified duration (D*) </a:t>
            </a:r>
            <a:r>
              <a:rPr lang="en-US" dirty="0"/>
              <a:t>for a new, risk-less 20-year bond with a face value of 100, </a:t>
            </a:r>
            <a:r>
              <a:rPr lang="en-US" dirty="0" smtClean="0"/>
              <a:t>and an annual </a:t>
            </a:r>
            <a:r>
              <a:rPr lang="en-US" dirty="0"/>
              <a:t>coupon rate of 6%, and a price of 99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21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Modified Duration</a:t>
            </a:r>
            <a:endParaRPr lang="en-US" dirty="0"/>
          </a:p>
        </p:txBody>
      </p:sp>
      <p:pic>
        <p:nvPicPr>
          <p:cNvPr id="4" name="Content Placeholder 3" descr="Screen Shot 2015-06-22 at 7.24.4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634" b="-11634"/>
          <a:stretch>
            <a:fillRect/>
          </a:stretch>
        </p:blipFill>
        <p:spPr>
          <a:xfrm>
            <a:off x="3751620" y="1417638"/>
            <a:ext cx="3631056" cy="19969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223" y="1785808"/>
            <a:ext cx="21356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99</a:t>
            </a:r>
          </a:p>
          <a:p>
            <a:r>
              <a:rPr lang="en-US" dirty="0" smtClean="0"/>
              <a:t>F = 100</a:t>
            </a:r>
          </a:p>
          <a:p>
            <a:r>
              <a:rPr lang="en-US" dirty="0" smtClean="0"/>
              <a:t>T = 20</a:t>
            </a:r>
          </a:p>
          <a:p>
            <a:r>
              <a:rPr lang="en-US" dirty="0" smtClean="0"/>
              <a:t>Coupon Rate = .06 </a:t>
            </a:r>
          </a:p>
          <a:p>
            <a:r>
              <a:rPr lang="en-US" dirty="0" smtClean="0"/>
              <a:t>Coupon Payment = 6</a:t>
            </a:r>
          </a:p>
          <a:p>
            <a:r>
              <a:rPr lang="en-US" dirty="0" smtClean="0"/>
              <a:t>YTM = ?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239319" y="3254140"/>
            <a:ext cx="694606" cy="1706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11157" y="4992592"/>
            <a:ext cx="19206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Need YTM</a:t>
            </a:r>
          </a:p>
          <a:p>
            <a:endParaRPr lang="en-US" b="1" dirty="0"/>
          </a:p>
          <a:p>
            <a:r>
              <a:rPr lang="en-US" b="1" dirty="0" smtClean="0"/>
              <a:t>How do we get it?</a:t>
            </a:r>
          </a:p>
          <a:p>
            <a:endParaRPr lang="en-US" b="1" dirty="0"/>
          </a:p>
          <a:p>
            <a:r>
              <a:rPr lang="en-US" b="1" dirty="0" smtClean="0"/>
              <a:t>YTM = IRR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002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37" y="1600200"/>
            <a:ext cx="8505363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Please Download </a:t>
            </a:r>
            <a:r>
              <a:rPr lang="en-US" dirty="0" err="1" smtClean="0"/>
              <a:t>Ovote</a:t>
            </a:r>
            <a:r>
              <a:rPr lang="en-US" dirty="0" smtClean="0"/>
              <a:t>: Free Survey App</a:t>
            </a:r>
            <a:endParaRPr lang="en-US" dirty="0" smtClean="0"/>
          </a:p>
          <a:p>
            <a:pPr lvl="1"/>
            <a:r>
              <a:rPr lang="en-US" sz="2100" dirty="0" smtClean="0"/>
              <a:t>On the app store—free</a:t>
            </a:r>
            <a:r>
              <a:rPr lang="en-US" sz="2100" dirty="0" smtClean="0"/>
              <a:t>!</a:t>
            </a:r>
          </a:p>
          <a:p>
            <a:pPr lvl="1"/>
            <a:r>
              <a:rPr lang="en-US" sz="2100" dirty="0" smtClean="0"/>
              <a:t>Takes 1 minute</a:t>
            </a:r>
            <a:endParaRPr lang="en-US" sz="2100" dirty="0" smtClean="0"/>
          </a:p>
          <a:p>
            <a:pPr lvl="1"/>
            <a:r>
              <a:rPr lang="en-US" sz="2100" dirty="0" smtClean="0"/>
              <a:t>a good way for me to receive feedback on lectures so I can better YUDI! 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Still going over your first assignments</a:t>
            </a:r>
          </a:p>
          <a:p>
            <a:pPr lvl="1"/>
            <a:r>
              <a:rPr lang="en-US" sz="2100" dirty="0" smtClean="0"/>
              <a:t>will post the solutions this weekend!</a:t>
            </a:r>
          </a:p>
          <a:p>
            <a:pPr lvl="1"/>
            <a:endParaRPr lang="en-US" sz="2100" dirty="0"/>
          </a:p>
          <a:p>
            <a:r>
              <a:rPr lang="en-US" dirty="0" smtClean="0"/>
              <a:t>Hand in ASSIGNMENT #2 NEXT time we meet!!!</a:t>
            </a:r>
          </a:p>
          <a:p>
            <a:pPr lvl="1"/>
            <a:r>
              <a:rPr lang="en-US" sz="2100" dirty="0" smtClean="0"/>
              <a:t>NOV 19</a:t>
            </a:r>
            <a:r>
              <a:rPr lang="en-US" sz="2100" baseline="30000" dirty="0" smtClean="0"/>
              <a:t>th</a:t>
            </a:r>
            <a:r>
              <a:rPr lang="en-US" sz="2100" dirty="0" smtClean="0"/>
              <a:t>, 2015 @ 9:00 PM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972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Info Graphic</a:t>
            </a:r>
            <a:endParaRPr lang="en-US" dirty="0"/>
          </a:p>
        </p:txBody>
      </p:sp>
      <p:pic>
        <p:nvPicPr>
          <p:cNvPr id="4" name="Content Placeholder 3" descr="Screen Shot 2015-06-22 at 5.58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44" r="-7744"/>
          <a:stretch>
            <a:fillRect/>
          </a:stretch>
        </p:blipFill>
        <p:spPr/>
      </p:pic>
      <p:sp>
        <p:nvSpPr>
          <p:cNvPr id="5" name="Frame 4"/>
          <p:cNvSpPr/>
          <p:nvPr/>
        </p:nvSpPr>
        <p:spPr>
          <a:xfrm>
            <a:off x="3234882" y="5615375"/>
            <a:ext cx="1746440" cy="654796"/>
          </a:xfrm>
          <a:prstGeom prst="fram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9999" y="3055716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12.11</a:t>
            </a:r>
            <a:endParaRPr lang="en-US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09999" y="3425048"/>
            <a:ext cx="7109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51232" y="3425048"/>
            <a:ext cx="104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 + .0609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190809" y="3240382"/>
            <a:ext cx="88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 11.42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448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05" y="274638"/>
            <a:ext cx="892569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does 11.42 modified duration mean?</a:t>
            </a:r>
            <a:endParaRPr lang="en-US" dirty="0"/>
          </a:p>
        </p:txBody>
      </p:sp>
      <p:pic>
        <p:nvPicPr>
          <p:cNvPr id="4" name="Content Placeholder 3" descr="Screen Shot 2015-06-22 at 7.27.4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5" b="-375"/>
          <a:stretch>
            <a:fillRect/>
          </a:stretch>
        </p:blipFill>
        <p:spPr>
          <a:xfrm>
            <a:off x="3295164" y="1632859"/>
            <a:ext cx="2767592" cy="15220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185" y="3551774"/>
            <a:ext cx="3015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 -11.42 * (.01)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753889" y="3551774"/>
            <a:ext cx="1378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-.1142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18306" y="2896978"/>
            <a:ext cx="8613122" cy="654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interest rates rise 1% in the next year, then the value of your bond portfolio is expected to fall 11.42% (based off its modified duration, i.e. sensitivity to interest rate changes).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8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 Question: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8393"/>
            <a:ext cx="8229600" cy="1892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Next</a:t>
            </a:r>
            <a:r>
              <a:rPr lang="en-US" dirty="0"/>
              <a:t>, approximate the 5</a:t>
            </a:r>
            <a:r>
              <a:rPr lang="en-US" dirty="0" smtClean="0"/>
              <a:t>% value </a:t>
            </a:r>
            <a:r>
              <a:rPr lang="en-US" dirty="0"/>
              <a:t>at risk (</a:t>
            </a:r>
            <a:r>
              <a:rPr lang="en-US" dirty="0" err="1"/>
              <a:t>VaR</a:t>
            </a:r>
            <a:r>
              <a:rPr lang="en-US" dirty="0"/>
              <a:t>) over the next year on a </a:t>
            </a:r>
            <a:r>
              <a:rPr lang="en-US" dirty="0" smtClean="0"/>
              <a:t>portfolio of </a:t>
            </a:r>
            <a:r>
              <a:rPr lang="en-US" dirty="0"/>
              <a:t>these </a:t>
            </a:r>
            <a:r>
              <a:rPr lang="en-US" dirty="0" smtClean="0"/>
              <a:t>bonds if the volatility of yields is 1%?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936376"/>
            <a:ext cx="2014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Question: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8884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</a:t>
            </a:r>
            <a:r>
              <a:rPr lang="en-US" dirty="0" err="1" smtClean="0"/>
              <a:t>VaR</a:t>
            </a:r>
            <a:r>
              <a:rPr lang="en-US" dirty="0" smtClean="0"/>
              <a:t> for Bonds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5070619" cy="127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we know for EQUITY portfolio: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= E(r) – 1.645 </a:t>
            </a:r>
            <a:r>
              <a:rPr lang="en-US" sz="2000" dirty="0" err="1" smtClean="0"/>
              <a:t>σ</a:t>
            </a:r>
            <a:r>
              <a:rPr lang="en-US" sz="2000" dirty="0" smtClean="0"/>
              <a:t>(r) </a:t>
            </a:r>
            <a:endParaRPr lang="en-US" sz="2000" baseline="-250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3112933"/>
            <a:ext cx="4134465" cy="2012859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Different for BOND portfolio:</a:t>
            </a:r>
          </a:p>
          <a:p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= E(y) </a:t>
            </a:r>
            <a:r>
              <a:rPr lang="en-US" sz="2000" b="1" dirty="0" smtClean="0"/>
              <a:t>+ </a:t>
            </a:r>
            <a:r>
              <a:rPr lang="en-US" sz="2000" dirty="0" smtClean="0"/>
              <a:t>1.645 </a:t>
            </a:r>
            <a:r>
              <a:rPr lang="en-US" sz="2000" dirty="0" err="1" smtClean="0"/>
              <a:t>σ</a:t>
            </a:r>
            <a:r>
              <a:rPr lang="en-US" sz="2000" dirty="0" smtClean="0"/>
              <a:t>(y) </a:t>
            </a:r>
          </a:p>
          <a:p>
            <a:pPr marL="457200" lvl="1" indent="0">
              <a:buNone/>
            </a:pPr>
            <a:r>
              <a:rPr lang="en-US" sz="2000" baseline="-25000" dirty="0"/>
              <a:t>	</a:t>
            </a:r>
            <a:r>
              <a:rPr lang="en-US" sz="2000" dirty="0" smtClean="0"/>
              <a:t>= .0609 + (1.645(.01))</a:t>
            </a:r>
          </a:p>
          <a:p>
            <a:pPr marL="457200" lvl="1" indent="0">
              <a:buNone/>
            </a:pPr>
            <a:r>
              <a:rPr lang="en-US" sz="2000" baseline="-25000" dirty="0"/>
              <a:t>	</a:t>
            </a:r>
            <a:r>
              <a:rPr lang="en-US" sz="2000" dirty="0" smtClean="0"/>
              <a:t>= .0773 or </a:t>
            </a:r>
            <a:r>
              <a:rPr lang="en-US" sz="2000" b="1" dirty="0" smtClean="0"/>
              <a:t>7.73%</a:t>
            </a:r>
            <a:endParaRPr lang="en-US" sz="2000" b="1" baseline="-25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53958" y="4901052"/>
            <a:ext cx="7938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47794" y="4577886"/>
            <a:ext cx="4539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Means in the worst 5% cases, yields can exceed 7.73%. Remember, as Yields ^ Price v</a:t>
            </a:r>
            <a:endParaRPr lang="en-US" dirty="0"/>
          </a:p>
        </p:txBody>
      </p:sp>
      <p:pic>
        <p:nvPicPr>
          <p:cNvPr id="9" name="Content Placeholder 3" descr="Screen Shot 2015-06-22 at 7.27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5" b="-375"/>
          <a:stretch>
            <a:fillRect/>
          </a:stretch>
        </p:blipFill>
        <p:spPr>
          <a:xfrm>
            <a:off x="1290356" y="5383742"/>
            <a:ext cx="2063230" cy="11346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91423" y="5383742"/>
            <a:ext cx="4756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-.1879 = - 11.42 *.01645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791423" y="6174895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-18.79%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64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understand how the economy works, the business cycle, and the role/ importance of credit..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understand the general approach to value a bond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understand the yield curve and how forward rates and expectations of future rates dictate its shape!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understand how to determine the duration of a bond, </a:t>
            </a:r>
            <a:r>
              <a:rPr lang="en-US" dirty="0" err="1" smtClean="0"/>
              <a:t>VaR</a:t>
            </a:r>
            <a:r>
              <a:rPr lang="en-US" dirty="0" smtClean="0"/>
              <a:t> of a bond portfolio, and its implications!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7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Going over fixed income concepts: </a:t>
            </a:r>
          </a:p>
          <a:p>
            <a:pPr algn="ctr"/>
            <a:endParaRPr lang="en-US" dirty="0" smtClean="0"/>
          </a:p>
          <a:p>
            <a:pPr lvl="1"/>
            <a:r>
              <a:rPr lang="en-US" dirty="0" smtClean="0"/>
              <a:t>Video: How The Economy Machine Works</a:t>
            </a:r>
          </a:p>
          <a:p>
            <a:pPr lvl="2"/>
            <a:r>
              <a:rPr lang="en-US" dirty="0" smtClean="0"/>
              <a:t> </a:t>
            </a:r>
            <a:r>
              <a:rPr lang="en-US" sz="1600" dirty="0" smtClean="0"/>
              <a:t>Ray </a:t>
            </a:r>
            <a:r>
              <a:rPr lang="en-US" sz="1600" dirty="0" err="1" smtClean="0"/>
              <a:t>Dalio</a:t>
            </a:r>
            <a:r>
              <a:rPr lang="en-US" sz="1600" dirty="0" smtClean="0"/>
              <a:t>—Founder &amp; President of Bridgewater Associates</a:t>
            </a:r>
          </a:p>
          <a:p>
            <a:pPr marL="914400" lvl="2" indent="0">
              <a:buNone/>
            </a:pPr>
            <a:endParaRPr lang="en-US" sz="1600" dirty="0" smtClean="0"/>
          </a:p>
          <a:p>
            <a:pPr lvl="1"/>
            <a:r>
              <a:rPr lang="en-US" dirty="0" smtClean="0"/>
              <a:t>How to value different types of bonds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Yield </a:t>
            </a:r>
            <a:r>
              <a:rPr lang="en-US" dirty="0" smtClean="0"/>
              <a:t>Curve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Introduction to </a:t>
            </a:r>
            <a:r>
              <a:rPr lang="en-US" dirty="0" smtClean="0"/>
              <a:t>Duration and </a:t>
            </a:r>
            <a:r>
              <a:rPr lang="en-US" dirty="0" err="1" smtClean="0"/>
              <a:t>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6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625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The Economy Machine Works</a:t>
            </a:r>
            <a:br>
              <a:rPr lang="en-US" dirty="0" smtClean="0"/>
            </a:br>
            <a:r>
              <a:rPr lang="en-US" sz="2000" dirty="0" smtClean="0"/>
              <a:t>https</a:t>
            </a:r>
            <a:r>
              <a:rPr lang="en-US" sz="2000" dirty="0"/>
              <a:t>://</a:t>
            </a:r>
            <a:r>
              <a:rPr lang="en-US" sz="2000" dirty="0" err="1"/>
              <a:t>www.youtube.com</a:t>
            </a:r>
            <a:r>
              <a:rPr lang="en-US" sz="2000" dirty="0"/>
              <a:t>/</a:t>
            </a:r>
            <a:r>
              <a:rPr lang="en-US" sz="2000" dirty="0" err="1"/>
              <a:t>watch?v</a:t>
            </a:r>
            <a:r>
              <a:rPr lang="en-US" sz="2000" dirty="0"/>
              <a:t>=</a:t>
            </a:r>
            <a:r>
              <a:rPr lang="en-US" sz="2000" dirty="0" smtClean="0"/>
              <a:t>PHe0bXAIuk0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844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1953"/>
            <a:ext cx="8229600" cy="1143000"/>
          </a:xfrm>
        </p:spPr>
        <p:txBody>
          <a:bodyPr/>
          <a:lstStyle/>
          <a:p>
            <a:r>
              <a:rPr lang="en-US" dirty="0" smtClean="0"/>
              <a:t>Bond 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48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Coupon Bond Valuation</a:t>
            </a:r>
            <a:endParaRPr lang="en-US" dirty="0"/>
          </a:p>
        </p:txBody>
      </p:sp>
      <p:pic>
        <p:nvPicPr>
          <p:cNvPr id="4" name="Content Placeholder 3" descr="Screen Shot 2015-06-19 at 5.44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81" b="-2881"/>
          <a:stretch>
            <a:fillRect/>
          </a:stretch>
        </p:blipFill>
        <p:spPr>
          <a:xfrm>
            <a:off x="2403523" y="2357881"/>
            <a:ext cx="4227166" cy="2324779"/>
          </a:xfrm>
        </p:spPr>
      </p:pic>
      <p:sp>
        <p:nvSpPr>
          <p:cNvPr id="5" name="TextBox 4"/>
          <p:cNvSpPr txBox="1"/>
          <p:nvPr/>
        </p:nvSpPr>
        <p:spPr>
          <a:xfrm>
            <a:off x="1748391" y="4849674"/>
            <a:ext cx="60349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 P</a:t>
            </a:r>
            <a:r>
              <a:rPr lang="en-US" sz="2400" baseline="-25000" dirty="0" smtClean="0"/>
              <a:t>0 </a:t>
            </a:r>
            <a:r>
              <a:rPr lang="en-US" sz="2400" dirty="0" smtClean="0"/>
              <a:t>= the price of the bond</a:t>
            </a:r>
          </a:p>
          <a:p>
            <a:r>
              <a:rPr lang="en-US" sz="2400" baseline="-25000" dirty="0" smtClean="0"/>
              <a:t>	</a:t>
            </a:r>
            <a:r>
              <a:rPr lang="en-US" sz="2400" baseline="-25000" dirty="0"/>
              <a:t> </a:t>
            </a:r>
            <a:r>
              <a:rPr lang="en-US" sz="2400" dirty="0" smtClean="0"/>
              <a:t>      F = the Face Value of the bond</a:t>
            </a:r>
          </a:p>
          <a:p>
            <a:r>
              <a:rPr lang="en-US" sz="2400" baseline="-25000" dirty="0"/>
              <a:t>	 </a:t>
            </a:r>
            <a:r>
              <a:rPr lang="en-US" sz="2400" dirty="0" smtClean="0"/>
              <a:t>      r</a:t>
            </a:r>
            <a:r>
              <a:rPr lang="en-US" sz="2400" baseline="-25000" dirty="0" smtClean="0"/>
              <a:t>T </a:t>
            </a:r>
            <a:r>
              <a:rPr lang="en-US" sz="2400" dirty="0" smtClean="0"/>
              <a:t>= is the prevailing interest rate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    T = the maturity of the bond</a:t>
            </a:r>
          </a:p>
          <a:p>
            <a:r>
              <a:rPr lang="en-US" sz="2400" baseline="-25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33373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Bond Valuation</a:t>
            </a:r>
            <a:endParaRPr lang="en-US" dirty="0"/>
          </a:p>
        </p:txBody>
      </p:sp>
      <p:pic>
        <p:nvPicPr>
          <p:cNvPr id="4" name="Content Placeholder 3" descr="Screen Shot 2015-06-19 at 5.45.1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88" b="-31888"/>
          <a:stretch>
            <a:fillRect/>
          </a:stretch>
        </p:blipFill>
        <p:spPr>
          <a:xfrm>
            <a:off x="341740" y="907251"/>
            <a:ext cx="8229600" cy="4156863"/>
          </a:xfrm>
        </p:spPr>
      </p:pic>
      <p:sp>
        <p:nvSpPr>
          <p:cNvPr id="5" name="TextBox 4"/>
          <p:cNvSpPr txBox="1"/>
          <p:nvPr/>
        </p:nvSpPr>
        <p:spPr>
          <a:xfrm>
            <a:off x="929864" y="4437286"/>
            <a:ext cx="71523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C = the coupon</a:t>
            </a:r>
          </a:p>
          <a:p>
            <a:endParaRPr lang="en-US" dirty="0"/>
          </a:p>
          <a:p>
            <a:r>
              <a:rPr lang="en-US" dirty="0" smtClean="0"/>
              <a:t>i.e. if the Face Value of a bond is $1000 and the coupon rate is 5%, then      C = 50 (assuming annual payments)</a:t>
            </a:r>
          </a:p>
          <a:p>
            <a:endParaRPr lang="en-US" dirty="0" smtClean="0"/>
          </a:p>
          <a:p>
            <a:r>
              <a:rPr lang="en-US" dirty="0" smtClean="0"/>
              <a:t>…if semi-annual payments, then C = 25,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t</a:t>
            </a:r>
            <a:r>
              <a:rPr lang="en-US" dirty="0" smtClean="0"/>
              <a:t> = r</a:t>
            </a:r>
            <a:r>
              <a:rPr lang="en-US" baseline="-25000" dirty="0" smtClean="0"/>
              <a:t>t</a:t>
            </a:r>
            <a:r>
              <a:rPr lang="en-US" dirty="0" smtClean="0"/>
              <a:t>/2, and t= tx2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9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to Maturity</a:t>
            </a:r>
            <a:endParaRPr lang="en-US" dirty="0"/>
          </a:p>
        </p:txBody>
      </p:sp>
      <p:pic>
        <p:nvPicPr>
          <p:cNvPr id="4" name="Content Placeholder 3" descr="Screen Shot 2015-06-19 at 5.45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077" b="-42077"/>
          <a:stretch>
            <a:fillRect/>
          </a:stretch>
        </p:blipFill>
        <p:spPr>
          <a:xfrm>
            <a:off x="457200" y="137289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176093" y="3299306"/>
            <a:ext cx="8777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YTM is the “single” interest rate in the market that makes the price of the bond appropriate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Screen Shot 2015-06-19 at 5.57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95" y="3732213"/>
            <a:ext cx="4189540" cy="1274191"/>
          </a:xfrm>
          <a:prstGeom prst="rect">
            <a:avLst/>
          </a:prstGeom>
        </p:spPr>
      </p:pic>
      <p:pic>
        <p:nvPicPr>
          <p:cNvPr id="7" name="Picture 6" descr="Screen Shot 2015-06-19 at 5.57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08" y="5253836"/>
            <a:ext cx="4458087" cy="127090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179195" y="3859945"/>
            <a:ext cx="0" cy="1146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79195" y="5378279"/>
            <a:ext cx="0" cy="1146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89597" y="4404296"/>
            <a:ext cx="923678" cy="4288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63605" y="4404296"/>
            <a:ext cx="1051681" cy="4288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89597" y="5876335"/>
            <a:ext cx="923678" cy="4288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63605" y="5876335"/>
            <a:ext cx="1051681" cy="4288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79195" y="3942631"/>
            <a:ext cx="3177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a par value of 100, and coupon of 5%, what does the price of this bond imply about the YTM?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79195" y="5414670"/>
            <a:ext cx="3177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a par value of 100, </a:t>
            </a:r>
            <a:r>
              <a:rPr lang="en-US" dirty="0"/>
              <a:t>and coupon of 5%, what </a:t>
            </a:r>
            <a:r>
              <a:rPr lang="en-US" dirty="0" smtClean="0"/>
              <a:t>does the price of this bond imply about the YTM?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9442182">
            <a:off x="172720" y="533657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halkduster"/>
                <a:cs typeface="Chalkduster"/>
              </a:rPr>
              <a:t>PREMIUM</a:t>
            </a:r>
            <a:endParaRPr lang="en-US" dirty="0">
              <a:solidFill>
                <a:srgbClr val="008000"/>
              </a:solidFill>
              <a:latin typeface="Chalkduster"/>
              <a:cs typeface="Chalkduster"/>
            </a:endParaRPr>
          </a:p>
        </p:txBody>
      </p:sp>
      <p:sp>
        <p:nvSpPr>
          <p:cNvPr id="19" name="TextBox 18"/>
          <p:cNvSpPr txBox="1"/>
          <p:nvPr/>
        </p:nvSpPr>
        <p:spPr>
          <a:xfrm rot="19442182">
            <a:off x="147074" y="399305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halkduster"/>
                <a:cs typeface="Chalkduster"/>
              </a:rPr>
              <a:t>DISCOUNT</a:t>
            </a:r>
            <a:endParaRPr lang="en-US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2347237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Yield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749702"/>
          </a:xfrm>
        </p:spPr>
        <p:txBody>
          <a:bodyPr>
            <a:normAutofit/>
          </a:bodyPr>
          <a:lstStyle/>
          <a:p>
            <a:r>
              <a:rPr lang="en-US" dirty="0" smtClean="0"/>
              <a:t>The Yield Curve plots the “term structure” of interest rates over different investment horizons.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- Essentially an educated prediction for where interest rates are headed in the short term, medium term, and long term</a:t>
            </a:r>
            <a:endParaRPr lang="en-US" dirty="0"/>
          </a:p>
        </p:txBody>
      </p:sp>
      <p:pic>
        <p:nvPicPr>
          <p:cNvPr id="4" name="Picture 3" descr="Screen Shot 2015-06-19 at 6.12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644" y="3163270"/>
            <a:ext cx="4872356" cy="209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0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1017</Words>
  <Application>Microsoft Macintosh PowerPoint</Application>
  <PresentationFormat>On-screen Show (4:3)</PresentationFormat>
  <Paragraphs>139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YUDI</vt:lpstr>
      <vt:lpstr>Announcements</vt:lpstr>
      <vt:lpstr>Today</vt:lpstr>
      <vt:lpstr>How The Economy Machine Works https://www.youtube.com/watch?v=PHe0bXAIuk0</vt:lpstr>
      <vt:lpstr>Bond Valuation</vt:lpstr>
      <vt:lpstr>Zero Coupon Bond Valuation</vt:lpstr>
      <vt:lpstr>Coupon Bond Valuation</vt:lpstr>
      <vt:lpstr>Yield to Maturity</vt:lpstr>
      <vt:lpstr>The Yield Curve</vt:lpstr>
      <vt:lpstr>Cool, but why can the yield curve predict recessions and how do we actually derive the yield curve?</vt:lpstr>
      <vt:lpstr>Forward Rates</vt:lpstr>
      <vt:lpstr>Forward Rates and Term Structure</vt:lpstr>
      <vt:lpstr>Factors that determine an upward sloping yield curve?</vt:lpstr>
      <vt:lpstr>And as we saw in the video…interest rates shed light on what stage of the business cycle we are at, which implies how close we are to recession or expansion!</vt:lpstr>
      <vt:lpstr>Bond Pricing Relationships </vt:lpstr>
      <vt:lpstr>Duration</vt:lpstr>
      <vt:lpstr>Modified Duration</vt:lpstr>
      <vt:lpstr>Quick Example…</vt:lpstr>
      <vt:lpstr>Finding Modified Duration</vt:lpstr>
      <vt:lpstr>Excel Info Graphic</vt:lpstr>
      <vt:lpstr>What does 11.42 modified duration mean?</vt:lpstr>
      <vt:lpstr>Follow Up Question: VaR</vt:lpstr>
      <vt:lpstr>Determining VaR for Bonds</vt:lpstr>
      <vt:lpstr>Summary of Today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YUDI</dc:title>
  <dc:creator>david mccullough</dc:creator>
  <cp:lastModifiedBy>david mccullough</cp:lastModifiedBy>
  <cp:revision>41</cp:revision>
  <dcterms:created xsi:type="dcterms:W3CDTF">2015-06-18T21:56:53Z</dcterms:created>
  <dcterms:modified xsi:type="dcterms:W3CDTF">2015-11-06T10:40:49Z</dcterms:modified>
</cp:coreProperties>
</file>