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0" r:id="rId9"/>
    <p:sldId id="271" r:id="rId10"/>
    <p:sldId id="272" r:id="rId11"/>
    <p:sldId id="273" r:id="rId12"/>
    <p:sldId id="267" r:id="rId13"/>
    <p:sldId id="265" r:id="rId14"/>
    <p:sldId id="262" r:id="rId15"/>
    <p:sldId id="263" r:id="rId16"/>
    <p:sldId id="264" r:id="rId17"/>
    <p:sldId id="274" r:id="rId18"/>
    <p:sldId id="279" r:id="rId19"/>
    <p:sldId id="287" r:id="rId20"/>
    <p:sldId id="268" r:id="rId21"/>
    <p:sldId id="281" r:id="rId22"/>
    <p:sldId id="282" r:id="rId23"/>
    <p:sldId id="283" r:id="rId24"/>
    <p:sldId id="284" r:id="rId25"/>
    <p:sldId id="275" r:id="rId26"/>
    <p:sldId id="286" r:id="rId27"/>
    <p:sldId id="276" r:id="rId28"/>
    <p:sldId id="278" r:id="rId29"/>
    <p:sldId id="277" r:id="rId30"/>
    <p:sldId id="285" r:id="rId31"/>
    <p:sldId id="289" r:id="rId32"/>
    <p:sldId id="269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4" autoAdjust="0"/>
    <p:restoredTop sz="89374" autoAdjust="0"/>
  </p:normalViewPr>
  <p:slideViewPr>
    <p:cSldViewPr snapToGrid="0" snapToObjects="1">
      <p:cViewPr>
        <p:scale>
          <a:sx n="103" d="100"/>
          <a:sy n="103" d="100"/>
        </p:scale>
        <p:origin x="-237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22C0D-1F82-2844-97D6-CCC20E248947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2189-1E12-B04C-87CC-05F9D7F1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2189-1E12-B04C-87CC-05F9D7F12C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0866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F7F7F"/>
                </a:solidFill>
              </a:rPr>
              <a:t>Facilitate the creation and recording of a loan contract – Allows users to instantiate a loan either</a:t>
            </a:r>
            <a:r>
              <a:rPr lang="en-US" sz="1800" baseline="0" dirty="0" smtClean="0">
                <a:solidFill>
                  <a:srgbClr val="7F7F7F"/>
                </a:solidFill>
              </a:rPr>
              <a:t> as a lender or a borrower.</a:t>
            </a:r>
          </a:p>
          <a:p>
            <a:pPr marL="1165860" lvl="2" indent="-342900">
              <a:buFont typeface="+mj-lt"/>
              <a:buAutoNum type="arabicPeriod"/>
            </a:pPr>
            <a:r>
              <a:rPr lang="en-US" sz="1800" baseline="0" dirty="0" smtClean="0">
                <a:solidFill>
                  <a:srgbClr val="7F7F7F"/>
                </a:solidFill>
              </a:rPr>
              <a:t>For example, I might start a loan by selecting a person from whom to borrow.  I can set the terms, when I can make repayment, how much interest (if any) I’m willing to pay, etc.</a:t>
            </a:r>
          </a:p>
          <a:p>
            <a:pPr marL="1165860" lvl="2" indent="-342900">
              <a:buFont typeface="+mj-lt"/>
              <a:buAutoNum type="arabicPeriod"/>
            </a:pPr>
            <a:r>
              <a:rPr lang="en-US" sz="1800" baseline="0" dirty="0" smtClean="0">
                <a:solidFill>
                  <a:srgbClr val="7F7F7F"/>
                </a:solidFill>
              </a:rPr>
              <a:t>Alternatively, I could start a loan by selecting a person to be the borrower.</a:t>
            </a:r>
            <a:endParaRPr lang="en-US" sz="1800" dirty="0" smtClean="0">
              <a:solidFill>
                <a:srgbClr val="7F7F7F"/>
              </a:solidFill>
            </a:endParaRPr>
          </a:p>
          <a:p>
            <a:pPr marL="70866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F7F7F"/>
                </a:solidFill>
              </a:rPr>
              <a:t>Remind all parties of their obligation and due</a:t>
            </a:r>
          </a:p>
          <a:p>
            <a:pPr marL="1165860" lvl="2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F7F7F"/>
                </a:solidFill>
              </a:rPr>
              <a:t>Automatic notifications which can be selected at the time of the loan creation.</a:t>
            </a:r>
          </a:p>
          <a:p>
            <a:pPr marL="1165860" lvl="2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F7F7F"/>
                </a:solidFill>
              </a:rPr>
              <a:t>Manually choose to notify a borrower</a:t>
            </a:r>
          </a:p>
          <a:p>
            <a:pPr marL="708660" lvl="1" indent="-342900">
              <a:buFont typeface="+mj-lt"/>
              <a:buAutoNum type="arabicPeriod"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70866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F7F7F"/>
                </a:solidFill>
              </a:rPr>
              <a:t>Facilitate repayment</a:t>
            </a:r>
          </a:p>
          <a:p>
            <a:pPr marL="1165860" lvl="2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F7F7F"/>
                </a:solidFill>
              </a:rPr>
              <a:t>Lend me will make the payments</a:t>
            </a:r>
            <a:r>
              <a:rPr lang="en-US" sz="1800" baseline="0" dirty="0" smtClean="0">
                <a:solidFill>
                  <a:srgbClr val="7F7F7F"/>
                </a:solidFill>
              </a:rPr>
              <a:t> so that you don’t have to handle cash.  You can simply make a loan or pay back a loan within the system by using a 3</a:t>
            </a:r>
            <a:r>
              <a:rPr lang="en-US" sz="1800" baseline="30000" dirty="0" smtClean="0">
                <a:solidFill>
                  <a:srgbClr val="7F7F7F"/>
                </a:solidFill>
              </a:rPr>
              <a:t>rd</a:t>
            </a:r>
            <a:r>
              <a:rPr lang="en-US" sz="1800" baseline="0" dirty="0" smtClean="0">
                <a:solidFill>
                  <a:srgbClr val="7F7F7F"/>
                </a:solidFill>
              </a:rPr>
              <a:t> party known as </a:t>
            </a:r>
            <a:r>
              <a:rPr lang="en-US" sz="1800" baseline="0" dirty="0" err="1" smtClean="0">
                <a:solidFill>
                  <a:srgbClr val="7F7F7F"/>
                </a:solidFill>
              </a:rPr>
              <a:t>BalancePayments</a:t>
            </a:r>
            <a:r>
              <a:rPr lang="en-US" sz="1800" baseline="0" dirty="0" smtClean="0">
                <a:solidFill>
                  <a:srgbClr val="7F7F7F"/>
                </a:solidFill>
              </a:rPr>
              <a:t>.  </a:t>
            </a:r>
            <a:endParaRPr lang="en-US" sz="1800" dirty="0" smtClean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2189-1E12-B04C-87CC-05F9D7F12C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 End – </a:t>
            </a:r>
            <a:r>
              <a:rPr lang="en-US" dirty="0" err="1" smtClean="0"/>
              <a:t>Appllciation</a:t>
            </a:r>
            <a:r>
              <a:rPr lang="en-US" dirty="0" smtClean="0"/>
              <a:t> Object, Modules for changing settings, login,</a:t>
            </a:r>
            <a:r>
              <a:rPr lang="en-US" baseline="0" dirty="0" smtClean="0"/>
              <a:t> registration, sending emails, Model View and Controllers  (Composite Architecture)</a:t>
            </a:r>
          </a:p>
          <a:p>
            <a:r>
              <a:rPr lang="en-US" baseline="0" dirty="0" smtClean="0"/>
              <a:t>Back End – Composite</a:t>
            </a:r>
          </a:p>
          <a:p>
            <a:r>
              <a:rPr lang="en-US" baseline="0" dirty="0" smtClean="0"/>
              <a:t>Tentative List – subject to change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2189-1E12-B04C-87CC-05F9D7F12C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iCloud compatible (Sync and store your data)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2189-1E12-B04C-87CC-05F9D7F12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SpotMe</a:t>
            </a:r>
            <a:r>
              <a:rPr lang="en-US" dirty="0" smtClean="0"/>
              <a:t> is only loan management.  No repayment facilitation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2189-1E12-B04C-87CC-05F9D7F12C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6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2189-1E12-B04C-87CC-05F9D7F12C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API interacts with front end</a:t>
            </a:r>
          </a:p>
          <a:p>
            <a:r>
              <a:rPr lang="en-US" dirty="0" smtClean="0"/>
              <a:t>Composite </a:t>
            </a:r>
            <a:r>
              <a:rPr lang="en-US" dirty="0" err="1" smtClean="0"/>
              <a:t>Architecure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2189-1E12-B04C-87CC-05F9D7F12C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5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4D07B85-A8B1-8145-8CCB-71D678067E52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9FE314E-1742-C84E-91E9-1A6CD6B00BA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B85-A8B1-8145-8CCB-71D678067E52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314E-1742-C84E-91E9-1A6CD6B00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B85-A8B1-8145-8CCB-71D678067E52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314E-1742-C84E-91E9-1A6CD6B00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B85-A8B1-8145-8CCB-71D678067E52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314E-1742-C84E-91E9-1A6CD6B00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B85-A8B1-8145-8CCB-71D678067E52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314E-1742-C84E-91E9-1A6CD6B00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B85-A8B1-8145-8CCB-71D678067E52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314E-1742-C84E-91E9-1A6CD6B00B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B85-A8B1-8145-8CCB-71D678067E52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314E-1742-C84E-91E9-1A6CD6B00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B85-A8B1-8145-8CCB-71D678067E52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314E-1742-C84E-91E9-1A6CD6B00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B85-A8B1-8145-8CCB-71D678067E52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314E-1742-C84E-91E9-1A6CD6B00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B85-A8B1-8145-8CCB-71D678067E52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314E-1742-C84E-91E9-1A6CD6B00BA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B85-A8B1-8145-8CCB-71D678067E52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314E-1742-C84E-91E9-1A6CD6B00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4D07B85-A8B1-8145-8CCB-71D678067E52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9FE314E-1742-C84E-91E9-1A6CD6B00B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191026"/>
            <a:ext cx="3309803" cy="192134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Not Our (Seg)Fault!</a:t>
            </a:r>
          </a:p>
          <a:p>
            <a:r>
              <a:rPr lang="en-US" dirty="0" smtClean="0"/>
              <a:t>Connor Black</a:t>
            </a:r>
          </a:p>
          <a:p>
            <a:r>
              <a:rPr lang="en-US" dirty="0" smtClean="0"/>
              <a:t>Damien King-Acevedo</a:t>
            </a:r>
          </a:p>
          <a:p>
            <a:r>
              <a:rPr lang="en-US" dirty="0" smtClean="0"/>
              <a:t>Edward Skrod</a:t>
            </a:r>
          </a:p>
          <a:p>
            <a:r>
              <a:rPr lang="en-US" dirty="0" smtClean="0"/>
              <a:t>Alex </a:t>
            </a:r>
            <a:r>
              <a:rPr lang="en-US" dirty="0" err="1" smtClean="0"/>
              <a:t>Windelberg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80018" y="4566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6" r="14909"/>
          <a:stretch/>
        </p:blipFill>
        <p:spPr>
          <a:xfrm>
            <a:off x="4630018" y="2397077"/>
            <a:ext cx="3542038" cy="148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8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shLender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" b="14204"/>
          <a:stretch/>
        </p:blipFill>
        <p:spPr>
          <a:xfrm>
            <a:off x="1145894" y="856527"/>
            <a:ext cx="3079664" cy="4526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0804" y="698854"/>
            <a:ext cx="3304572" cy="1034194"/>
          </a:xfrm>
        </p:spPr>
        <p:txBody>
          <a:bodyPr/>
          <a:lstStyle/>
          <a:p>
            <a:r>
              <a:rPr lang="en-US" dirty="0" smtClean="0"/>
              <a:t>Cash Lender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0804" y="1863619"/>
            <a:ext cx="3298784" cy="3648837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iCloud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compatible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Lend 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borrowing money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Passcode protection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 debt reminders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CSV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files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debt due dates with reminders using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notifications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sum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debts per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person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repayments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currency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Cost:  $1.99 to $14.00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9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8" y="1629116"/>
            <a:ext cx="3169745" cy="413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0804" y="688146"/>
            <a:ext cx="3304572" cy="1463153"/>
          </a:xfrm>
        </p:spPr>
        <p:txBody>
          <a:bodyPr/>
          <a:lstStyle/>
          <a:p>
            <a:r>
              <a:rPr lang="en-US" dirty="0" smtClean="0"/>
              <a:t>SpotMe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2447" y="2374189"/>
            <a:ext cx="3362929" cy="3280709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Register with Facebook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Lend to an email address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Can split bill with “Create Group”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Can invite friends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Manually remind borrower by sending an email alert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Rating: 4+ / 5  Stars on ITunes</a:t>
            </a:r>
            <a:endParaRPr lang="en-US" dirty="0">
              <a:solidFill>
                <a:srgbClr val="7F7F7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Cost: Free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5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Lend.me</a:t>
            </a:r>
            <a:r>
              <a:rPr lang="en-US" dirty="0" smtClean="0"/>
              <a:t>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Free to use.  Small charge when payment made within the system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User will have ability to make payments from a credit card or bank account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Simple, web 2.0 interface and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Similar Applications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Optimally we would like to incorporate features from each of the above apps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 loan management from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SpotMe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Interface from Cash Lender or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SpotMe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Payment management from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Venmo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Zimplemoney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served to showcase how not to design a website. It has more features than we would like to implement.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2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The scope of this application, in the short term, is to produce a working prototype with maximum functionality for the class.  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The project is scalable to the English-speaking world and beyond with minimal further requirements.  To take it further, we would need: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A commercially viable name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Multi-lingual support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Support for local currencies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Improved payment system</a:t>
            </a:r>
          </a:p>
        </p:txBody>
      </p:sp>
    </p:spTree>
    <p:extLst>
      <p:ext uri="{BB962C8B-B14F-4D97-AF65-F5344CB8AC3E}">
        <p14:creationId xmlns:p14="http://schemas.microsoft.com/office/powerpoint/2010/main" val="236054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51423"/>
            <a:ext cx="7024744" cy="978141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5" name="Content Placeholder 4" descr="schedule_Nov25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06" r="4736"/>
          <a:stretch/>
        </p:blipFill>
        <p:spPr>
          <a:xfrm>
            <a:off x="0" y="2070100"/>
            <a:ext cx="8145425" cy="3762529"/>
          </a:xfrm>
        </p:spPr>
      </p:pic>
    </p:spTree>
    <p:extLst>
      <p:ext uri="{BB962C8B-B14F-4D97-AF65-F5344CB8AC3E}">
        <p14:creationId xmlns:p14="http://schemas.microsoft.com/office/powerpoint/2010/main" val="234361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961" y="354102"/>
            <a:ext cx="7024744" cy="859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</a:t>
            </a:r>
            <a:r>
              <a:rPr lang="en-US" dirty="0" smtClean="0"/>
              <a:t>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48393"/>
            <a:ext cx="6777317" cy="47980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Visitor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must </a:t>
            </a:r>
            <a:r>
              <a:rPr lang="en-US" dirty="0">
                <a:solidFill>
                  <a:srgbClr val="7F7F7F"/>
                </a:solidFill>
              </a:rPr>
              <a:t>register for an account to use the system by providing a unique email and password</a:t>
            </a:r>
            <a:r>
              <a:rPr lang="en-US" dirty="0" smtClean="0">
                <a:solidFill>
                  <a:srgbClr val="7F7F7F"/>
                </a:solidFill>
              </a:rPr>
              <a:t>.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User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is </a:t>
            </a:r>
            <a:r>
              <a:rPr lang="en-US" dirty="0">
                <a:solidFill>
                  <a:srgbClr val="7F7F7F"/>
                </a:solidFill>
              </a:rPr>
              <a:t>able to recover a lost username by entering their email </a:t>
            </a:r>
            <a:r>
              <a:rPr lang="en-US" dirty="0" smtClean="0">
                <a:solidFill>
                  <a:srgbClr val="7F7F7F"/>
                </a:solidFill>
              </a:rPr>
              <a:t>addresses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must </a:t>
            </a:r>
            <a:r>
              <a:rPr lang="en-US" dirty="0">
                <a:solidFill>
                  <a:srgbClr val="7F7F7F"/>
                </a:solidFill>
              </a:rPr>
              <a:t>login to the system using his/her unique username and password.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is </a:t>
            </a:r>
            <a:r>
              <a:rPr lang="en-US" dirty="0">
                <a:solidFill>
                  <a:srgbClr val="7F7F7F"/>
                </a:solidFill>
              </a:rPr>
              <a:t>able to change his/her password.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is </a:t>
            </a:r>
            <a:r>
              <a:rPr lang="en-US" dirty="0">
                <a:solidFill>
                  <a:srgbClr val="7F7F7F"/>
                </a:solidFill>
              </a:rPr>
              <a:t>able to recover a lost password</a:t>
            </a:r>
            <a:r>
              <a:rPr lang="en-US" dirty="0" smtClean="0">
                <a:solidFill>
                  <a:srgbClr val="7F7F7F"/>
                </a:solidFill>
              </a:rPr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is </a:t>
            </a:r>
            <a:r>
              <a:rPr lang="en-US" dirty="0">
                <a:solidFill>
                  <a:srgbClr val="7F7F7F"/>
                </a:solidFill>
              </a:rPr>
              <a:t>able to query for up-to-date transaction information</a:t>
            </a:r>
            <a:r>
              <a:rPr lang="en-US" dirty="0" smtClean="0">
                <a:solidFill>
                  <a:srgbClr val="7F7F7F"/>
                </a:solidFill>
              </a:rPr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User is notified by email of a reminder of loan due</a:t>
            </a:r>
            <a:r>
              <a:rPr lang="en-US" dirty="0" smtClean="0">
                <a:solidFill>
                  <a:srgbClr val="7F7F7F"/>
                </a:solidFill>
              </a:rPr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can </a:t>
            </a:r>
            <a:r>
              <a:rPr lang="en-US" dirty="0">
                <a:solidFill>
                  <a:srgbClr val="7F7F7F"/>
                </a:solidFill>
              </a:rPr>
              <a:t>add a friend.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0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961" y="354102"/>
            <a:ext cx="7024744" cy="859302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1" y="1348392"/>
            <a:ext cx="7427218" cy="50361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Lender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7F7F7F"/>
                </a:solidFill>
              </a:rPr>
              <a:t>can start </a:t>
            </a:r>
            <a:r>
              <a:rPr lang="en-US" sz="2400" dirty="0" smtClean="0">
                <a:solidFill>
                  <a:srgbClr val="7F7F7F"/>
                </a:solidFill>
              </a:rPr>
              <a:t>and set terms on a new loan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7F7F7F"/>
                </a:solidFill>
              </a:rPr>
              <a:t>can agree </a:t>
            </a:r>
            <a:r>
              <a:rPr lang="en-US" sz="2400" dirty="0" smtClean="0">
                <a:solidFill>
                  <a:srgbClr val="7F7F7F"/>
                </a:solidFill>
              </a:rPr>
              <a:t>or disagree to </a:t>
            </a:r>
            <a:r>
              <a:rPr lang="en-US" sz="2400" dirty="0">
                <a:solidFill>
                  <a:srgbClr val="7F7F7F"/>
                </a:solidFill>
              </a:rPr>
              <a:t>new terms of the </a:t>
            </a:r>
            <a:r>
              <a:rPr lang="en-US" sz="2400" dirty="0" smtClean="0">
                <a:solidFill>
                  <a:srgbClr val="7F7F7F"/>
                </a:solidFill>
              </a:rPr>
              <a:t>loan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7F7F7F"/>
                </a:solidFill>
              </a:rPr>
              <a:t>can access a list of loans </a:t>
            </a:r>
            <a:r>
              <a:rPr lang="en-US" sz="2400" dirty="0" smtClean="0">
                <a:solidFill>
                  <a:srgbClr val="7F7F7F"/>
                </a:solidFill>
              </a:rPr>
              <a:t>outstanding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7F7F7F"/>
                </a:solidFill>
              </a:rPr>
              <a:t>can click on loan outstanding to access more information about </a:t>
            </a:r>
            <a:r>
              <a:rPr lang="en-US" sz="2400" dirty="0" smtClean="0">
                <a:solidFill>
                  <a:srgbClr val="7F7F7F"/>
                </a:solidFill>
              </a:rPr>
              <a:t>it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7F7F7F"/>
                </a:solidFill>
              </a:rPr>
              <a:t>can agree or disagree to a loan </a:t>
            </a:r>
            <a:r>
              <a:rPr lang="en-US" sz="2400" dirty="0" smtClean="0">
                <a:solidFill>
                  <a:srgbClr val="7F7F7F"/>
                </a:solidFill>
              </a:rPr>
              <a:t>extension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7F7F7F"/>
                </a:solidFill>
              </a:rPr>
              <a:t>can forgive the loan (clear it out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7F7F7F"/>
                </a:solidFill>
              </a:rPr>
              <a:t>can </a:t>
            </a:r>
            <a:r>
              <a:rPr lang="en-US" sz="2400" dirty="0" smtClean="0">
                <a:solidFill>
                  <a:srgbClr val="7F7F7F"/>
                </a:solidFill>
              </a:rPr>
              <a:t>send loan money via app or </a:t>
            </a:r>
            <a:r>
              <a:rPr lang="en-US" sz="2400" dirty="0">
                <a:solidFill>
                  <a:srgbClr val="7F7F7F"/>
                </a:solidFill>
              </a:rPr>
              <a:t>with </a:t>
            </a:r>
            <a:r>
              <a:rPr lang="en-US" sz="2400" dirty="0" smtClean="0">
                <a:solidFill>
                  <a:srgbClr val="7F7F7F"/>
                </a:solidFill>
              </a:rPr>
              <a:t>cash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7F7F7F"/>
                </a:solidFill>
              </a:rPr>
              <a:t>can send a personalized reminder to the </a:t>
            </a:r>
            <a:r>
              <a:rPr lang="en-US" sz="2400" dirty="0" smtClean="0">
                <a:solidFill>
                  <a:srgbClr val="7F7F7F"/>
                </a:solidFill>
              </a:rPr>
              <a:t>borrower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Borrower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7F7F7F"/>
                </a:solidFill>
              </a:rPr>
              <a:t>can agree or disagree to terms of new </a:t>
            </a:r>
            <a:r>
              <a:rPr lang="en-US" sz="2400" dirty="0" smtClean="0">
                <a:solidFill>
                  <a:srgbClr val="7F7F7F"/>
                </a:solidFill>
              </a:rPr>
              <a:t>loans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7F7F7F"/>
                </a:solidFill>
              </a:rPr>
              <a:t>can set new terms of the </a:t>
            </a:r>
            <a:r>
              <a:rPr lang="en-US" sz="2400" dirty="0" smtClean="0">
                <a:solidFill>
                  <a:srgbClr val="7F7F7F"/>
                </a:solidFill>
              </a:rPr>
              <a:t>loan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7F7F7F"/>
                </a:solidFill>
              </a:rPr>
              <a:t>can </a:t>
            </a:r>
            <a:r>
              <a:rPr lang="en-US" sz="2400" dirty="0">
                <a:solidFill>
                  <a:srgbClr val="7F7F7F"/>
                </a:solidFill>
              </a:rPr>
              <a:t>ask for a loan </a:t>
            </a:r>
            <a:r>
              <a:rPr lang="en-US" sz="2400" dirty="0" smtClean="0">
                <a:solidFill>
                  <a:srgbClr val="7F7F7F"/>
                </a:solidFill>
              </a:rPr>
              <a:t>extension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7F7F7F"/>
                </a:solidFill>
              </a:rPr>
              <a:t>can ask </a:t>
            </a:r>
            <a:r>
              <a:rPr lang="en-US" sz="2400" dirty="0">
                <a:solidFill>
                  <a:srgbClr val="7F7F7F"/>
                </a:solidFill>
              </a:rPr>
              <a:t>for loan </a:t>
            </a:r>
            <a:r>
              <a:rPr lang="en-US" sz="2400" dirty="0" smtClean="0">
                <a:solidFill>
                  <a:srgbClr val="7F7F7F"/>
                </a:solidFill>
              </a:rPr>
              <a:t>forgiveness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7F7F7F"/>
                </a:solidFill>
              </a:rPr>
              <a:t>can </a:t>
            </a:r>
            <a:r>
              <a:rPr lang="en-US" sz="2400" dirty="0">
                <a:solidFill>
                  <a:srgbClr val="7F7F7F"/>
                </a:solidFill>
              </a:rPr>
              <a:t>pay back loan by using the application or cash</a:t>
            </a:r>
            <a:endParaRPr lang="en-US" sz="2400" dirty="0" smtClean="0">
              <a:solidFill>
                <a:srgbClr val="7F7F7F"/>
              </a:solidFill>
            </a:endParaRP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262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858" y="846626"/>
            <a:ext cx="7024744" cy="675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30662" y="1587821"/>
            <a:ext cx="6777317" cy="4798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F7F7F"/>
                </a:solidFill>
              </a:rPr>
              <a:t>Usability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7F7F7F"/>
                </a:solidFill>
              </a:rPr>
              <a:t>An FAQ should be available to help visitors register for an account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7F7F7F"/>
                </a:solidFill>
              </a:rPr>
              <a:t>An FAQ should be available to help users lend, borrow or make a payment on a loan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7F7F7F"/>
                </a:solidFill>
              </a:rPr>
              <a:t>The system should prevent users from changing terms in a contract with the opposite party’s consent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Security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7F7F7F"/>
                </a:solidFill>
              </a:rPr>
              <a:t>The system should serve an HTTPS server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7F7F7F"/>
                </a:solidFill>
              </a:rPr>
              <a:t>The system should protect API requests by requiring either an email/password or cookie</a:t>
            </a:r>
          </a:p>
        </p:txBody>
      </p:sp>
    </p:spTree>
    <p:extLst>
      <p:ext uri="{BB962C8B-B14F-4D97-AF65-F5344CB8AC3E}">
        <p14:creationId xmlns:p14="http://schemas.microsoft.com/office/powerpoint/2010/main" val="11244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858" y="846626"/>
            <a:ext cx="7024744" cy="675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30662" y="1587821"/>
            <a:ext cx="6777317" cy="4798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F7F7F"/>
                </a:solidFill>
              </a:rPr>
              <a:t>System Interface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7F7F7F"/>
                </a:solidFill>
              </a:rPr>
              <a:t>The website should have a modern, uncluttered, Web 2.0 look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7F7F7F"/>
                </a:solidFill>
              </a:rPr>
              <a:t>The system should have the option to register and authenticate with Facebook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Operation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7F7F7F"/>
                </a:solidFill>
              </a:rPr>
              <a:t>The system should verify a user’s email before allowing her to continue registration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7F7F7F"/>
                </a:solidFill>
              </a:rPr>
              <a:t>The records returned to lenders and borrowers during a session should be updated in real time.  The system should be capable of updating the displayed record count every few seconds</a:t>
            </a:r>
          </a:p>
        </p:txBody>
      </p:sp>
    </p:spTree>
    <p:extLst>
      <p:ext uri="{BB962C8B-B14F-4D97-AF65-F5344CB8AC3E}">
        <p14:creationId xmlns:p14="http://schemas.microsoft.com/office/powerpoint/2010/main" val="368120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Team Members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Problem statement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Project justification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Similar Applications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Scope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Schedule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Requirements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Analysis of requirements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Design 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89524"/>
            <a:ext cx="7024744" cy="1143000"/>
          </a:xfrm>
        </p:spPr>
        <p:txBody>
          <a:bodyPr/>
          <a:lstStyle/>
          <a:p>
            <a:r>
              <a:rPr lang="en-US" dirty="0" smtClean="0"/>
              <a:t>Design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62832"/>
            <a:ext cx="6777317" cy="400418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 Scenarios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Visitor use cases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 use cases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use cases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Lender &amp; Borrower specific use cases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 Diagram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modeled with MySQL Workbench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Dictionary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modeled with JSON documents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Prototype</a:t>
            </a:r>
          </a:p>
          <a:p>
            <a:pPr marL="365760" lvl="1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5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05357"/>
            <a:ext cx="7024744" cy="6826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Visitor use cases</a:t>
            </a:r>
            <a:endParaRPr lang="en-US" dirty="0"/>
          </a:p>
        </p:txBody>
      </p:sp>
      <p:pic>
        <p:nvPicPr>
          <p:cNvPr id="3" name="Picture 2" descr="visito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" t="4484"/>
          <a:stretch/>
        </p:blipFill>
        <p:spPr>
          <a:xfrm>
            <a:off x="525996" y="1488010"/>
            <a:ext cx="8044955" cy="49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87716"/>
            <a:ext cx="7024744" cy="5800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login use cases</a:t>
            </a:r>
            <a:endParaRPr lang="en-US" dirty="0"/>
          </a:p>
        </p:txBody>
      </p:sp>
      <p:pic>
        <p:nvPicPr>
          <p:cNvPr id="3" name="Picture 2" descr="userLog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" t="12429" r="10056" b="3298"/>
          <a:stretch/>
        </p:blipFill>
        <p:spPr>
          <a:xfrm>
            <a:off x="1364215" y="1898497"/>
            <a:ext cx="6497948" cy="438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3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090" y="363834"/>
            <a:ext cx="7024744" cy="6569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use cases</a:t>
            </a:r>
            <a:endParaRPr lang="en-US" dirty="0"/>
          </a:p>
        </p:txBody>
      </p:sp>
      <p:pic>
        <p:nvPicPr>
          <p:cNvPr id="4" name="Picture 3" descr="U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0" y="968704"/>
            <a:ext cx="7189087" cy="54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8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553" y="1100002"/>
            <a:ext cx="2910035" cy="2540210"/>
          </a:xfrm>
        </p:spPr>
        <p:txBody>
          <a:bodyPr>
            <a:normAutofit/>
          </a:bodyPr>
          <a:lstStyle/>
          <a:p>
            <a:r>
              <a:rPr lang="en-US" dirty="0" smtClean="0"/>
              <a:t>Lender &amp; Borrower Specific Use Cases</a:t>
            </a:r>
            <a:endParaRPr lang="en-US" dirty="0"/>
          </a:p>
        </p:txBody>
      </p:sp>
      <p:pic>
        <p:nvPicPr>
          <p:cNvPr id="3" name="Picture 2" descr="Lender&amp;Borrow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9" y="709615"/>
            <a:ext cx="5134466" cy="57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2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lassRight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" b="2912"/>
          <a:stretch/>
        </p:blipFill>
        <p:spPr>
          <a:xfrm>
            <a:off x="884483" y="1156825"/>
            <a:ext cx="7549504" cy="512566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25162"/>
            <a:ext cx="7024744" cy="782668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5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90564"/>
            <a:ext cx="7024744" cy="1143000"/>
          </a:xfrm>
        </p:spPr>
        <p:txBody>
          <a:bodyPr/>
          <a:lstStyle/>
          <a:p>
            <a:r>
              <a:rPr lang="en-US" dirty="0" smtClean="0"/>
              <a:t>Class Diagram cont.</a:t>
            </a:r>
            <a:endParaRPr lang="en-US" dirty="0"/>
          </a:p>
        </p:txBody>
      </p:sp>
      <p:pic>
        <p:nvPicPr>
          <p:cNvPr id="4" name="Picture 3" descr="classLe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30" y="1711840"/>
            <a:ext cx="7389125" cy="29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34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Preliminary Database Modeled in MySQL</a:t>
            </a:r>
            <a:endParaRPr lang="en-US" sz="2700" dirty="0"/>
          </a:p>
        </p:txBody>
      </p:sp>
      <p:pic>
        <p:nvPicPr>
          <p:cNvPr id="4" name="Content Placeholder 3" descr="GP_databaseModel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4" b="4404"/>
          <a:stretch>
            <a:fillRect/>
          </a:stretch>
        </p:blipFill>
        <p:spPr>
          <a:xfrm>
            <a:off x="854705" y="2414374"/>
            <a:ext cx="7317634" cy="3788728"/>
          </a:xfrm>
        </p:spPr>
      </p:pic>
      <p:sp>
        <p:nvSpPr>
          <p:cNvPr id="5" name="TextBox 4"/>
          <p:cNvSpPr txBox="1"/>
          <p:nvPr/>
        </p:nvSpPr>
        <p:spPr>
          <a:xfrm>
            <a:off x="5545083" y="5420627"/>
            <a:ext cx="297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4C600"/>
                </a:solidFill>
                <a:ea typeface="+mj-ea"/>
                <a:cs typeface="+mj-cs"/>
              </a:rPr>
              <a:t>with MySQL workbench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17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24748"/>
            <a:ext cx="7024744" cy="754714"/>
          </a:xfrm>
        </p:spPr>
        <p:txBody>
          <a:bodyPr>
            <a:normAutofit/>
          </a:bodyPr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pic>
        <p:nvPicPr>
          <p:cNvPr id="3" name="Picture 2" descr="group_project_data_dictionary Sheet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 t="6636" r="29139" b="37839"/>
          <a:stretch/>
        </p:blipFill>
        <p:spPr>
          <a:xfrm>
            <a:off x="1043489" y="1675512"/>
            <a:ext cx="7024745" cy="43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59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950" y="766452"/>
            <a:ext cx="7024744" cy="730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modeled for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24" y="1859788"/>
            <a:ext cx="2687493" cy="4536090"/>
          </a:xfrm>
        </p:spPr>
        <p:txBody>
          <a:bodyPr>
            <a:normAutofit fontScale="40000" lnSpcReduction="20000"/>
          </a:bodyPr>
          <a:lstStyle/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"_id": {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"$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oid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": ""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},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"modified": {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"$date": ""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},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"created": {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"$date": ""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},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"__v": “”</a:t>
            </a:r>
          </a:p>
          <a:p>
            <a:pPr marL="6858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"email": "",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"password": "”,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“street”: “”,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zipcode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”: “”,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“phone”: “”,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total_owed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”: “”,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total_borrowed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”: “”,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is_lender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”: “”,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is_borrower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”: “”,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"phone": "",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last_name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": "",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first_name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": "",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lend_transaction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”: [],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borrow_transaction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”: [],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pay_transaction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”: []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7901" y="5749494"/>
            <a:ext cx="368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4C600"/>
                </a:solidFill>
                <a:ea typeface="+mj-ea"/>
                <a:cs typeface="+mj-cs"/>
              </a:rPr>
              <a:t>JSON documents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35847" y="1871138"/>
            <a:ext cx="25478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"_id": {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"$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oid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": ""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},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"modified": {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"$date": ""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},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"created": {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"$date": ""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},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"__v": “”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"amount": "",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"date": "”,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“notes”: “”,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“caller”: “”,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callee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”: “”,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“pending”: “”,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“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lend_id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”: “”,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430" y="1440208"/>
            <a:ext cx="294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4C600"/>
                </a:solidFill>
                <a:ea typeface="+mj-ea"/>
                <a:cs typeface="+mj-cs"/>
              </a:rPr>
              <a:t>User Schema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479157" y="1485570"/>
            <a:ext cx="35890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4C600"/>
                </a:solidFill>
              </a:rPr>
              <a:t>Lend Transaction </a:t>
            </a:r>
            <a:r>
              <a:rPr lang="en-US" sz="2000" dirty="0">
                <a:solidFill>
                  <a:srgbClr val="94C600"/>
                </a:solidFill>
              </a:rPr>
              <a:t>Schema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4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F7F7F"/>
                </a:solidFill>
              </a:rPr>
              <a:t>Lend.me</a:t>
            </a:r>
            <a:r>
              <a:rPr lang="en-US" dirty="0" smtClean="0">
                <a:solidFill>
                  <a:srgbClr val="7F7F7F"/>
                </a:solidFill>
              </a:rPr>
              <a:t> is a debt management application that will allow users to track incoming and outgoing debts.  </a:t>
            </a:r>
          </a:p>
          <a:p>
            <a:pPr marL="365760" lvl="1" indent="0">
              <a:buNone/>
            </a:pPr>
            <a:r>
              <a:rPr lang="en-US" sz="2000" dirty="0" smtClean="0">
                <a:solidFill>
                  <a:srgbClr val="7F7F7F"/>
                </a:solidFill>
              </a:rPr>
              <a:t>It will serve three main purposes: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F7F7F"/>
                </a:solidFill>
              </a:rPr>
              <a:t>Facilitate the creation and recording of a loan contract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F7F7F"/>
                </a:solidFill>
              </a:rPr>
              <a:t>Remind all parties of their obligation and due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F7F7F"/>
                </a:solidFill>
              </a:rPr>
              <a:t>Facilitate repayment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68553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9500" y="1502355"/>
            <a:ext cx="3787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4C600"/>
                </a:solidFill>
              </a:rPr>
              <a:t>Pay Transaction Schema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42061" y="1489552"/>
            <a:ext cx="3787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4C600"/>
                </a:solidFill>
              </a:rPr>
              <a:t>Borrow Transaction Schema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42061" y="1878341"/>
            <a:ext cx="4572000" cy="4401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"_id": {</a:t>
            </a:r>
          </a:p>
          <a:p>
            <a:r>
              <a:rPr lang="en-US" sz="1400" dirty="0"/>
              <a:t>        "$</a:t>
            </a:r>
            <a:r>
              <a:rPr lang="en-US" sz="1400" dirty="0" err="1"/>
              <a:t>oid</a:t>
            </a:r>
            <a:r>
              <a:rPr lang="en-US" sz="1400" dirty="0"/>
              <a:t>": ""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 "modified": {</a:t>
            </a:r>
          </a:p>
          <a:p>
            <a:r>
              <a:rPr lang="en-US" sz="1400" dirty="0"/>
              <a:t>        "$date": ""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"created": {</a:t>
            </a:r>
          </a:p>
          <a:p>
            <a:r>
              <a:rPr lang="en-US" sz="1400" dirty="0"/>
              <a:t>        "$date": ""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"__v": “”</a:t>
            </a:r>
          </a:p>
          <a:p>
            <a:endParaRPr lang="en-US" sz="1400" dirty="0"/>
          </a:p>
          <a:p>
            <a:r>
              <a:rPr lang="en-US" sz="1400" dirty="0"/>
              <a:t>    "amount": "",</a:t>
            </a:r>
          </a:p>
          <a:p>
            <a:r>
              <a:rPr lang="en-US" sz="1400" dirty="0"/>
              <a:t>    "date": "”,</a:t>
            </a:r>
          </a:p>
          <a:p>
            <a:r>
              <a:rPr lang="en-US" sz="1400" dirty="0"/>
              <a:t>    “notes”: “”,</a:t>
            </a:r>
          </a:p>
          <a:p>
            <a:r>
              <a:rPr lang="en-US" sz="1400" dirty="0"/>
              <a:t>    “caller”: “”,</a:t>
            </a:r>
          </a:p>
          <a:p>
            <a:r>
              <a:rPr lang="en-US" sz="1400" dirty="0"/>
              <a:t>    “</a:t>
            </a:r>
            <a:r>
              <a:rPr lang="en-US" sz="1400" dirty="0" err="1"/>
              <a:t>callee</a:t>
            </a:r>
            <a:r>
              <a:rPr lang="en-US" sz="1400" dirty="0"/>
              <a:t>”: “”,</a:t>
            </a:r>
          </a:p>
          <a:p>
            <a:r>
              <a:rPr lang="en-US" sz="1400" dirty="0"/>
              <a:t>    “pending”: “”,</a:t>
            </a:r>
          </a:p>
          <a:p>
            <a:r>
              <a:rPr lang="en-US" sz="1400" dirty="0"/>
              <a:t>    “</a:t>
            </a:r>
            <a:r>
              <a:rPr lang="en-US" sz="1400" dirty="0" err="1"/>
              <a:t>lend_id</a:t>
            </a:r>
            <a:r>
              <a:rPr lang="en-US" sz="1400" dirty="0"/>
              <a:t>”: “”,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888919"/>
            <a:ext cx="4572000" cy="4401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"_id": {</a:t>
            </a:r>
          </a:p>
          <a:p>
            <a:r>
              <a:rPr lang="en-US" sz="1400" dirty="0"/>
              <a:t>        "$</a:t>
            </a:r>
            <a:r>
              <a:rPr lang="en-US" sz="1400" dirty="0" err="1"/>
              <a:t>oid</a:t>
            </a:r>
            <a:r>
              <a:rPr lang="en-US" sz="1400" dirty="0"/>
              <a:t>": ""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 "modified": {</a:t>
            </a:r>
          </a:p>
          <a:p>
            <a:r>
              <a:rPr lang="en-US" sz="1400" dirty="0"/>
              <a:t>        "$date": ""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"created": {</a:t>
            </a:r>
          </a:p>
          <a:p>
            <a:r>
              <a:rPr lang="en-US" sz="1400" dirty="0"/>
              <a:t>        "$date": ""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"__v": “”</a:t>
            </a:r>
          </a:p>
          <a:p>
            <a:endParaRPr lang="en-US" sz="1400" dirty="0"/>
          </a:p>
          <a:p>
            <a:r>
              <a:rPr lang="en-US" sz="1400" dirty="0"/>
              <a:t>    "amount": "",</a:t>
            </a:r>
          </a:p>
          <a:p>
            <a:r>
              <a:rPr lang="en-US" sz="1400" dirty="0"/>
              <a:t>    "date": "”,</a:t>
            </a:r>
          </a:p>
          <a:p>
            <a:r>
              <a:rPr lang="en-US" sz="1400" dirty="0"/>
              <a:t>    “notes”: “”,</a:t>
            </a:r>
          </a:p>
          <a:p>
            <a:r>
              <a:rPr lang="en-US" sz="1400" dirty="0"/>
              <a:t>    “caller”: “”,</a:t>
            </a:r>
          </a:p>
          <a:p>
            <a:r>
              <a:rPr lang="en-US" sz="1400" dirty="0"/>
              <a:t>    “</a:t>
            </a:r>
            <a:r>
              <a:rPr lang="en-US" sz="1400" dirty="0" err="1"/>
              <a:t>callee</a:t>
            </a:r>
            <a:r>
              <a:rPr lang="en-US" sz="1400" dirty="0"/>
              <a:t>”: “”,</a:t>
            </a:r>
          </a:p>
          <a:p>
            <a:r>
              <a:rPr lang="en-US" sz="1400" dirty="0"/>
              <a:t>    “pending”: “”,</a:t>
            </a:r>
          </a:p>
          <a:p>
            <a:r>
              <a:rPr lang="en-US" sz="1400" dirty="0"/>
              <a:t>    “</a:t>
            </a:r>
            <a:r>
              <a:rPr lang="en-US" sz="1400" dirty="0" err="1"/>
              <a:t>lend_id</a:t>
            </a:r>
            <a:r>
              <a:rPr lang="en-US" sz="1400" dirty="0"/>
              <a:t>”: “”,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225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958087"/>
            <a:ext cx="3300984" cy="90419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Prototype</a:t>
            </a:r>
            <a:endParaRPr lang="en-US" sz="3600" dirty="0"/>
          </a:p>
        </p:txBody>
      </p:sp>
      <p:pic>
        <p:nvPicPr>
          <p:cNvPr id="5" name="Picture Placeholder 4" descr="Screen Shot 2013-11-25 at 3.14.54 PM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12" r="2907" b="-4405"/>
          <a:stretch/>
        </p:blipFill>
        <p:spPr>
          <a:xfrm>
            <a:off x="1005208" y="1410185"/>
            <a:ext cx="3359623" cy="2189852"/>
          </a:xfrm>
          <a:prstGeom prst="rect">
            <a:avLst/>
          </a:prstGeom>
        </p:spPr>
      </p:pic>
      <p:pic>
        <p:nvPicPr>
          <p:cNvPr id="7" name="Picture 6" descr="prototy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73" y="4009068"/>
            <a:ext cx="3264146" cy="1728978"/>
          </a:xfrm>
          <a:prstGeom prst="rect">
            <a:avLst/>
          </a:prstGeom>
          <a:ln w="28575" cap="sq" cmpd="sng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464213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38552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market for an application that provides the functionality of Lend.me</a:t>
            </a:r>
          </a:p>
          <a:p>
            <a:r>
              <a:rPr lang="en-US" dirty="0" smtClean="0"/>
              <a:t>The system is feasible to design within the time frame provided for the course.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 Mainly educational:</a:t>
            </a:r>
          </a:p>
          <a:p>
            <a:pPr lvl="2"/>
            <a:r>
              <a:rPr lang="en-US" dirty="0" smtClean="0"/>
              <a:t>Javascript</a:t>
            </a:r>
          </a:p>
          <a:p>
            <a:pPr lvl="2"/>
            <a:r>
              <a:rPr lang="en-US" dirty="0" err="1" smtClean="0"/>
              <a:t>Node.js</a:t>
            </a:r>
            <a:endParaRPr lang="en-US" dirty="0" smtClean="0"/>
          </a:p>
          <a:p>
            <a:pPr lvl="2"/>
            <a:r>
              <a:rPr lang="en-US" dirty="0" smtClean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83911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53" y="764398"/>
            <a:ext cx="7024744" cy="7405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r>
              <a:rPr lang="en-US" dirty="0"/>
              <a:t>	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11-25 at 3.1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5" y="1627426"/>
            <a:ext cx="7977877" cy="42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Connor Black – Prototype, Front End, Backend, JSON Documents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Damien King-Acevedo – Use Case Scenarios, Business Logic, UI Layer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Edward Skrod – Database, SRS, Backend, UI Layer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Alex </a:t>
            </a:r>
            <a:r>
              <a:rPr lang="en-US" dirty="0" err="1" smtClean="0">
                <a:solidFill>
                  <a:srgbClr val="7F7F7F"/>
                </a:solidFill>
              </a:rPr>
              <a:t>Windelberg</a:t>
            </a:r>
            <a:r>
              <a:rPr lang="en-US" dirty="0" smtClean="0">
                <a:solidFill>
                  <a:srgbClr val="7F7F7F"/>
                </a:solidFill>
              </a:rPr>
              <a:t> – SRS, Backend, Business Logic, UI Layer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Lending money to family and friends, even in small amounts, can be a hassle.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It is easy to forget who owes money to who.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Asking for repayment can be tedious. 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If repayment never comes, it would be nice to have a paper trail.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4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Similar products exist but fail to provide all the functionality we want from an app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Current applications can cost as much as $15 to purchase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1918"/>
            <a:ext cx="7024744" cy="1143000"/>
          </a:xfrm>
        </p:spPr>
        <p:txBody>
          <a:bodyPr/>
          <a:lstStyle/>
          <a:p>
            <a:r>
              <a:rPr lang="en-US" dirty="0" smtClean="0"/>
              <a:t>Similar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184115"/>
            <a:ext cx="3550022" cy="3335521"/>
          </a:xfrm>
        </p:spPr>
        <p:txBody>
          <a:bodyPr/>
          <a:lstStyle/>
          <a:p>
            <a:r>
              <a:rPr lang="en-US" dirty="0" err="1" smtClean="0">
                <a:solidFill>
                  <a:srgbClr val="7F7F7F"/>
                </a:solidFill>
              </a:rPr>
              <a:t>ZimpleMoney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err="1" smtClean="0">
                <a:solidFill>
                  <a:srgbClr val="7F7F7F"/>
                </a:solidFill>
              </a:rPr>
              <a:t>Venmo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err="1" smtClean="0">
                <a:solidFill>
                  <a:srgbClr val="7F7F7F"/>
                </a:solidFill>
              </a:rPr>
              <a:t>CashLender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err="1" smtClean="0">
                <a:solidFill>
                  <a:srgbClr val="7F7F7F"/>
                </a:solidFill>
              </a:rPr>
              <a:t>SpotMe</a:t>
            </a:r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4" name="Picture 3" descr="getSpot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1" r="56654"/>
          <a:stretch/>
        </p:blipFill>
        <p:spPr>
          <a:xfrm>
            <a:off x="5238410" y="1934841"/>
            <a:ext cx="2712964" cy="40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0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91769"/>
            <a:ext cx="7024744" cy="709714"/>
          </a:xfrm>
        </p:spPr>
        <p:txBody>
          <a:bodyPr/>
          <a:lstStyle/>
          <a:p>
            <a:r>
              <a:rPr lang="en-US" dirty="0" err="1" smtClean="0"/>
              <a:t>Zimplemoney</a:t>
            </a:r>
            <a:endParaRPr lang="en-US" dirty="0"/>
          </a:p>
        </p:txBody>
      </p:sp>
      <p:pic>
        <p:nvPicPr>
          <p:cNvPr id="5" name="Content Placeholder 4" descr="zimpleMone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9" r="-123"/>
          <a:stretch/>
        </p:blipFill>
        <p:spPr>
          <a:xfrm>
            <a:off x="910871" y="3694373"/>
            <a:ext cx="3733057" cy="2578364"/>
          </a:xfrm>
        </p:spPr>
      </p:pic>
      <p:pic>
        <p:nvPicPr>
          <p:cNvPr id="7" name="Picture 6" descr="z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36" y="3597490"/>
            <a:ext cx="2980621" cy="25726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1103" y="1718910"/>
            <a:ext cx="3732825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spcBef>
                <a:spcPct val="20000"/>
              </a:spcBef>
              <a:buClr>
                <a:srgbClr val="94C600"/>
              </a:buClr>
              <a:buSzPct val="76000"/>
              <a:buFont typeface="Arial"/>
              <a:buChar char="•"/>
            </a:pPr>
            <a:r>
              <a:rPr lang="en-US" sz="1600" dirty="0" smtClean="0">
                <a:solidFill>
                  <a:srgbClr val="7F7F7F"/>
                </a:solidFill>
              </a:rPr>
              <a:t>Cloud based</a:t>
            </a:r>
          </a:p>
          <a:p>
            <a:pPr marL="285750" lvl="0" indent="-285750" defTabSz="914400">
              <a:spcBef>
                <a:spcPct val="20000"/>
              </a:spcBef>
              <a:buClr>
                <a:srgbClr val="94C600"/>
              </a:buClr>
              <a:buSzPct val="76000"/>
              <a:buFont typeface="Arial"/>
              <a:buChar char="•"/>
            </a:pPr>
            <a:r>
              <a:rPr lang="en-US" sz="1600" dirty="0" smtClean="0">
                <a:solidFill>
                  <a:srgbClr val="7F7F7F"/>
                </a:solidFill>
              </a:rPr>
              <a:t>Data is password protected</a:t>
            </a:r>
          </a:p>
          <a:p>
            <a:pPr marL="285750" lvl="0" indent="-285750" defTabSz="914400">
              <a:spcBef>
                <a:spcPct val="20000"/>
              </a:spcBef>
              <a:buClr>
                <a:srgbClr val="94C600"/>
              </a:buClr>
              <a:buSzPct val="76000"/>
              <a:buFont typeface="Arial"/>
              <a:buChar char="•"/>
            </a:pPr>
            <a:r>
              <a:rPr lang="en-US" sz="1600" dirty="0" smtClean="0">
                <a:solidFill>
                  <a:srgbClr val="7F7F7F"/>
                </a:solidFill>
              </a:rPr>
              <a:t>Identity verification</a:t>
            </a:r>
          </a:p>
          <a:p>
            <a:pPr marL="285750" lvl="0" indent="-285750" defTabSz="914400">
              <a:spcBef>
                <a:spcPct val="20000"/>
              </a:spcBef>
              <a:buClr>
                <a:srgbClr val="94C600"/>
              </a:buClr>
              <a:buSzPct val="76000"/>
              <a:buFont typeface="Arial"/>
              <a:buChar char="•"/>
            </a:pPr>
            <a:r>
              <a:rPr lang="en-US" sz="1600" dirty="0" smtClean="0">
                <a:solidFill>
                  <a:srgbClr val="7F7F7F"/>
                </a:solidFill>
              </a:rPr>
              <a:t>Users can track lenders and borrowers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9968" y="1701032"/>
            <a:ext cx="3583326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spcBef>
                <a:spcPct val="20000"/>
              </a:spcBef>
              <a:buClr>
                <a:srgbClr val="94C600"/>
              </a:buClr>
              <a:buSzPct val="76000"/>
              <a:buFont typeface="Arial"/>
              <a:buChar char="•"/>
            </a:pPr>
            <a:r>
              <a:rPr lang="en-US" sz="1600" dirty="0" smtClean="0">
                <a:solidFill>
                  <a:srgbClr val="7F7F7F"/>
                </a:solidFill>
              </a:rPr>
              <a:t>Multiple options for lending money</a:t>
            </a:r>
          </a:p>
          <a:p>
            <a:pPr marL="285750" lvl="0" indent="-285750" defTabSz="914400">
              <a:spcBef>
                <a:spcPct val="20000"/>
              </a:spcBef>
              <a:buClr>
                <a:srgbClr val="94C600"/>
              </a:buClr>
              <a:buSzPct val="76000"/>
              <a:buFont typeface="Arial"/>
              <a:buChar char="•"/>
            </a:pPr>
            <a:r>
              <a:rPr lang="en-US" sz="1600" dirty="0" smtClean="0">
                <a:solidFill>
                  <a:srgbClr val="7F7F7F"/>
                </a:solidFill>
              </a:rPr>
              <a:t>Multiple types of loans recognized (amortized, interest only, etc.)</a:t>
            </a:r>
            <a:endParaRPr lang="en-US" sz="1600" dirty="0">
              <a:solidFill>
                <a:srgbClr val="7F7F7F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277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219" y="910766"/>
            <a:ext cx="3300984" cy="634814"/>
          </a:xfrm>
        </p:spPr>
        <p:txBody>
          <a:bodyPr/>
          <a:lstStyle/>
          <a:p>
            <a:r>
              <a:rPr lang="en-US" dirty="0" err="1" smtClean="0"/>
              <a:t>Venmo</a:t>
            </a:r>
            <a:endParaRPr lang="en-US" dirty="0"/>
          </a:p>
        </p:txBody>
      </p:sp>
      <p:pic>
        <p:nvPicPr>
          <p:cNvPr id="5" name="Picture Placeholder 4" descr="venmo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4" b="222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1744566"/>
            <a:ext cx="3300573" cy="390808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 a lending app, a payment 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 In with Facebook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Social – Connect with Friends through the Facebook API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Limited features.  No concept of loans or debts.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reminders.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Cost: Free to join.  Free to send via Bank.  3% fee if paying with credit cards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49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1073</TotalTime>
  <Words>1781</Words>
  <Application>Microsoft Macintosh PowerPoint</Application>
  <PresentationFormat>On-screen Show (4:3)</PresentationFormat>
  <Paragraphs>285</Paragraphs>
  <Slides>33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Austin</vt:lpstr>
      <vt:lpstr>PowerPoint Presentation</vt:lpstr>
      <vt:lpstr>Presentation overview </vt:lpstr>
      <vt:lpstr>Introduction</vt:lpstr>
      <vt:lpstr>Team members</vt:lpstr>
      <vt:lpstr>Problem Statement</vt:lpstr>
      <vt:lpstr>Project justification</vt:lpstr>
      <vt:lpstr>Similar applications</vt:lpstr>
      <vt:lpstr>Zimplemoney</vt:lpstr>
      <vt:lpstr>Venmo</vt:lpstr>
      <vt:lpstr>Cash Lender</vt:lpstr>
      <vt:lpstr>SpotMe</vt:lpstr>
      <vt:lpstr>How is Lend.me different?</vt:lpstr>
      <vt:lpstr>Analysis of Similar Applications </vt:lpstr>
      <vt:lpstr>Scope </vt:lpstr>
      <vt:lpstr>Schedule</vt:lpstr>
      <vt:lpstr> Functional Requirements</vt:lpstr>
      <vt:lpstr>Functional Requirements</vt:lpstr>
      <vt:lpstr>Non-Functional Requirements</vt:lpstr>
      <vt:lpstr>Non-Functional Requirements</vt:lpstr>
      <vt:lpstr>Design </vt:lpstr>
      <vt:lpstr>Visitor use cases</vt:lpstr>
      <vt:lpstr>User login use cases</vt:lpstr>
      <vt:lpstr>User use cases</vt:lpstr>
      <vt:lpstr>Lender &amp; Borrower Specific Use Cases</vt:lpstr>
      <vt:lpstr>Class Diagram</vt:lpstr>
      <vt:lpstr>Class Diagram cont.</vt:lpstr>
      <vt:lpstr>Preliminary Database Modeled in MySQL</vt:lpstr>
      <vt:lpstr>Data dictionary</vt:lpstr>
      <vt:lpstr>Database modeled for NoSQL</vt:lpstr>
      <vt:lpstr>PowerPoint Presentation</vt:lpstr>
      <vt:lpstr>Prototype</vt:lpstr>
      <vt:lpstr>Conclusions </vt:lpstr>
      <vt:lpstr>Questions?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name</dc:title>
  <dc:creator>Edward</dc:creator>
  <cp:lastModifiedBy>Edward</cp:lastModifiedBy>
  <cp:revision>58</cp:revision>
  <dcterms:created xsi:type="dcterms:W3CDTF">2013-11-21T14:35:33Z</dcterms:created>
  <dcterms:modified xsi:type="dcterms:W3CDTF">2013-11-25T20:36:53Z</dcterms:modified>
</cp:coreProperties>
</file>