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
  </p:notesMasterIdLst>
  <p:handoutMasterIdLst>
    <p:handoutMasterId r:id="rId7"/>
  </p:handoutMasterIdLst>
  <p:sldIdLst>
    <p:sldId id="397" r:id="rId5"/>
  </p:sldIdLst>
  <p:sldSz cx="9144000" cy="6858000" type="screen4x3"/>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62">
          <p15:clr>
            <a:srgbClr val="A4A3A4"/>
          </p15:clr>
        </p15:guide>
        <p15:guide id="2" orient="horz" pos="4043">
          <p15:clr>
            <a:srgbClr val="A4A3A4"/>
          </p15:clr>
        </p15:guide>
        <p15:guide id="3" orient="horz" pos="4233">
          <p15:clr>
            <a:srgbClr val="A4A3A4"/>
          </p15:clr>
        </p15:guide>
        <p15:guide id="4" orient="horz" pos="922">
          <p15:clr>
            <a:srgbClr val="A4A3A4"/>
          </p15:clr>
        </p15:guide>
        <p15:guide id="5" pos="2880">
          <p15:clr>
            <a:srgbClr val="A4A3A4"/>
          </p15:clr>
        </p15:guide>
        <p15:guide id="6" pos="288">
          <p15:clr>
            <a:srgbClr val="A4A3A4"/>
          </p15:clr>
        </p15:guide>
        <p15:guide id="7" pos="5484">
          <p15:clr>
            <a:srgbClr val="A4A3A4"/>
          </p15:clr>
        </p15:guide>
        <p15:guide id="8" pos="2824">
          <p15:clr>
            <a:srgbClr val="A4A3A4"/>
          </p15:clr>
        </p15:guide>
        <p15:guide id="9" pos="2936">
          <p15:clr>
            <a:srgbClr val="A4A3A4"/>
          </p15:clr>
        </p15:guide>
        <p15:guide id="10" pos="3884">
          <p15:clr>
            <a:srgbClr val="A4A3A4"/>
          </p15:clr>
        </p15:guide>
        <p15:guide id="11" pos="16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JB" lastIdx="1" clrIdx="0"/>
  <p:cmAuthor id="1" name="Richard Dal Porto"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99"/>
    <a:srgbClr val="002266"/>
    <a:srgbClr val="DD4411"/>
    <a:srgbClr val="990000"/>
    <a:srgbClr val="5D7178"/>
    <a:srgbClr val="42545B"/>
    <a:srgbClr val="5B6E74"/>
    <a:srgbClr val="63787D"/>
    <a:srgbClr val="999977"/>
    <a:srgbClr val="7788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32" autoAdjust="0"/>
    <p:restoredTop sz="88756" autoAdjust="0"/>
  </p:normalViewPr>
  <p:slideViewPr>
    <p:cSldViewPr snapToGrid="0" showGuides="1">
      <p:cViewPr varScale="1">
        <p:scale>
          <a:sx n="90" d="100"/>
          <a:sy n="90" d="100"/>
        </p:scale>
        <p:origin x="1872" y="90"/>
      </p:cViewPr>
      <p:guideLst>
        <p:guide orient="horz" pos="562"/>
        <p:guide orient="horz" pos="4043"/>
        <p:guide orient="horz" pos="4233"/>
        <p:guide orient="horz" pos="922"/>
        <p:guide pos="2880"/>
        <p:guide pos="288"/>
        <p:guide pos="5484"/>
        <p:guide pos="2824"/>
        <p:guide pos="2936"/>
        <p:guide pos="3884"/>
        <p:guide pos="1659"/>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2017-03-09</a:t>
            </a:fld>
            <a:endParaRPr lang="en-CA"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dirty="0"/>
          </a:p>
        </p:txBody>
      </p:sp>
    </p:spTree>
    <p:extLst>
      <p:ext uri="{BB962C8B-B14F-4D97-AF65-F5344CB8AC3E}">
        <p14:creationId xmlns:p14="http://schemas.microsoft.com/office/powerpoint/2010/main" val="21754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3/9/2017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dirty="0"/>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8556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rgbClr val="DD441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lvl1pPr>
              <a:defRPr>
                <a:solidFill>
                  <a:schemeClr val="accent1"/>
                </a:solidFill>
              </a:defRPr>
            </a:lvl1p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chemeClr val="accent5"/>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8" name="Straight Connector 7"/>
          <p:cNvCxnSpPr/>
          <p:nvPr userDrawn="1"/>
        </p:nvCxnSpPr>
        <p:spPr>
          <a:xfrm>
            <a:off x="457994" y="1162050"/>
            <a:ext cx="8686006" cy="0"/>
          </a:xfrm>
          <a:prstGeom prst="line">
            <a:avLst/>
          </a:prstGeom>
          <a:ln w="12700">
            <a:solidFill>
              <a:srgbClr val="DD4411"/>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rgbClr val="DD4411"/>
                </a:solidFill>
              </a:defRPr>
            </a:lvl1pPr>
          </a:lstStyle>
          <a:p>
            <a:r>
              <a:rPr lang="en-US" dirty="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9" name="Content Placeholder 9"/>
          <p:cNvSpPr>
            <a:spLocks noGrp="1"/>
          </p:cNvSpPr>
          <p:nvPr>
            <p:ph sz="quarter" idx="13" hasCustomPrompt="1"/>
          </p:nvPr>
        </p:nvSpPr>
        <p:spPr>
          <a:xfrm>
            <a:off x="4659314"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11" name="Straight Connector 10"/>
          <p:cNvCxnSpPr/>
          <p:nvPr userDrawn="1"/>
        </p:nvCxnSpPr>
        <p:spPr>
          <a:xfrm>
            <a:off x="457994" y="1162050"/>
            <a:ext cx="8686006" cy="0"/>
          </a:xfrm>
          <a:prstGeom prst="line">
            <a:avLst/>
          </a:prstGeom>
          <a:ln w="12700">
            <a:solidFill>
              <a:srgbClr val="DD4411"/>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rgbClr val="DD4411"/>
                </a:solidFill>
              </a:defRPr>
            </a:lvl1p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16202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7" name="Straight Connector 6"/>
          <p:cNvCxnSpPr/>
          <p:nvPr userDrawn="1"/>
        </p:nvCxnSpPr>
        <p:spPr>
          <a:xfrm>
            <a:off x="457994" y="777042"/>
            <a:ext cx="8686006" cy="0"/>
          </a:xfrm>
          <a:prstGeom prst="line">
            <a:avLst/>
          </a:prstGeom>
          <a:ln/>
        </p:spPr>
        <p:style>
          <a:lnRef idx="2">
            <a:schemeClr val="accent6"/>
          </a:lnRef>
          <a:fillRef idx="0">
            <a:schemeClr val="accent6"/>
          </a:fillRef>
          <a:effectRef idx="1">
            <a:schemeClr val="accent6"/>
          </a:effectRef>
          <a:fontRef idx="minor">
            <a:schemeClr val="tx1"/>
          </a:fontRef>
        </p:style>
      </p:cxnSp>
      <p:sp>
        <p:nvSpPr>
          <p:cNvPr id="3" name="Title 2"/>
          <p:cNvSpPr>
            <a:spLocks noGrp="1"/>
          </p:cNvSpPr>
          <p:nvPr>
            <p:ph type="title" hasCustomPrompt="1"/>
          </p:nvPr>
        </p:nvSpPr>
        <p:spPr/>
        <p:txBody>
          <a:bodyPr/>
          <a:lstStyle>
            <a:lvl1pPr>
              <a:defRPr>
                <a:solidFill>
                  <a:srgbClr val="DD4411"/>
                </a:solidFill>
              </a:defRPr>
            </a:lvl1pPr>
          </a:lstStyle>
          <a:p>
            <a:r>
              <a:rPr lang="en-US" dirty="0"/>
              <a:t>Master Title Slide Headline</a:t>
            </a:r>
            <a:endParaRPr lang="en-CA" dirty="0"/>
          </a:p>
        </p:txBody>
      </p:sp>
      <p:sp>
        <p:nvSpPr>
          <p:cNvPr id="6" name="TextBox 5"/>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2686487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381125"/>
            <a:ext cx="8228012" cy="4824414"/>
          </a:xfrm>
          <a:prstGeom prst="rect">
            <a:avLst/>
          </a:prstGeom>
        </p:spPr>
        <p:txBody>
          <a:bodyPr vert="horz" lIns="0" tIns="0" rIns="0" bIns="0" rtlCol="0">
            <a:normAutofit/>
          </a:body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endParaRPr lang="en-US" dirty="0"/>
          </a:p>
        </p:txBody>
      </p:sp>
      <p:sp>
        <p:nvSpPr>
          <p:cNvPr id="9" name="Title Placeholder 1"/>
          <p:cNvSpPr>
            <a:spLocks noGrp="1"/>
          </p:cNvSpPr>
          <p:nvPr>
            <p:ph type="title"/>
          </p:nvPr>
        </p:nvSpPr>
        <p:spPr>
          <a:xfrm>
            <a:off x="461035" y="170122"/>
            <a:ext cx="8205261" cy="785553"/>
          </a:xfrm>
          <a:prstGeom prst="rect">
            <a:avLst/>
          </a:prstGeom>
        </p:spPr>
        <p:txBody>
          <a:bodyPr vert="horz" lIns="0" tIns="0" rIns="0" bIns="0" rtlCol="0" anchor="b" anchorCtr="0">
            <a:normAutofit/>
          </a:bodyPr>
          <a:lstStyle/>
          <a:p>
            <a:r>
              <a:rPr lang="en-US" dirty="0"/>
              <a:t>Master Title Slide Headline</a:t>
            </a:r>
            <a:endParaRPr lang="en-CA" dirty="0"/>
          </a:p>
        </p:txBody>
      </p:sp>
      <p:sp>
        <p:nvSpPr>
          <p:cNvPr id="4" name="TextBox 3"/>
          <p:cNvSpPr txBox="1"/>
          <p:nvPr userDrawn="1"/>
        </p:nvSpPr>
        <p:spPr>
          <a:xfrm>
            <a:off x="444500" y="6572250"/>
            <a:ext cx="2573227" cy="200055"/>
          </a:xfrm>
          <a:prstGeom prst="rect">
            <a:avLst/>
          </a:prstGeom>
          <a:noFill/>
        </p:spPr>
        <p:txBody>
          <a:bodyPr wrap="square" lIns="0">
            <a:spAutoFit/>
          </a:bodyPr>
          <a:lstStyle/>
          <a:p>
            <a:pPr algn="ctr">
              <a:defRPr/>
            </a:pPr>
            <a:r>
              <a:rPr lang="en-US" sz="700" dirty="0">
                <a:solidFill>
                  <a:schemeClr val="tx1">
                    <a:lumMod val="50000"/>
                    <a:lumOff val="50000"/>
                  </a:schemeClr>
                </a:solidFill>
                <a:latin typeface="Arial" pitchFamily="34" charset="0"/>
                <a:cs typeface="Arial" pitchFamily="34" charset="0"/>
              </a:rPr>
              <a:t>Copyright © 2015</a:t>
            </a:r>
            <a:r>
              <a:rPr lang="en-US" sz="700" baseline="0" dirty="0">
                <a:solidFill>
                  <a:schemeClr val="tx1">
                    <a:lumMod val="50000"/>
                    <a:lumOff val="50000"/>
                  </a:schemeClr>
                </a:solidFill>
                <a:latin typeface="Arial" pitchFamily="34" charset="0"/>
                <a:cs typeface="Arial" pitchFamily="34" charset="0"/>
              </a:rPr>
              <a:t> </a:t>
            </a:r>
            <a:r>
              <a:rPr lang="en-US" sz="700" dirty="0">
                <a:solidFill>
                  <a:schemeClr val="tx1">
                    <a:lumMod val="50000"/>
                    <a:lumOff val="50000"/>
                  </a:schemeClr>
                </a:solidFill>
                <a:latin typeface="Arial" pitchFamily="34" charset="0"/>
                <a:cs typeface="Arial" pitchFamily="34" charset="0"/>
              </a:rPr>
              <a:t>Accenture  All rights reserved.</a:t>
            </a:r>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69" r:id="rId4"/>
  </p:sldLayoutIdLst>
  <p:hf sldNum="0" hdr="0" ftr="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AutoShape 12"/>
          <p:cNvSpPr>
            <a:spLocks noChangeArrowheads="1"/>
          </p:cNvSpPr>
          <p:nvPr/>
        </p:nvSpPr>
        <p:spPr bwMode="auto">
          <a:xfrm>
            <a:off x="200980" y="4712805"/>
            <a:ext cx="3782277" cy="1099184"/>
          </a:xfrm>
          <a:prstGeom prst="roundRect">
            <a:avLst>
              <a:gd name="adj" fmla="val 6250"/>
            </a:avLst>
          </a:prstGeom>
          <a:solidFill>
            <a:srgbClr val="FFFFFF">
              <a:alpha val="36078"/>
            </a:srgbClr>
          </a:solidFill>
          <a:ln w="9525" algn="ctr">
            <a:solidFill>
              <a:srgbClr val="C0C0C0"/>
            </a:solidFill>
            <a:round/>
            <a:headEnd/>
            <a:tailEnd type="none" w="med" len="lg"/>
          </a:ln>
        </p:spPr>
        <p:txBody>
          <a:bodyPr lIns="73152" tIns="82296" rIns="73152"/>
          <a:lstStyle/>
          <a:p>
            <a:pPr fontAlgn="auto">
              <a:spcBef>
                <a:spcPts val="0"/>
              </a:spcBef>
              <a:spcAft>
                <a:spcPts val="0"/>
              </a:spcAft>
              <a:defRPr/>
            </a:pPr>
            <a:endParaRPr lang="en-US" altLang="en-US" sz="900" b="0" kern="0" dirty="0">
              <a:solidFill>
                <a:srgbClr val="000000"/>
              </a:solidFill>
            </a:endParaRPr>
          </a:p>
        </p:txBody>
      </p:sp>
      <p:sp>
        <p:nvSpPr>
          <p:cNvPr id="2" name="Title 1"/>
          <p:cNvSpPr>
            <a:spLocks noGrp="1"/>
          </p:cNvSpPr>
          <p:nvPr>
            <p:ph type="title"/>
          </p:nvPr>
        </p:nvSpPr>
        <p:spPr>
          <a:xfrm>
            <a:off x="461035" y="156086"/>
            <a:ext cx="8205261" cy="548737"/>
          </a:xfrm>
        </p:spPr>
        <p:txBody>
          <a:bodyPr/>
          <a:lstStyle/>
          <a:p>
            <a:r>
              <a:rPr lang="en-US" dirty="0">
                <a:solidFill>
                  <a:schemeClr val="tx1"/>
                </a:solidFill>
              </a:rPr>
              <a:t>Professional Bio – Edward Pereira</a:t>
            </a:r>
            <a:endParaRPr lang="en-US" sz="1800" dirty="0">
              <a:solidFill>
                <a:schemeClr val="tx1"/>
              </a:solidFill>
            </a:endParaRPr>
          </a:p>
        </p:txBody>
      </p:sp>
      <p:sp>
        <p:nvSpPr>
          <p:cNvPr id="56" name="AutoShape 3"/>
          <p:cNvSpPr>
            <a:spLocks noChangeArrowheads="1"/>
          </p:cNvSpPr>
          <p:nvPr/>
        </p:nvSpPr>
        <p:spPr bwMode="auto">
          <a:xfrm>
            <a:off x="4037870" y="908472"/>
            <a:ext cx="4963192" cy="5844331"/>
          </a:xfrm>
          <a:prstGeom prst="roundRect">
            <a:avLst>
              <a:gd name="adj" fmla="val 3218"/>
            </a:avLst>
          </a:prstGeom>
          <a:solidFill>
            <a:srgbClr val="FFFFFF"/>
          </a:solidFill>
          <a:ln w="9525" algn="ctr">
            <a:solidFill>
              <a:srgbClr val="C0C0C0"/>
            </a:solidFill>
            <a:round/>
            <a:headEnd/>
            <a:tailEnd type="none" w="med" len="lg"/>
          </a:ln>
        </p:spPr>
        <p:txBody>
          <a:bodyPr lIns="18288" tIns="82296" rIns="18288"/>
          <a:lstStyle/>
          <a:p>
            <a:pPr marL="63500" indent="-63500" defTabSz="917575" eaLnBrk="0" hangingPunct="0">
              <a:lnSpc>
                <a:spcPct val="80000"/>
              </a:lnSpc>
              <a:buClr>
                <a:schemeClr val="tx1"/>
              </a:buClr>
              <a:buSzPct val="95000"/>
            </a:pPr>
            <a:r>
              <a:rPr lang="en-US" sz="1000" b="1" dirty="0"/>
              <a:t>Infrastructure Integration Lead @ Royal Dutch Shell Oct / Dec 2016</a:t>
            </a:r>
          </a:p>
          <a:p>
            <a:pPr marL="63500" indent="-63500" defTabSz="917575" eaLnBrk="0" hangingPunct="0">
              <a:lnSpc>
                <a:spcPct val="80000"/>
              </a:lnSpc>
              <a:buClr>
                <a:schemeClr val="tx1"/>
              </a:buClr>
              <a:buSzPct val="95000"/>
            </a:pPr>
            <a:r>
              <a:rPr lang="en-US" sz="1000" dirty="0">
                <a:solidFill>
                  <a:srgbClr val="000000"/>
                </a:solidFill>
              </a:rPr>
              <a:t>Edward helped review requirements and design documents for projects. Identify data needs and methods to generate/retrieve data. Co-ordinate across all integrated systems to ensure appropriate coverage</a:t>
            </a:r>
            <a:r>
              <a:rPr lang="en-US" sz="1000" dirty="0">
                <a:solidFill>
                  <a:srgbClr val="000000"/>
                </a:solidFill>
                <a:latin typeface="Times New Roman" panose="02020603050405020304" pitchFamily="18" charset="0"/>
              </a:rPr>
              <a:t>. </a:t>
            </a:r>
            <a:endParaRPr lang="en-US" sz="1000" b="1" dirty="0"/>
          </a:p>
          <a:p>
            <a:pPr marL="63500" indent="-63500" defTabSz="917575" eaLnBrk="0" hangingPunct="0">
              <a:lnSpc>
                <a:spcPct val="80000"/>
              </a:lnSpc>
              <a:buClr>
                <a:schemeClr val="tx1"/>
              </a:buClr>
              <a:buSzPct val="95000"/>
            </a:pPr>
            <a:endParaRPr lang="en-US" sz="1000" b="1" dirty="0"/>
          </a:p>
          <a:p>
            <a:pPr marL="63500" indent="-63500" defTabSz="917575" eaLnBrk="0" hangingPunct="0">
              <a:lnSpc>
                <a:spcPct val="80000"/>
              </a:lnSpc>
              <a:buClr>
                <a:schemeClr val="tx1"/>
              </a:buClr>
              <a:buSzPct val="95000"/>
            </a:pPr>
            <a:r>
              <a:rPr lang="en-US" sz="1000" b="1" dirty="0"/>
              <a:t>Program Environment / Release Lead @ Whole Foods May/Oct 2016 – </a:t>
            </a:r>
            <a:r>
              <a:rPr lang="en-US" sz="1000" dirty="0"/>
              <a:t>Edward helped Whole Foods on their transformation journey to Cloud as the Environment &amp; Release management lead, wearing double hat as needed and being a liaison between vendor and client. Edward is helping the client strategize their roadmap for Environments and Release using industry best practices on this multi year program</a:t>
            </a:r>
          </a:p>
          <a:p>
            <a:pPr marL="63500" indent="-63500" defTabSz="917575" eaLnBrk="0" hangingPunct="0">
              <a:lnSpc>
                <a:spcPct val="80000"/>
              </a:lnSpc>
              <a:buClr>
                <a:schemeClr val="tx1"/>
              </a:buClr>
              <a:buSzPct val="95000"/>
            </a:pPr>
            <a:endParaRPr lang="en-US" sz="1000" b="1" dirty="0"/>
          </a:p>
          <a:p>
            <a:pPr marL="63500" indent="-63500" defTabSz="917575" eaLnBrk="0" hangingPunct="0">
              <a:lnSpc>
                <a:spcPct val="80000"/>
              </a:lnSpc>
              <a:buClr>
                <a:schemeClr val="tx1"/>
              </a:buClr>
              <a:buSzPct val="95000"/>
            </a:pPr>
            <a:r>
              <a:rPr lang="en-US" sz="1000" b="1" dirty="0"/>
              <a:t>Infrastructure PM/ Cloud HA &amp; DR @ T-Mobile 2015/ Apr 2016 – </a:t>
            </a:r>
            <a:r>
              <a:rPr lang="en-US" sz="1000" dirty="0"/>
              <a:t>Edward worked on a multi-million dollar Cloud transformation project helping project manage the infrastructure delivery for the client. Edward worked with multiple vendors, IT teams to ensure deliverables are on track and report daily / weekly status to executives on the progress and highlights risks &amp; issues to mitigate failures. Edward also worked later  with the test team to drive AWS cloud application HA &amp; DR strategies.</a:t>
            </a:r>
            <a:endParaRPr lang="en-US" sz="1000" b="1" dirty="0"/>
          </a:p>
          <a:p>
            <a:pPr marL="63500" indent="-63500" defTabSz="917575" eaLnBrk="0" hangingPunct="0">
              <a:lnSpc>
                <a:spcPct val="80000"/>
              </a:lnSpc>
              <a:buClr>
                <a:schemeClr val="tx1"/>
              </a:buClr>
              <a:buSzPct val="95000"/>
            </a:pPr>
            <a:endParaRPr lang="en-US" sz="1000" b="1" dirty="0"/>
          </a:p>
          <a:p>
            <a:pPr marL="63500" indent="-63500" defTabSz="917575" eaLnBrk="0" hangingPunct="0">
              <a:lnSpc>
                <a:spcPct val="80000"/>
              </a:lnSpc>
              <a:buClr>
                <a:schemeClr val="tx1"/>
              </a:buClr>
              <a:buSzPct val="95000"/>
            </a:pPr>
            <a:r>
              <a:rPr lang="en-US" sz="1000" b="1" dirty="0"/>
              <a:t>IT Technical Architect Lead @ Kohl’s Corp 2012/14– </a:t>
            </a:r>
            <a:r>
              <a:rPr lang="en-US" sz="1000" dirty="0"/>
              <a:t>Edward led the Contact Center Re-platform &amp; Contingency Project  in the capacity of technical lead, wearing multiple hats at times to help move the call center operation to a cloud solution and rebuild additional capacity of infrastructure &amp; applications  to position the client for growth during peak season</a:t>
            </a:r>
          </a:p>
          <a:p>
            <a:pPr marL="63500" indent="-63500" defTabSz="917575" eaLnBrk="0" hangingPunct="0">
              <a:lnSpc>
                <a:spcPct val="80000"/>
              </a:lnSpc>
              <a:buClr>
                <a:schemeClr val="tx1"/>
              </a:buClr>
              <a:buSzPct val="95000"/>
            </a:pPr>
            <a:endParaRPr lang="en-US" sz="1000" b="1" dirty="0"/>
          </a:p>
          <a:p>
            <a:pPr marL="63500" indent="-63500" defTabSz="917575"/>
            <a:r>
              <a:rPr lang="en-US" sz="1000" b="1" dirty="0"/>
              <a:t>IT Environment Management Lead @ Talisman Energy 2011/12– </a:t>
            </a:r>
            <a:r>
              <a:rPr lang="en-US" sz="1000" dirty="0"/>
              <a:t>Edward  led the application admin team and worked</a:t>
            </a:r>
            <a:r>
              <a:rPr lang="en-US" altLang="en-US" sz="1000" dirty="0"/>
              <a:t> closely with IT Infrastructure and IT Change control team on the SAP conversion project . Edward’s role was to help the Project Managers with the environment &amp; application needs in the development, test and UAT environment</a:t>
            </a:r>
            <a:r>
              <a:rPr lang="en-US" sz="1000" dirty="0"/>
              <a:t>. Edward took on request for changes for 86 Retrofit applications moving through various environments until successfully moved to production</a:t>
            </a:r>
          </a:p>
          <a:p>
            <a:pPr marL="63500" indent="-63500" defTabSz="917575"/>
            <a:endParaRPr lang="en-US" altLang="en-US" sz="1000" b="1" dirty="0">
              <a:solidFill>
                <a:srgbClr val="000000"/>
              </a:solidFill>
            </a:endParaRPr>
          </a:p>
          <a:p>
            <a:pPr marL="63500" indent="-63500" defTabSz="917575"/>
            <a:r>
              <a:rPr lang="en-US" altLang="en-US" sz="1000" b="1" dirty="0">
                <a:solidFill>
                  <a:srgbClr val="000000"/>
                </a:solidFill>
              </a:rPr>
              <a:t>IT Environment Management Lead @ Best Buy Canada 2005/11</a:t>
            </a:r>
            <a:r>
              <a:rPr lang="en-US" altLang="en-US" sz="1000" dirty="0">
                <a:solidFill>
                  <a:srgbClr val="000000"/>
                </a:solidFill>
              </a:rPr>
              <a:t>–</a:t>
            </a:r>
            <a:r>
              <a:rPr lang="en-US" altLang="en-US" sz="1000" b="1" dirty="0">
                <a:solidFill>
                  <a:srgbClr val="000000"/>
                </a:solidFill>
              </a:rPr>
              <a:t> </a:t>
            </a:r>
            <a:r>
              <a:rPr lang="en-US" altLang="en-US" sz="1000" dirty="0"/>
              <a:t>Edward led the </a:t>
            </a:r>
            <a:r>
              <a:rPr lang="en-US" sz="1000" dirty="0"/>
              <a:t>Environment Management, a team of 10 individuals across Canada &amp; India. Edward helped provide large and small projects test environments for developing, testing, and deploying changes through the life cycle of the project. Edward helped automate processes to save time and money, helped streamline global environment  management strategies and capacity administration. Edward created &amp; documented repeatable processes to help his team Buy carry day to day activities efficiently. </a:t>
            </a:r>
          </a:p>
          <a:p>
            <a:pPr marL="63500" indent="-63500" defTabSz="917575"/>
            <a:endParaRPr lang="en-US" sz="1000" dirty="0"/>
          </a:p>
          <a:p>
            <a:pPr marL="63500" indent="-63500" defTabSz="917575"/>
            <a:r>
              <a:rPr lang="en-US" sz="1000" b="1" dirty="0"/>
              <a:t>IT Sr. Configuration Management / Test Analyst @ Fidelity Inv. 1998/2004</a:t>
            </a:r>
            <a:endParaRPr lang="en-US" sz="1000" dirty="0"/>
          </a:p>
          <a:p>
            <a:pPr marL="63500" indent="-63500" defTabSz="917575"/>
            <a:r>
              <a:rPr lang="en-US" sz="1000" b="1" dirty="0"/>
              <a:t>IT Data Centre Ops/ System Coordinator @ Standard Chart Bank</a:t>
            </a:r>
            <a:r>
              <a:rPr lang="en-US" sz="1000" dirty="0"/>
              <a:t> </a:t>
            </a:r>
            <a:r>
              <a:rPr lang="en-US" sz="1000" b="1" dirty="0"/>
              <a:t>1992/97</a:t>
            </a:r>
          </a:p>
          <a:p>
            <a:pPr marL="63500" indent="-63500" defTabSz="917575"/>
            <a:r>
              <a:rPr lang="en-US" sz="1000" b="1" dirty="0"/>
              <a:t>Bank Teller / Clerk @ Bank Of India</a:t>
            </a:r>
            <a:r>
              <a:rPr lang="en-US" sz="1000" dirty="0"/>
              <a:t> </a:t>
            </a:r>
            <a:r>
              <a:rPr lang="en-US" sz="1000" b="1" dirty="0"/>
              <a:t>1984/91</a:t>
            </a:r>
            <a:endParaRPr lang="en-US" sz="1000" dirty="0"/>
          </a:p>
          <a:p>
            <a:pPr marL="63500" indent="-63500" defTabSz="917575"/>
            <a:endParaRPr lang="en-US" sz="1000" dirty="0"/>
          </a:p>
          <a:p>
            <a:pPr marL="63500" indent="-63500" defTabSz="917575"/>
            <a:endParaRPr lang="en-US" sz="1000" dirty="0"/>
          </a:p>
        </p:txBody>
      </p:sp>
      <p:sp>
        <p:nvSpPr>
          <p:cNvPr id="58" name="Text Box 5"/>
          <p:cNvSpPr txBox="1">
            <a:spLocks noChangeArrowheads="1"/>
          </p:cNvSpPr>
          <p:nvPr/>
        </p:nvSpPr>
        <p:spPr bwMode="auto">
          <a:xfrm>
            <a:off x="4157311" y="822308"/>
            <a:ext cx="2326616" cy="211324"/>
          </a:xfrm>
          <a:prstGeom prst="rect">
            <a:avLst/>
          </a:prstGeom>
          <a:solidFill>
            <a:srgbClr val="FFFFFF"/>
          </a:solidFill>
          <a:ln w="9525">
            <a:noFill/>
            <a:miter lim="800000"/>
            <a:headEnd/>
            <a:tailEnd type="none" w="med" len="lg"/>
          </a:ln>
        </p:spPr>
        <p:txBody>
          <a:bodyPr lIns="45720" rIns="45720"/>
          <a:lstStyle/>
          <a:p>
            <a:pPr fontAlgn="auto">
              <a:lnSpc>
                <a:spcPct val="85000"/>
              </a:lnSpc>
              <a:spcBef>
                <a:spcPts val="0"/>
              </a:spcBef>
              <a:spcAft>
                <a:spcPct val="50000"/>
              </a:spcAft>
              <a:defRPr/>
            </a:pPr>
            <a:r>
              <a:rPr lang="en-US" sz="1100" b="0" i="1" kern="0" dirty="0">
                <a:solidFill>
                  <a:srgbClr val="003366"/>
                </a:solidFill>
                <a:ea typeface="ＭＳ Ｐゴシック" pitchFamily="34" charset="-128"/>
              </a:rPr>
              <a:t>Selected Relevant Experience</a:t>
            </a:r>
          </a:p>
        </p:txBody>
      </p:sp>
      <p:sp>
        <p:nvSpPr>
          <p:cNvPr id="63" name="AutoShape 12"/>
          <p:cNvSpPr>
            <a:spLocks noChangeArrowheads="1"/>
          </p:cNvSpPr>
          <p:nvPr/>
        </p:nvSpPr>
        <p:spPr bwMode="auto">
          <a:xfrm>
            <a:off x="157173" y="2423713"/>
            <a:ext cx="3782277" cy="2164736"/>
          </a:xfrm>
          <a:prstGeom prst="roundRect">
            <a:avLst>
              <a:gd name="adj" fmla="val 6250"/>
            </a:avLst>
          </a:prstGeom>
          <a:solidFill>
            <a:srgbClr val="FFFFFF">
              <a:alpha val="36078"/>
            </a:srgbClr>
          </a:solidFill>
          <a:ln w="9525" algn="ctr">
            <a:solidFill>
              <a:srgbClr val="C0C0C0"/>
            </a:solidFill>
            <a:round/>
            <a:headEnd/>
            <a:tailEnd type="none" w="med" len="lg"/>
          </a:ln>
        </p:spPr>
        <p:txBody>
          <a:bodyPr lIns="73152" tIns="82296" rIns="73152"/>
          <a:lstStyle/>
          <a:p>
            <a:pPr fontAlgn="auto">
              <a:spcBef>
                <a:spcPts val="0"/>
              </a:spcBef>
              <a:spcAft>
                <a:spcPts val="0"/>
              </a:spcAft>
              <a:defRPr/>
            </a:pPr>
            <a:endParaRPr lang="en-US" altLang="en-US" sz="900" b="0" kern="0" dirty="0">
              <a:solidFill>
                <a:srgbClr val="000000"/>
              </a:solidFill>
            </a:endParaRPr>
          </a:p>
        </p:txBody>
      </p:sp>
      <p:sp>
        <p:nvSpPr>
          <p:cNvPr id="64" name="Text Box 13"/>
          <p:cNvSpPr txBox="1">
            <a:spLocks noChangeArrowheads="1"/>
          </p:cNvSpPr>
          <p:nvPr/>
        </p:nvSpPr>
        <p:spPr bwMode="auto">
          <a:xfrm>
            <a:off x="226080" y="2325288"/>
            <a:ext cx="919163" cy="196850"/>
          </a:xfrm>
          <a:prstGeom prst="rect">
            <a:avLst/>
          </a:prstGeom>
          <a:solidFill>
            <a:srgbClr val="FFFFFF"/>
          </a:solidFill>
          <a:ln w="9525">
            <a:noFill/>
            <a:miter lim="800000"/>
            <a:headEnd/>
            <a:tailEnd type="none" w="med" len="lg"/>
          </a:ln>
        </p:spPr>
        <p:txBody>
          <a:bodyPr lIns="45720" rIns="45720"/>
          <a:lstStyle/>
          <a:p>
            <a:pPr fontAlgn="auto">
              <a:lnSpc>
                <a:spcPct val="85000"/>
              </a:lnSpc>
              <a:spcBef>
                <a:spcPts val="0"/>
              </a:spcBef>
              <a:spcAft>
                <a:spcPct val="50000"/>
              </a:spcAft>
              <a:defRPr/>
            </a:pPr>
            <a:r>
              <a:rPr lang="en-US" sz="1100" b="0" i="1" kern="0" dirty="0">
                <a:solidFill>
                  <a:srgbClr val="003366"/>
                </a:solidFill>
                <a:ea typeface="ＭＳ Ｐゴシック" pitchFamily="34" charset="-128"/>
              </a:rPr>
              <a:t>Background</a:t>
            </a:r>
          </a:p>
        </p:txBody>
      </p:sp>
      <p:sp>
        <p:nvSpPr>
          <p:cNvPr id="65" name="AutoShape 14"/>
          <p:cNvSpPr>
            <a:spLocks noChangeArrowheads="1"/>
          </p:cNvSpPr>
          <p:nvPr/>
        </p:nvSpPr>
        <p:spPr bwMode="auto">
          <a:xfrm>
            <a:off x="157173" y="914977"/>
            <a:ext cx="3794974" cy="1347788"/>
          </a:xfrm>
          <a:prstGeom prst="roundRect">
            <a:avLst>
              <a:gd name="adj" fmla="val 6250"/>
            </a:avLst>
          </a:prstGeom>
          <a:solidFill>
            <a:srgbClr val="FFFFFF"/>
          </a:solidFill>
          <a:ln w="9525" algn="ctr">
            <a:solidFill>
              <a:srgbClr val="C0C0C0"/>
            </a:solidFill>
            <a:round/>
            <a:headEnd/>
            <a:tailEnd type="none" w="med" len="lg"/>
          </a:ln>
        </p:spPr>
        <p:txBody>
          <a:bodyPr lIns="73152" tIns="82296" rIns="73152"/>
          <a:lstStyle/>
          <a:p>
            <a:pPr marL="1663700" fontAlgn="auto">
              <a:spcBef>
                <a:spcPts val="0"/>
              </a:spcBef>
              <a:spcAft>
                <a:spcPct val="10000"/>
              </a:spcAft>
              <a:defRPr/>
            </a:pPr>
            <a:endParaRPr lang="en-US" sz="900" b="0" kern="0" dirty="0">
              <a:solidFill>
                <a:srgbClr val="000000"/>
              </a:solidFill>
            </a:endParaRPr>
          </a:p>
        </p:txBody>
      </p:sp>
      <p:sp>
        <p:nvSpPr>
          <p:cNvPr id="66" name="Rectangle 16"/>
          <p:cNvSpPr>
            <a:spLocks noChangeArrowheads="1"/>
          </p:cNvSpPr>
          <p:nvPr/>
        </p:nvSpPr>
        <p:spPr bwMode="auto">
          <a:xfrm>
            <a:off x="4118267" y="960438"/>
            <a:ext cx="4930220" cy="5620968"/>
          </a:xfrm>
          <a:prstGeom prst="rect">
            <a:avLst/>
          </a:prstGeom>
          <a:noFill/>
          <a:ln w="19050">
            <a:noFill/>
            <a:miter lim="800000"/>
            <a:headEnd/>
            <a:tailEnd/>
          </a:ln>
        </p:spPr>
        <p:txBody>
          <a:bodyPr lIns="91440" tIns="93600" rIns="91440" bIns="46038"/>
          <a:lstStyle/>
          <a:p>
            <a:pPr defTabSz="911225">
              <a:spcAft>
                <a:spcPts val="600"/>
              </a:spcAft>
              <a:buClr>
                <a:schemeClr val="tx1"/>
              </a:buClr>
              <a:tabLst>
                <a:tab pos="223838" algn="l"/>
              </a:tabLst>
            </a:pPr>
            <a:endParaRPr lang="en-US" sz="900" dirty="0">
              <a:cs typeface="Georgia"/>
            </a:endParaRPr>
          </a:p>
          <a:p>
            <a:pPr defTabSz="911225">
              <a:spcAft>
                <a:spcPts val="600"/>
              </a:spcAft>
              <a:buClr>
                <a:schemeClr val="tx1"/>
              </a:buClr>
              <a:tabLst>
                <a:tab pos="223838" algn="l"/>
              </a:tabLst>
            </a:pPr>
            <a:endParaRPr lang="en-US" sz="900" dirty="0">
              <a:cs typeface="Georgia"/>
            </a:endParaRPr>
          </a:p>
          <a:p>
            <a:pPr defTabSz="911225">
              <a:spcAft>
                <a:spcPts val="600"/>
              </a:spcAft>
              <a:buClr>
                <a:schemeClr val="tx1"/>
              </a:buClr>
              <a:tabLst>
                <a:tab pos="223838" algn="l"/>
              </a:tabLst>
            </a:pPr>
            <a:endParaRPr lang="en-US" sz="900" dirty="0">
              <a:cs typeface="Arial" panose="020B0604020202020204" pitchFamily="34" charset="0"/>
            </a:endParaRPr>
          </a:p>
          <a:p>
            <a:pPr lvl="0" defTabSz="911225">
              <a:spcAft>
                <a:spcPts val="600"/>
              </a:spcAft>
              <a:buClr>
                <a:schemeClr val="tx1"/>
              </a:buClr>
              <a:tabLst>
                <a:tab pos="223838" algn="l"/>
              </a:tabLst>
            </a:pPr>
            <a:endParaRPr lang="en-US" sz="900" dirty="0">
              <a:latin typeface="Georgia" panose="02040502050405020303" pitchFamily="18" charset="0"/>
            </a:endParaRPr>
          </a:p>
          <a:p>
            <a:pPr defTabSz="911225">
              <a:spcAft>
                <a:spcPts val="600"/>
              </a:spcAft>
              <a:buClr>
                <a:schemeClr val="tx1"/>
              </a:buClr>
              <a:tabLst>
                <a:tab pos="223838" algn="l"/>
              </a:tabLst>
            </a:pPr>
            <a:r>
              <a:rPr lang="en-US" altLang="en-US" sz="900" dirty="0">
                <a:solidFill>
                  <a:srgbClr val="000000"/>
                </a:solidFill>
              </a:rPr>
              <a:t>.</a:t>
            </a:r>
          </a:p>
        </p:txBody>
      </p:sp>
      <p:sp>
        <p:nvSpPr>
          <p:cNvPr id="67" name="AutoShape 7"/>
          <p:cNvSpPr>
            <a:spLocks noChangeArrowheads="1"/>
          </p:cNvSpPr>
          <p:nvPr/>
        </p:nvSpPr>
        <p:spPr bwMode="auto">
          <a:xfrm>
            <a:off x="146060" y="6011580"/>
            <a:ext cx="3793390" cy="569825"/>
          </a:xfrm>
          <a:prstGeom prst="roundRect">
            <a:avLst>
              <a:gd name="adj" fmla="val 6250"/>
            </a:avLst>
          </a:prstGeom>
          <a:solidFill>
            <a:srgbClr val="FFFFFF"/>
          </a:solidFill>
          <a:ln w="9525" algn="ctr">
            <a:solidFill>
              <a:srgbClr val="C0C0C0"/>
            </a:solidFill>
            <a:round/>
            <a:headEnd/>
            <a:tailEnd type="none" w="med" len="lg"/>
          </a:ln>
        </p:spPr>
        <p:txBody>
          <a:bodyPr lIns="73152" tIns="82296" rIns="73152"/>
          <a:lstStyle/>
          <a:p>
            <a:pPr fontAlgn="auto">
              <a:spcBef>
                <a:spcPts val="0"/>
              </a:spcBef>
              <a:spcAft>
                <a:spcPct val="10000"/>
              </a:spcAft>
              <a:defRPr/>
            </a:pPr>
            <a:endParaRPr lang="en-US" sz="800" b="0" kern="0" dirty="0">
              <a:solidFill>
                <a:srgbClr val="000000"/>
              </a:solidFill>
            </a:endParaRPr>
          </a:p>
          <a:p>
            <a:pPr fontAlgn="auto">
              <a:spcBef>
                <a:spcPts val="0"/>
              </a:spcBef>
              <a:spcAft>
                <a:spcPct val="10000"/>
              </a:spcAft>
              <a:defRPr/>
            </a:pPr>
            <a:endParaRPr lang="en-US" sz="800" b="0" kern="0" dirty="0">
              <a:solidFill>
                <a:srgbClr val="000000"/>
              </a:solidFill>
            </a:endParaRPr>
          </a:p>
          <a:p>
            <a:pPr fontAlgn="auto">
              <a:spcBef>
                <a:spcPts val="0"/>
              </a:spcBef>
              <a:spcAft>
                <a:spcPct val="10000"/>
              </a:spcAft>
              <a:defRPr/>
            </a:pPr>
            <a:endParaRPr lang="en-US" sz="800" b="0" kern="0" dirty="0">
              <a:solidFill>
                <a:srgbClr val="000000"/>
              </a:solidFill>
            </a:endParaRPr>
          </a:p>
          <a:p>
            <a:pPr fontAlgn="auto">
              <a:spcBef>
                <a:spcPts val="0"/>
              </a:spcBef>
              <a:spcAft>
                <a:spcPct val="10000"/>
              </a:spcAft>
              <a:defRPr/>
            </a:pPr>
            <a:endParaRPr lang="en-US" sz="800" b="0" kern="0" dirty="0">
              <a:solidFill>
                <a:srgbClr val="000000"/>
              </a:solidFill>
            </a:endParaRPr>
          </a:p>
          <a:p>
            <a:pPr fontAlgn="auto">
              <a:spcBef>
                <a:spcPts val="0"/>
              </a:spcBef>
              <a:spcAft>
                <a:spcPct val="10000"/>
              </a:spcAft>
              <a:defRPr/>
            </a:pPr>
            <a:endParaRPr lang="en-US" sz="800" b="0" kern="0" dirty="0">
              <a:solidFill>
                <a:srgbClr val="000000"/>
              </a:solidFill>
            </a:endParaRPr>
          </a:p>
          <a:p>
            <a:pPr fontAlgn="auto">
              <a:spcBef>
                <a:spcPts val="0"/>
              </a:spcBef>
              <a:spcAft>
                <a:spcPct val="10000"/>
              </a:spcAft>
              <a:defRPr/>
            </a:pPr>
            <a:endParaRPr lang="en-US" sz="800" b="0" kern="0" dirty="0">
              <a:solidFill>
                <a:srgbClr val="000000"/>
              </a:solidFill>
            </a:endParaRPr>
          </a:p>
          <a:p>
            <a:pPr fontAlgn="auto">
              <a:spcBef>
                <a:spcPts val="0"/>
              </a:spcBef>
              <a:spcAft>
                <a:spcPct val="10000"/>
              </a:spcAft>
              <a:defRPr/>
            </a:pPr>
            <a:endParaRPr lang="en-US" sz="800" b="0" kern="0" dirty="0">
              <a:solidFill>
                <a:srgbClr val="000000"/>
              </a:solidFill>
            </a:endParaRPr>
          </a:p>
          <a:p>
            <a:pPr fontAlgn="auto">
              <a:spcBef>
                <a:spcPts val="0"/>
              </a:spcBef>
              <a:spcAft>
                <a:spcPct val="10000"/>
              </a:spcAft>
              <a:defRPr/>
            </a:pPr>
            <a:endParaRPr lang="en-US" sz="800" b="0" kern="0" dirty="0">
              <a:solidFill>
                <a:srgbClr val="000000"/>
              </a:solidFill>
            </a:endParaRPr>
          </a:p>
          <a:p>
            <a:pPr fontAlgn="auto">
              <a:spcBef>
                <a:spcPts val="0"/>
              </a:spcBef>
              <a:spcAft>
                <a:spcPct val="10000"/>
              </a:spcAft>
              <a:defRPr/>
            </a:pPr>
            <a:endParaRPr lang="en-US" sz="800" b="0" kern="0" dirty="0">
              <a:solidFill>
                <a:srgbClr val="000000"/>
              </a:solidFill>
            </a:endParaRPr>
          </a:p>
          <a:p>
            <a:pPr fontAlgn="auto">
              <a:spcBef>
                <a:spcPts val="0"/>
              </a:spcBef>
              <a:spcAft>
                <a:spcPct val="10000"/>
              </a:spcAft>
              <a:defRPr/>
            </a:pPr>
            <a:endParaRPr lang="en-US" sz="800" b="0" kern="0" dirty="0">
              <a:solidFill>
                <a:srgbClr val="000000"/>
              </a:solidFill>
            </a:endParaRPr>
          </a:p>
          <a:p>
            <a:pPr fontAlgn="auto">
              <a:spcBef>
                <a:spcPts val="0"/>
              </a:spcBef>
              <a:spcAft>
                <a:spcPct val="10000"/>
              </a:spcAft>
              <a:defRPr/>
            </a:pPr>
            <a:endParaRPr lang="en-US" sz="800" b="0" kern="0" dirty="0">
              <a:solidFill>
                <a:srgbClr val="000000"/>
              </a:solidFill>
            </a:endParaRPr>
          </a:p>
          <a:p>
            <a:pPr fontAlgn="auto">
              <a:spcBef>
                <a:spcPts val="0"/>
              </a:spcBef>
              <a:spcAft>
                <a:spcPct val="10000"/>
              </a:spcAft>
              <a:defRPr/>
            </a:pPr>
            <a:endParaRPr lang="en-US" sz="800" b="0" kern="0" dirty="0">
              <a:solidFill>
                <a:srgbClr val="000000"/>
              </a:solidFill>
            </a:endParaRPr>
          </a:p>
          <a:p>
            <a:pPr fontAlgn="auto">
              <a:spcBef>
                <a:spcPts val="0"/>
              </a:spcBef>
              <a:spcAft>
                <a:spcPct val="10000"/>
              </a:spcAft>
              <a:defRPr/>
            </a:pPr>
            <a:endParaRPr lang="en-US" sz="800" b="0" kern="0" dirty="0">
              <a:solidFill>
                <a:srgbClr val="000000"/>
              </a:solidFill>
            </a:endParaRPr>
          </a:p>
          <a:p>
            <a:pPr fontAlgn="auto">
              <a:spcBef>
                <a:spcPts val="0"/>
              </a:spcBef>
              <a:spcAft>
                <a:spcPct val="10000"/>
              </a:spcAft>
              <a:defRPr/>
            </a:pPr>
            <a:endParaRPr lang="en-US" sz="800" b="0" kern="0" dirty="0">
              <a:solidFill>
                <a:srgbClr val="000000"/>
              </a:solidFill>
            </a:endParaRPr>
          </a:p>
          <a:p>
            <a:pPr fontAlgn="auto">
              <a:spcBef>
                <a:spcPts val="0"/>
              </a:spcBef>
              <a:spcAft>
                <a:spcPct val="10000"/>
              </a:spcAft>
              <a:defRPr/>
            </a:pPr>
            <a:endParaRPr lang="en-US" sz="800" b="0" kern="0" dirty="0">
              <a:solidFill>
                <a:srgbClr val="000000"/>
              </a:solidFill>
            </a:endParaRPr>
          </a:p>
          <a:p>
            <a:pPr fontAlgn="auto">
              <a:spcBef>
                <a:spcPts val="0"/>
              </a:spcBef>
              <a:spcAft>
                <a:spcPct val="10000"/>
              </a:spcAft>
              <a:defRPr/>
            </a:pPr>
            <a:endParaRPr lang="en-US" sz="800" b="0" kern="0" dirty="0">
              <a:solidFill>
                <a:srgbClr val="000000"/>
              </a:solidFill>
            </a:endParaRPr>
          </a:p>
          <a:p>
            <a:pPr fontAlgn="auto">
              <a:spcBef>
                <a:spcPts val="0"/>
              </a:spcBef>
              <a:spcAft>
                <a:spcPct val="10000"/>
              </a:spcAft>
              <a:defRPr/>
            </a:pPr>
            <a:endParaRPr lang="en-US" sz="800" b="0" kern="0" dirty="0">
              <a:solidFill>
                <a:srgbClr val="000000"/>
              </a:solidFill>
            </a:endParaRPr>
          </a:p>
        </p:txBody>
      </p:sp>
      <p:sp>
        <p:nvSpPr>
          <p:cNvPr id="68" name="Text Box 8"/>
          <p:cNvSpPr txBox="1">
            <a:spLocks noChangeArrowheads="1"/>
          </p:cNvSpPr>
          <p:nvPr/>
        </p:nvSpPr>
        <p:spPr bwMode="auto">
          <a:xfrm>
            <a:off x="226080" y="5902404"/>
            <a:ext cx="825500" cy="244475"/>
          </a:xfrm>
          <a:prstGeom prst="rect">
            <a:avLst/>
          </a:prstGeom>
          <a:solidFill>
            <a:srgbClr val="FFFFFF"/>
          </a:solidFill>
          <a:ln w="9525">
            <a:noFill/>
            <a:miter lim="800000"/>
            <a:headEnd/>
            <a:tailEnd type="none" w="med" len="lg"/>
          </a:ln>
        </p:spPr>
        <p:txBody>
          <a:bodyPr lIns="45720" rIns="45720"/>
          <a:lstStyle/>
          <a:p>
            <a:pPr fontAlgn="auto">
              <a:lnSpc>
                <a:spcPct val="85000"/>
              </a:lnSpc>
              <a:spcBef>
                <a:spcPts val="0"/>
              </a:spcBef>
              <a:spcAft>
                <a:spcPct val="50000"/>
              </a:spcAft>
              <a:defRPr/>
            </a:pPr>
            <a:r>
              <a:rPr lang="en-US" sz="1100" b="0" i="1" kern="0" dirty="0">
                <a:solidFill>
                  <a:srgbClr val="003366"/>
                </a:solidFill>
                <a:ea typeface="ＭＳ Ｐゴシック" pitchFamily="34" charset="-128"/>
              </a:rPr>
              <a:t>Education</a:t>
            </a:r>
          </a:p>
        </p:txBody>
      </p:sp>
      <p:sp>
        <p:nvSpPr>
          <p:cNvPr id="69" name="Rectangle 10"/>
          <p:cNvSpPr>
            <a:spLocks noChangeArrowheads="1"/>
          </p:cNvSpPr>
          <p:nvPr/>
        </p:nvSpPr>
        <p:spPr bwMode="auto">
          <a:xfrm>
            <a:off x="176456" y="6057693"/>
            <a:ext cx="3550883" cy="385213"/>
          </a:xfrm>
          <a:prstGeom prst="rect">
            <a:avLst/>
          </a:prstGeom>
          <a:noFill/>
          <a:ln w="9525">
            <a:noFill/>
            <a:miter lim="800000"/>
            <a:headEnd/>
            <a:tailEnd/>
          </a:ln>
        </p:spPr>
        <p:txBody>
          <a:bodyPr wrap="square" lIns="91928" tIns="45964" rIns="91928" bIns="45964">
            <a:spAutoFit/>
          </a:bodyPr>
          <a:lstStyle/>
          <a:p>
            <a:pPr marL="114300" indent="-114300" defTabSz="912813" fontAlgn="auto">
              <a:spcBef>
                <a:spcPts val="0"/>
              </a:spcBef>
              <a:spcAft>
                <a:spcPts val="0"/>
              </a:spcAft>
              <a:buFontTx/>
              <a:buChar char="•"/>
              <a:defRPr/>
            </a:pPr>
            <a:endParaRPr lang="en-US" sz="100" b="0" i="1" kern="0" dirty="0">
              <a:solidFill>
                <a:srgbClr val="0000CC"/>
              </a:solidFill>
            </a:endParaRPr>
          </a:p>
          <a:p>
            <a:pPr marL="114300" indent="-114300" defTabSz="912813" fontAlgn="auto">
              <a:spcBef>
                <a:spcPts val="0"/>
              </a:spcBef>
              <a:spcAft>
                <a:spcPts val="0"/>
              </a:spcAft>
              <a:buFontTx/>
              <a:buChar char="•"/>
              <a:defRPr/>
            </a:pPr>
            <a:r>
              <a:rPr lang="en-US" sz="900" kern="0" dirty="0">
                <a:solidFill>
                  <a:sysClr val="windowText" lastClr="000000"/>
                </a:solidFill>
              </a:rPr>
              <a:t>Post Grad – Computer Software, System Analysis &amp; Apps -1991</a:t>
            </a:r>
          </a:p>
          <a:p>
            <a:pPr marL="114300" indent="-114300" defTabSz="912813" fontAlgn="auto">
              <a:spcBef>
                <a:spcPts val="0"/>
              </a:spcBef>
              <a:spcAft>
                <a:spcPts val="0"/>
              </a:spcAft>
              <a:buFontTx/>
              <a:buChar char="•"/>
              <a:defRPr/>
            </a:pPr>
            <a:r>
              <a:rPr lang="en-US" sz="900" kern="0" dirty="0">
                <a:solidFill>
                  <a:sysClr val="windowText" lastClr="000000"/>
                </a:solidFill>
              </a:rPr>
              <a:t>Grad – Bachelor </a:t>
            </a:r>
            <a:r>
              <a:rPr lang="en-US" sz="900" kern="0" dirty="0" err="1">
                <a:solidFill>
                  <a:sysClr val="windowText" lastClr="000000"/>
                </a:solidFill>
              </a:rPr>
              <a:t>Comm</a:t>
            </a:r>
            <a:r>
              <a:rPr lang="en-US" sz="900" kern="0" dirty="0">
                <a:solidFill>
                  <a:sysClr val="windowText" lastClr="000000"/>
                </a:solidFill>
              </a:rPr>
              <a:t> in Finance, Economics &amp; Audit - 1984</a:t>
            </a:r>
          </a:p>
        </p:txBody>
      </p:sp>
      <p:sp>
        <p:nvSpPr>
          <p:cNvPr id="71" name="TextBox 22"/>
          <p:cNvSpPr txBox="1">
            <a:spLocks noChangeArrowheads="1"/>
          </p:cNvSpPr>
          <p:nvPr/>
        </p:nvSpPr>
        <p:spPr bwMode="auto">
          <a:xfrm>
            <a:off x="1912829" y="965487"/>
            <a:ext cx="1959631" cy="1144929"/>
          </a:xfrm>
          <a:prstGeom prst="rect">
            <a:avLst/>
          </a:prstGeom>
          <a:noFill/>
          <a:ln w="9525">
            <a:noFill/>
            <a:miter lim="800000"/>
            <a:headEnd/>
            <a:tailEnd/>
          </a:ln>
        </p:spPr>
        <p:txBody>
          <a:bodyPr wrap="square">
            <a:spAutoFit/>
          </a:bodyPr>
          <a:lstStyle/>
          <a:p>
            <a:pPr fontAlgn="auto">
              <a:spcBef>
                <a:spcPts val="0"/>
              </a:spcBef>
              <a:spcAft>
                <a:spcPct val="10000"/>
              </a:spcAft>
              <a:defRPr/>
            </a:pPr>
            <a:r>
              <a:rPr lang="en-US" sz="900" b="1" kern="0" dirty="0">
                <a:solidFill>
                  <a:srgbClr val="000000"/>
                </a:solidFill>
              </a:rPr>
              <a:t>Edward Pereira</a:t>
            </a:r>
          </a:p>
          <a:p>
            <a:pPr fontAlgn="auto">
              <a:spcBef>
                <a:spcPts val="0"/>
              </a:spcBef>
              <a:spcAft>
                <a:spcPct val="10000"/>
              </a:spcAft>
              <a:defRPr/>
            </a:pPr>
            <a:r>
              <a:rPr lang="en-US" sz="900" b="1" i="1" kern="0" dirty="0">
                <a:solidFill>
                  <a:srgbClr val="000000"/>
                </a:solidFill>
              </a:rPr>
              <a:t>Infrastructure Manager</a:t>
            </a:r>
            <a:endParaRPr lang="en-US" sz="900" kern="0" dirty="0">
              <a:solidFill>
                <a:srgbClr val="000000"/>
              </a:solidFill>
            </a:endParaRPr>
          </a:p>
          <a:p>
            <a:pPr fontAlgn="auto">
              <a:spcBef>
                <a:spcPts val="0"/>
              </a:spcBef>
              <a:spcAft>
                <a:spcPct val="10000"/>
              </a:spcAft>
              <a:defRPr/>
            </a:pPr>
            <a:endParaRPr lang="en-US" sz="900" kern="0" dirty="0">
              <a:solidFill>
                <a:srgbClr val="000000"/>
              </a:solidFill>
            </a:endParaRPr>
          </a:p>
          <a:p>
            <a:pPr fontAlgn="auto">
              <a:spcBef>
                <a:spcPts val="0"/>
              </a:spcBef>
              <a:spcAft>
                <a:spcPct val="10000"/>
              </a:spcAft>
              <a:defRPr/>
            </a:pPr>
            <a:r>
              <a:rPr lang="en-US" sz="900" kern="0" dirty="0">
                <a:solidFill>
                  <a:srgbClr val="000000"/>
                </a:solidFill>
              </a:rPr>
              <a:t>Suite 304, 1473 Johnston Road</a:t>
            </a:r>
          </a:p>
          <a:p>
            <a:pPr fontAlgn="auto">
              <a:spcBef>
                <a:spcPts val="0"/>
              </a:spcBef>
              <a:spcAft>
                <a:spcPct val="10000"/>
              </a:spcAft>
              <a:defRPr/>
            </a:pPr>
            <a:r>
              <a:rPr lang="en-US" sz="900" kern="0" dirty="0">
                <a:solidFill>
                  <a:srgbClr val="000000"/>
                </a:solidFill>
              </a:rPr>
              <a:t>White Rock, BC V4B 0A2</a:t>
            </a:r>
          </a:p>
          <a:p>
            <a:pPr fontAlgn="auto">
              <a:spcBef>
                <a:spcPts val="0"/>
              </a:spcBef>
              <a:spcAft>
                <a:spcPct val="10000"/>
              </a:spcAft>
              <a:defRPr/>
            </a:pPr>
            <a:r>
              <a:rPr lang="en-US" sz="900" kern="0" dirty="0">
                <a:solidFill>
                  <a:srgbClr val="000000"/>
                </a:solidFill>
              </a:rPr>
              <a:t>Office: </a:t>
            </a:r>
            <a:r>
              <a:rPr lang="en-US" sz="900" dirty="0"/>
              <a:t>(604) 653 9321</a:t>
            </a:r>
          </a:p>
          <a:p>
            <a:pPr fontAlgn="auto">
              <a:spcBef>
                <a:spcPts val="0"/>
              </a:spcBef>
              <a:spcAft>
                <a:spcPct val="10000"/>
              </a:spcAft>
              <a:defRPr/>
            </a:pPr>
            <a:r>
              <a:rPr lang="en-US" sz="900" kern="0" dirty="0">
                <a:solidFill>
                  <a:srgbClr val="000000"/>
                </a:solidFill>
              </a:rPr>
              <a:t>edward.pereira@Accenture.com</a:t>
            </a:r>
          </a:p>
        </p:txBody>
      </p:sp>
      <p:sp>
        <p:nvSpPr>
          <p:cNvPr id="5" name="Rectangle 4"/>
          <p:cNvSpPr/>
          <p:nvPr/>
        </p:nvSpPr>
        <p:spPr>
          <a:xfrm>
            <a:off x="213273" y="2487309"/>
            <a:ext cx="3659187" cy="2517612"/>
          </a:xfrm>
          <a:prstGeom prst="rect">
            <a:avLst/>
          </a:prstGeom>
        </p:spPr>
        <p:txBody>
          <a:bodyPr wrap="square">
            <a:spAutoFit/>
          </a:bodyPr>
          <a:lstStyle/>
          <a:p>
            <a:pPr eaLnBrk="0" hangingPunct="0">
              <a:lnSpc>
                <a:spcPct val="80000"/>
              </a:lnSpc>
            </a:pPr>
            <a:r>
              <a:rPr lang="en-US" sz="900" b="1" dirty="0"/>
              <a:t>Edward</a:t>
            </a:r>
            <a:r>
              <a:rPr lang="en-US" sz="900" dirty="0"/>
              <a:t>  is a DevOps Manager within our Advanced Technology and Architecture practice based out of Vancouver, Canada. </a:t>
            </a:r>
          </a:p>
          <a:p>
            <a:pPr eaLnBrk="0" hangingPunct="0">
              <a:lnSpc>
                <a:spcPct val="80000"/>
              </a:lnSpc>
            </a:pPr>
            <a:endParaRPr lang="en-US" sz="900" dirty="0"/>
          </a:p>
          <a:p>
            <a:pPr eaLnBrk="0" hangingPunct="0">
              <a:lnSpc>
                <a:spcPct val="80000"/>
              </a:lnSpc>
            </a:pPr>
            <a:r>
              <a:rPr lang="en-US" sz="900" dirty="0"/>
              <a:t>Edward is an experienced professional in the field of IT infrastructure technical architecture, test environment &amp; configuration management, Edward has worked extensively with teams to implement process driven solutions, manage infrastructure and help in virtualization saving hardware &amp; software cost on large and small projects.</a:t>
            </a:r>
          </a:p>
          <a:p>
            <a:pPr eaLnBrk="0" hangingPunct="0">
              <a:lnSpc>
                <a:spcPct val="80000"/>
              </a:lnSpc>
            </a:pPr>
            <a:endParaRPr lang="en-US" sz="900" dirty="0"/>
          </a:p>
          <a:p>
            <a:pPr eaLnBrk="0" hangingPunct="0">
              <a:lnSpc>
                <a:spcPct val="80000"/>
              </a:lnSpc>
            </a:pPr>
            <a:r>
              <a:rPr lang="en-US" sz="900" dirty="0"/>
              <a:t>Edward has a graduate degree in Finance and post graduate diploma in computer software  &amp; system analysis from board of Tech. Education Mumbai. Edward has certification in Cloud AWS, ITIL V3 Service Transition &amp; Operation, ITIL V3 Foundation, Cloud PaaS, Source control &amp; defect tracking tools like Rational </a:t>
            </a:r>
            <a:r>
              <a:rPr lang="en-US" sz="900" dirty="0" err="1"/>
              <a:t>Clearcase</a:t>
            </a:r>
            <a:r>
              <a:rPr lang="en-US" sz="900" dirty="0"/>
              <a:t> and </a:t>
            </a:r>
            <a:r>
              <a:rPr lang="en-US" sz="900" dirty="0" err="1"/>
              <a:t>Clearquest</a:t>
            </a:r>
            <a:r>
              <a:rPr lang="en-US" sz="900" dirty="0"/>
              <a:t>, Oracle PL SQL&amp; VM Ware virtualization</a:t>
            </a:r>
          </a:p>
          <a:p>
            <a:pPr>
              <a:spcBef>
                <a:spcPct val="20000"/>
              </a:spcBef>
              <a:spcAft>
                <a:spcPts val="600"/>
              </a:spcAft>
              <a:buClr>
                <a:srgbClr val="000099"/>
              </a:buClr>
              <a:defRPr/>
            </a:pPr>
            <a:endParaRPr lang="en-US" sz="900" kern="0" dirty="0">
              <a:solidFill>
                <a:srgbClr val="000000"/>
              </a:solidFill>
            </a:endParaRPr>
          </a:p>
          <a:p>
            <a:pPr>
              <a:spcBef>
                <a:spcPct val="20000"/>
              </a:spcBef>
              <a:spcAft>
                <a:spcPts val="600"/>
              </a:spcAft>
              <a:buClr>
                <a:srgbClr val="000099"/>
              </a:buClr>
              <a:defRPr/>
            </a:pPr>
            <a:endParaRPr lang="en-US" sz="900" kern="0" dirty="0">
              <a:solidFill>
                <a:srgbClr val="000000"/>
              </a:solidFill>
            </a:endParaRPr>
          </a:p>
          <a:p>
            <a:pPr>
              <a:spcBef>
                <a:spcPct val="20000"/>
              </a:spcBef>
              <a:buClr>
                <a:srgbClr val="000099"/>
              </a:buClr>
              <a:defRPr/>
            </a:pPr>
            <a:endParaRPr lang="en-US" sz="900" kern="0" dirty="0">
              <a:solidFill>
                <a:srgbClr val="000000"/>
              </a:solidFill>
            </a:endParaRPr>
          </a:p>
        </p:txBody>
      </p:sp>
      <p:sp>
        <p:nvSpPr>
          <p:cNvPr id="20" name="Rectangle 10"/>
          <p:cNvSpPr>
            <a:spLocks noChangeArrowheads="1"/>
          </p:cNvSpPr>
          <p:nvPr/>
        </p:nvSpPr>
        <p:spPr bwMode="auto">
          <a:xfrm>
            <a:off x="275158" y="4777575"/>
            <a:ext cx="2339195" cy="95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928" tIns="45964" rIns="91928" bIns="45964">
            <a:spAutoFit/>
          </a:bodyPr>
          <a:lstStyle/>
          <a:p>
            <a:pPr marL="171450" indent="-171450">
              <a:buFont typeface="Arial" panose="020B0604020202020204" pitchFamily="34" charset="0"/>
              <a:buChar char="•"/>
              <a:defRPr/>
            </a:pPr>
            <a:endParaRPr lang="en-US" sz="900" dirty="0">
              <a:solidFill>
                <a:prstClr val="black"/>
              </a:solidFill>
              <a:cs typeface="Arial" charset="0"/>
            </a:endParaRPr>
          </a:p>
          <a:p>
            <a:pPr marL="117475" lvl="0" indent="-117475" fontAlgn="base">
              <a:spcBef>
                <a:spcPct val="0"/>
              </a:spcBef>
              <a:spcAft>
                <a:spcPct val="0"/>
              </a:spcAft>
              <a:buFontTx/>
              <a:buChar char="•"/>
            </a:pPr>
            <a:r>
              <a:rPr lang="en-US" sz="900" dirty="0">
                <a:latin typeface="Arial" charset="0"/>
                <a:cs typeface="Arial" charset="0"/>
              </a:rPr>
              <a:t>Infrastructure Project Mgmt.</a:t>
            </a:r>
          </a:p>
          <a:p>
            <a:pPr marL="117475" lvl="0" indent="-117475" fontAlgn="base">
              <a:spcBef>
                <a:spcPct val="0"/>
              </a:spcBef>
              <a:spcAft>
                <a:spcPct val="0"/>
              </a:spcAft>
              <a:buFontTx/>
              <a:buChar char="•"/>
            </a:pPr>
            <a:r>
              <a:rPr lang="en-US" sz="900" dirty="0">
                <a:latin typeface="Arial" charset="0"/>
                <a:cs typeface="Arial" charset="0"/>
              </a:rPr>
              <a:t>Lower Environment Mgmt.</a:t>
            </a:r>
          </a:p>
          <a:p>
            <a:pPr marL="117475" lvl="0" indent="-117475" fontAlgn="base">
              <a:spcBef>
                <a:spcPct val="0"/>
              </a:spcBef>
              <a:spcAft>
                <a:spcPct val="0"/>
              </a:spcAft>
              <a:buFontTx/>
              <a:buChar char="•"/>
            </a:pPr>
            <a:r>
              <a:rPr lang="en-US" sz="900" dirty="0">
                <a:latin typeface="Arial" charset="0"/>
                <a:cs typeface="Arial" charset="0"/>
              </a:rPr>
              <a:t>IT Service Management</a:t>
            </a:r>
          </a:p>
          <a:p>
            <a:pPr marL="117475" lvl="0" indent="-117475" fontAlgn="base">
              <a:spcBef>
                <a:spcPct val="0"/>
              </a:spcBef>
              <a:spcAft>
                <a:spcPct val="0"/>
              </a:spcAft>
              <a:buFontTx/>
              <a:buChar char="•"/>
            </a:pPr>
            <a:r>
              <a:rPr lang="en-US" sz="900" dirty="0">
                <a:latin typeface="Arial" charset="0"/>
                <a:cs typeface="Arial" charset="0"/>
              </a:rPr>
              <a:t>Data Center Operations</a:t>
            </a:r>
          </a:p>
          <a:p>
            <a:pPr marL="117475" lvl="0" indent="-117475" fontAlgn="base">
              <a:spcBef>
                <a:spcPct val="0"/>
              </a:spcBef>
              <a:spcAft>
                <a:spcPct val="0"/>
              </a:spcAft>
              <a:buFontTx/>
              <a:buChar char="•"/>
            </a:pPr>
            <a:r>
              <a:rPr lang="en-US" sz="900" dirty="0">
                <a:latin typeface="Arial" charset="0"/>
                <a:cs typeface="Arial" charset="0"/>
              </a:rPr>
              <a:t>Configuration &amp; Deployment</a:t>
            </a:r>
            <a:endParaRPr lang="en-US" sz="900" dirty="0">
              <a:solidFill>
                <a:prstClr val="black"/>
              </a:solidFill>
              <a:cs typeface="Arial" charset="0"/>
            </a:endParaRPr>
          </a:p>
          <a:p>
            <a:pPr marL="114300" indent="-114300" defTabSz="912813">
              <a:buFontTx/>
              <a:buChar char="•"/>
            </a:pPr>
            <a:endParaRPr lang="en-US" sz="200" b="0" i="1" dirty="0">
              <a:solidFill>
                <a:srgbClr val="0000CC"/>
              </a:solidFill>
            </a:endParaRPr>
          </a:p>
        </p:txBody>
      </p:sp>
      <p:sp>
        <p:nvSpPr>
          <p:cNvPr id="22" name="Rectangle 9"/>
          <p:cNvSpPr>
            <a:spLocks noChangeArrowheads="1"/>
          </p:cNvSpPr>
          <p:nvPr/>
        </p:nvSpPr>
        <p:spPr bwMode="auto">
          <a:xfrm>
            <a:off x="2480732" y="4777575"/>
            <a:ext cx="1509713" cy="1096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28" tIns="45964" rIns="91928" bIns="45964">
            <a:spAutoFit/>
          </a:bodyPr>
          <a:lstStyle/>
          <a:p>
            <a:pPr marL="179388" indent="-179388">
              <a:spcBef>
                <a:spcPct val="5000"/>
              </a:spcBef>
              <a:buFont typeface="Arial" panose="020B0604020202020204" pitchFamily="34" charset="0"/>
              <a:buChar char="•"/>
            </a:pPr>
            <a:r>
              <a:rPr lang="en-US" sz="900" dirty="0">
                <a:solidFill>
                  <a:prstClr val="black"/>
                </a:solidFill>
                <a:cs typeface="Arial" charset="0"/>
              </a:rPr>
              <a:t>Retail</a:t>
            </a:r>
          </a:p>
          <a:p>
            <a:pPr marL="179388" indent="-179388">
              <a:spcBef>
                <a:spcPct val="5000"/>
              </a:spcBef>
              <a:buFont typeface="Arial" panose="020B0604020202020204" pitchFamily="34" charset="0"/>
              <a:buChar char="•"/>
            </a:pPr>
            <a:r>
              <a:rPr lang="en-US" sz="900" dirty="0">
                <a:solidFill>
                  <a:prstClr val="black"/>
                </a:solidFill>
                <a:cs typeface="Arial" charset="0"/>
              </a:rPr>
              <a:t>Financial Services</a:t>
            </a:r>
          </a:p>
          <a:p>
            <a:pPr marL="179388" indent="-179388">
              <a:spcBef>
                <a:spcPct val="5000"/>
              </a:spcBef>
              <a:buFont typeface="Arial" panose="020B0604020202020204" pitchFamily="34" charset="0"/>
              <a:buChar char="•"/>
            </a:pPr>
            <a:r>
              <a:rPr lang="en-US" sz="900" dirty="0">
                <a:solidFill>
                  <a:prstClr val="black"/>
                </a:solidFill>
                <a:cs typeface="Arial" charset="0"/>
              </a:rPr>
              <a:t>Products</a:t>
            </a:r>
          </a:p>
          <a:p>
            <a:pPr marL="179388" indent="-179388">
              <a:spcBef>
                <a:spcPct val="5000"/>
              </a:spcBef>
              <a:buFont typeface="Arial" panose="020B0604020202020204" pitchFamily="34" charset="0"/>
              <a:buChar char="•"/>
            </a:pPr>
            <a:r>
              <a:rPr lang="en-US" sz="900" dirty="0">
                <a:solidFill>
                  <a:prstClr val="black"/>
                </a:solidFill>
                <a:cs typeface="Arial" charset="0"/>
              </a:rPr>
              <a:t>Energy</a:t>
            </a:r>
          </a:p>
          <a:p>
            <a:pPr marL="179388" indent="-179388">
              <a:spcBef>
                <a:spcPct val="5000"/>
              </a:spcBef>
              <a:buFont typeface="Arial" panose="020B0604020202020204" pitchFamily="34" charset="0"/>
              <a:buChar char="•"/>
            </a:pPr>
            <a:r>
              <a:rPr lang="en-US" sz="900" dirty="0">
                <a:solidFill>
                  <a:prstClr val="black"/>
                </a:solidFill>
                <a:cs typeface="Arial" charset="0"/>
              </a:rPr>
              <a:t>Telecom</a:t>
            </a:r>
          </a:p>
          <a:p>
            <a:pPr marL="179388" indent="-179388">
              <a:spcBef>
                <a:spcPct val="5000"/>
              </a:spcBef>
              <a:buFont typeface="Arial" panose="020B0604020202020204" pitchFamily="34" charset="0"/>
              <a:buChar char="•"/>
            </a:pPr>
            <a:r>
              <a:rPr lang="en-US" sz="900" dirty="0">
                <a:solidFill>
                  <a:prstClr val="black"/>
                </a:solidFill>
                <a:cs typeface="Arial" charset="0"/>
              </a:rPr>
              <a:t>Ecommerce</a:t>
            </a:r>
          </a:p>
          <a:p>
            <a:pPr defTabSz="912813">
              <a:lnSpc>
                <a:spcPct val="100000"/>
              </a:lnSpc>
            </a:pPr>
            <a:endParaRPr lang="en-US" sz="900" dirty="0"/>
          </a:p>
        </p:txBody>
      </p:sp>
      <p:sp>
        <p:nvSpPr>
          <p:cNvPr id="19" name="Text Box 13"/>
          <p:cNvSpPr txBox="1">
            <a:spLocks noChangeArrowheads="1"/>
          </p:cNvSpPr>
          <p:nvPr/>
        </p:nvSpPr>
        <p:spPr bwMode="auto">
          <a:xfrm>
            <a:off x="210446" y="4591191"/>
            <a:ext cx="519600" cy="196850"/>
          </a:xfrm>
          <a:prstGeom prst="rect">
            <a:avLst/>
          </a:prstGeom>
          <a:solidFill>
            <a:srgbClr val="FFFFFF"/>
          </a:solidFill>
          <a:ln w="9525">
            <a:noFill/>
            <a:miter lim="800000"/>
            <a:headEnd/>
            <a:tailEnd type="none" w="med" len="lg"/>
          </a:ln>
        </p:spPr>
        <p:txBody>
          <a:bodyPr lIns="45720" rIns="45720"/>
          <a:lstStyle/>
          <a:p>
            <a:pPr fontAlgn="auto">
              <a:lnSpc>
                <a:spcPct val="85000"/>
              </a:lnSpc>
              <a:spcBef>
                <a:spcPts val="0"/>
              </a:spcBef>
              <a:spcAft>
                <a:spcPct val="50000"/>
              </a:spcAft>
              <a:defRPr/>
            </a:pPr>
            <a:r>
              <a:rPr lang="en-US" sz="1100" b="0" i="1" kern="0" dirty="0">
                <a:solidFill>
                  <a:srgbClr val="003366"/>
                </a:solidFill>
                <a:ea typeface="ＭＳ Ｐゴシック" pitchFamily="34" charset="-128"/>
              </a:rPr>
              <a:t>Skills</a:t>
            </a:r>
          </a:p>
        </p:txBody>
      </p:sp>
      <p:sp>
        <p:nvSpPr>
          <p:cNvPr id="21" name="Text Box 13"/>
          <p:cNvSpPr txBox="1">
            <a:spLocks noChangeArrowheads="1"/>
          </p:cNvSpPr>
          <p:nvPr/>
        </p:nvSpPr>
        <p:spPr bwMode="auto">
          <a:xfrm>
            <a:off x="2452890" y="4589820"/>
            <a:ext cx="919163" cy="196850"/>
          </a:xfrm>
          <a:prstGeom prst="rect">
            <a:avLst/>
          </a:prstGeom>
          <a:solidFill>
            <a:srgbClr val="FFFFFF"/>
          </a:solidFill>
          <a:ln w="9525">
            <a:noFill/>
            <a:miter lim="800000"/>
            <a:headEnd/>
            <a:tailEnd type="none" w="med" len="lg"/>
          </a:ln>
        </p:spPr>
        <p:txBody>
          <a:bodyPr lIns="45720" rIns="45720"/>
          <a:lstStyle/>
          <a:p>
            <a:pPr fontAlgn="auto">
              <a:lnSpc>
                <a:spcPct val="85000"/>
              </a:lnSpc>
              <a:spcBef>
                <a:spcPts val="0"/>
              </a:spcBef>
              <a:spcAft>
                <a:spcPct val="50000"/>
              </a:spcAft>
              <a:defRPr/>
            </a:pPr>
            <a:r>
              <a:rPr lang="en-US" sz="1100" b="0" i="1" kern="0" dirty="0">
                <a:solidFill>
                  <a:srgbClr val="003366"/>
                </a:solidFill>
                <a:ea typeface="ＭＳ Ｐゴシック" pitchFamily="34" charset="-128"/>
              </a:rPr>
              <a:t>Verticals</a:t>
            </a:r>
          </a:p>
        </p:txBody>
      </p:sp>
      <p:sp>
        <p:nvSpPr>
          <p:cNvPr id="23" name="Text Box 13"/>
          <p:cNvSpPr txBox="1">
            <a:spLocks noChangeArrowheads="1"/>
          </p:cNvSpPr>
          <p:nvPr/>
        </p:nvSpPr>
        <p:spPr bwMode="auto">
          <a:xfrm>
            <a:off x="262063" y="4589820"/>
            <a:ext cx="919163" cy="196850"/>
          </a:xfrm>
          <a:prstGeom prst="rect">
            <a:avLst/>
          </a:prstGeom>
          <a:solidFill>
            <a:srgbClr val="FFFFFF"/>
          </a:solidFill>
          <a:ln w="9525">
            <a:noFill/>
            <a:miter lim="800000"/>
            <a:headEnd/>
            <a:tailEnd type="none" w="med" len="lg"/>
          </a:ln>
        </p:spPr>
        <p:txBody>
          <a:bodyPr lIns="45720" rIns="45720"/>
          <a:lstStyle/>
          <a:p>
            <a:pPr fontAlgn="auto">
              <a:lnSpc>
                <a:spcPct val="85000"/>
              </a:lnSpc>
              <a:spcBef>
                <a:spcPts val="0"/>
              </a:spcBef>
              <a:spcAft>
                <a:spcPct val="50000"/>
              </a:spcAft>
              <a:defRPr/>
            </a:pPr>
            <a:r>
              <a:rPr lang="en-US" sz="1100" b="0" i="1" kern="0" dirty="0">
                <a:solidFill>
                  <a:srgbClr val="003366"/>
                </a:solidFill>
                <a:ea typeface="ＭＳ Ｐゴシック" pitchFamily="34" charset="-128"/>
              </a:rPr>
              <a:t>Skills</a:t>
            </a:r>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456" y="960438"/>
            <a:ext cx="1358209" cy="1302317"/>
          </a:xfrm>
          <a:prstGeom prst="rect">
            <a:avLst/>
          </a:prstGeom>
        </p:spPr>
      </p:pic>
    </p:spTree>
    <p:extLst>
      <p:ext uri="{BB962C8B-B14F-4D97-AF65-F5344CB8AC3E}">
        <p14:creationId xmlns:p14="http://schemas.microsoft.com/office/powerpoint/2010/main" val="25560904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 name="TEXTBOX" val="Text"/>
</p:tagLst>
</file>

<file path=ppt/theme/theme1.xml><?xml version="1.0" encoding="utf-8"?>
<a:theme xmlns:a="http://schemas.openxmlformats.org/drawingml/2006/main" name="MASTER_4x3_Template">
  <a:themeElements>
    <a:clrScheme name="P&amp;G CCM">
      <a:dk1>
        <a:sysClr val="windowText" lastClr="000000"/>
      </a:dk1>
      <a:lt1>
        <a:sysClr val="window" lastClr="FFFFFF"/>
      </a:lt1>
      <a:dk2>
        <a:srgbClr val="666666"/>
      </a:dk2>
      <a:lt2>
        <a:srgbClr val="EEECE1"/>
      </a:lt2>
      <a:accent1>
        <a:srgbClr val="DD4411"/>
      </a:accent1>
      <a:accent2>
        <a:srgbClr val="008899"/>
      </a:accent2>
      <a:accent3>
        <a:srgbClr val="DDCC66"/>
      </a:accent3>
      <a:accent4>
        <a:srgbClr val="551255"/>
      </a:accent4>
      <a:accent5>
        <a:srgbClr val="002266"/>
      </a:accent5>
      <a:accent6>
        <a:srgbClr val="00BBEE"/>
      </a:accent6>
      <a:hlink>
        <a:srgbClr val="DD4411"/>
      </a:hlink>
      <a:folHlink>
        <a:srgbClr val="008899"/>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296AF6D31BB6F4BB699740513483DC3" ma:contentTypeVersion="8" ma:contentTypeDescription="Create a new document." ma:contentTypeScope="" ma:versionID="6bee0d1663f6c1ce075000412467cab7">
  <xsd:schema xmlns:xsd="http://www.w3.org/2001/XMLSchema" xmlns:xs="http://www.w3.org/2001/XMLSchema" xmlns:p="http://schemas.microsoft.com/office/2006/metadata/properties" xmlns:ns1="http://schemas.microsoft.com/sharepoint/v3" xmlns:ns2="b8c0c91a-f57a-4454-8a17-c052e65306d6" xmlns:ns3="1da8cf76-cf53-417f-9ab5-0b112dd9b79a" targetNamespace="http://schemas.microsoft.com/office/2006/metadata/properties" ma:root="true" ma:fieldsID="a05daf6abe189b588bf30afa08d6c095" ns1:_="" ns2:_="" ns3:_="">
    <xsd:import namespace="http://schemas.microsoft.com/sharepoint/v3"/>
    <xsd:import namespace="b8c0c91a-f57a-4454-8a17-c052e65306d6"/>
    <xsd:import namespace="1da8cf76-cf53-417f-9ab5-0b112dd9b79a"/>
    <xsd:element name="properties">
      <xsd:complexType>
        <xsd:sequence>
          <xsd:element name="documentManagement">
            <xsd:complexType>
              <xsd:all>
                <xsd:element ref="ns2:TaxKeywordTaxHTField" minOccurs="0"/>
                <xsd:element ref="ns2:TaxCatchAll" minOccurs="0"/>
                <xsd:element ref="ns3:NGTagNote"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2" nillable="true" ma:displayName="Rating (0-5)" ma:decimals="2" ma:description="Average value of all the ratings that have been submitted" ma:internalName="AverageRating" ma:readOnly="true">
      <xsd:simpleType>
        <xsd:restriction base="dms:Number"/>
      </xsd:simpleType>
    </xsd:element>
    <xsd:element name="RatingCount" ma:index="13"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b8c0c91a-f57a-4454-8a17-c052e65306d6"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288f81c9-5b71-4ba4-8e96-b2e909ff3592" ma:termSetId="00000000-0000-0000-0000-000000000000" ma:anchorId="00000000-0000-0000-0000-000000000000" ma:open="true" ma:isKeyword="true">
      <xsd:complexType>
        <xsd:sequence>
          <xsd:element ref="pc:Terms" minOccurs="0" maxOccurs="1"/>
        </xsd:sequence>
      </xsd:complexType>
    </xsd:element>
    <xsd:element name="TaxCatchAll" ma:index="10" nillable="true" ma:displayName="Taxonomy Catch All Column" ma:hidden="true" ma:list="{3e9c9600-7a76-4e56-94fe-bfa6dd025e1c}" ma:internalName="TaxCatchAll" ma:showField="CatchAllData" ma:web="b8c0c91a-f57a-4454-8a17-c052e65306d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da8cf76-cf53-417f-9ab5-0b112dd9b79a" elementFormDefault="qualified">
    <xsd:import namespace="http://schemas.microsoft.com/office/2006/documentManagement/types"/>
    <xsd:import namespace="http://schemas.microsoft.com/office/infopath/2007/PartnerControls"/>
    <xsd:element name="NGTagNote" ma:index="11" nillable="true" ma:displayName="Tags and Notes" ma:decimals="2" ma:internalName="_x0024_Resources_x003a_NewsGatorWSS_x002c_Fields_TagNotesName_x003b_">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NGTagNote xmlns="1da8cf76-cf53-417f-9ab5-0b112dd9b79a" xsi:nil="true"/>
    <TaxKeywordTaxHTField xmlns="b8c0c91a-f57a-4454-8a17-c052e65306d6">
      <Terms xmlns="http://schemas.microsoft.com/office/infopath/2007/PartnerControls">
        <TermInfo xmlns="http://schemas.microsoft.com/office/infopath/2007/PartnerControls">
          <TermName xmlns="http://schemas.microsoft.com/office/infopath/2007/PartnerControls">road to diamond</TermName>
          <TermId xmlns="http://schemas.microsoft.com/office/infopath/2007/PartnerControls">446d1ad8-03c3-4384-ba20-9f416199f8f4</TermId>
        </TermInfo>
        <TermInfo xmlns="http://schemas.microsoft.com/office/infopath/2007/PartnerControls">
          <TermName xmlns="http://schemas.microsoft.com/office/infopath/2007/PartnerControls">ppt</TermName>
          <TermId xmlns="http://schemas.microsoft.com/office/infopath/2007/PartnerControls">d27f5869-4e61-4cfb-b200-e9c6d2bb8910</TermId>
        </TermInfo>
        <TermInfo xmlns="http://schemas.microsoft.com/office/infopath/2007/PartnerControls">
          <TermName xmlns="http://schemas.microsoft.com/office/infopath/2007/PartnerControls">powerpoint</TermName>
          <TermId xmlns="http://schemas.microsoft.com/office/infopath/2007/PartnerControls">677ce659-a4f3-4d15-9754-a95b500b7c8f</TermId>
        </TermInfo>
        <TermInfo xmlns="http://schemas.microsoft.com/office/infopath/2007/PartnerControls">
          <TermName xmlns="http://schemas.microsoft.com/office/infopath/2007/PartnerControls">template</TermName>
          <TermId xmlns="http://schemas.microsoft.com/office/infopath/2007/PartnerControls">c0036a7f-af75-4818-8181-b44e22607b77</TermId>
        </TermInfo>
        <TermInfo xmlns="http://schemas.microsoft.com/office/infopath/2007/PartnerControls">
          <TermName xmlns="http://schemas.microsoft.com/office/infopath/2007/PartnerControls">emering diamond</TermName>
          <TermId xmlns="http://schemas.microsoft.com/office/infopath/2007/PartnerControls">d7c1e3c7-72ba-426c-9c24-d5b86cbbca5b</TermId>
        </TermInfo>
      </Terms>
    </TaxKeywordTaxHTField>
    <TaxCatchAll xmlns="b8c0c91a-f57a-4454-8a17-c052e65306d6">
      <Value>51</Value>
      <Value>47</Value>
      <Value>46</Value>
      <Value>56</Value>
      <Value>55</Value>
    </TaxCatchAll>
    <AverageRating xmlns="http://schemas.microsoft.com/sharepoint/v3" xsi:nil="true"/>
  </documentManagement>
</p:properties>
</file>

<file path=customXml/itemProps1.xml><?xml version="1.0" encoding="utf-8"?>
<ds:datastoreItem xmlns:ds="http://schemas.openxmlformats.org/officeDocument/2006/customXml" ds:itemID="{00AA526C-B7B2-4D10-B57E-0D48DB7AF3F8}">
  <ds:schemaRefs>
    <ds:schemaRef ds:uri="http://schemas.microsoft.com/sharepoint/v3/contenttype/forms"/>
  </ds:schemaRefs>
</ds:datastoreItem>
</file>

<file path=customXml/itemProps2.xml><?xml version="1.0" encoding="utf-8"?>
<ds:datastoreItem xmlns:ds="http://schemas.openxmlformats.org/officeDocument/2006/customXml" ds:itemID="{6CC15CE6-4F85-47E3-AD5D-20BAC0F5DB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8c0c91a-f57a-4454-8a17-c052e65306d6"/>
    <ds:schemaRef ds:uri="1da8cf76-cf53-417f-9ab5-0b112dd9b7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20674B-043A-4BF8-801D-C94F9BC22BEE}">
  <ds:schemaRefs>
    <ds:schemaRef ds:uri="http://purl.org/dc/elements/1.1/"/>
    <ds:schemaRef ds:uri="http://schemas.microsoft.com/office/2006/metadata/properties"/>
    <ds:schemaRef ds:uri="http://schemas.microsoft.com/sharepoint/v3"/>
    <ds:schemaRef ds:uri="http://purl.org/dc/terms/"/>
    <ds:schemaRef ds:uri="b8c0c91a-f57a-4454-8a17-c052e65306d6"/>
    <ds:schemaRef ds:uri="http://schemas.microsoft.com/office/2006/documentManagement/types"/>
    <ds:schemaRef ds:uri="1da8cf76-cf53-417f-9ab5-0b112dd9b79a"/>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6136</TotalTime>
  <Words>663</Words>
  <Application>Microsoft Office PowerPoint</Application>
  <PresentationFormat>On-screen Show (4:3)</PresentationFormat>
  <Paragraphs>71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Calibri</vt:lpstr>
      <vt:lpstr>Georgia</vt:lpstr>
      <vt:lpstr>Times New Roman</vt:lpstr>
      <vt:lpstr>MASTER_4x3_Template</vt:lpstr>
      <vt:lpstr>Professional Bio – Edward Pereira</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 road to diamond internal PPT template</dc:title>
  <dc:creator>Edward Pereira</dc:creator>
  <cp:keywords>emering diamond; road to diamond; ppt; template; powerpoint</cp:keywords>
  <cp:lastModifiedBy>Pereira, Edward</cp:lastModifiedBy>
  <cp:revision>352</cp:revision>
  <dcterms:created xsi:type="dcterms:W3CDTF">2012-02-24T19:33:36Z</dcterms:created>
  <dcterms:modified xsi:type="dcterms:W3CDTF">2017-03-09T19:12:18Z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ArticulateGUID">
    <vt:lpwstr>AAA9661D-BB09-40B4-9621-E5DD34F7073B</vt:lpwstr>
  </property>
  <property fmtid="{D5CDD505-2E9C-101B-9397-08002B2CF9AE}" pid="5" name="ArticulateProjectFull">
    <vt:lpwstr>F:\PROJECTS\JohnsonBeesley\Accenture\Accenture_PPT_020412_LEO.ppta</vt:lpwstr>
  </property>
  <property fmtid="{D5CDD505-2E9C-101B-9397-08002B2CF9AE}" pid="6" name="ContentTypeId">
    <vt:lpwstr>0x010100E296AF6D31BB6F4BB699740513483DC3</vt:lpwstr>
  </property>
  <property fmtid="{D5CDD505-2E9C-101B-9397-08002B2CF9AE}" pid="7" name="TaxKeyword">
    <vt:lpwstr>51;#road to diamond|446d1ad8-03c3-4384-ba20-9f416199f8f4;#47;#ppt|d27f5869-4e61-4cfb-b200-e9c6d2bb8910;#46;#powerpoint|677ce659-a4f3-4d15-9754-a95b500b7c8f;#55;#template|c0036a7f-af75-4818-8181-b44e22607b77;#56;#emering diamond|d7c1e3c7-72ba-426c-9c24-d5b</vt:lpwstr>
  </property>
</Properties>
</file>