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4" r:id="rId5"/>
    <p:sldId id="263" r:id="rId6"/>
    <p:sldId id="262" r:id="rId7"/>
    <p:sldId id="261" r:id="rId8"/>
    <p:sldId id="260"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4DBEA-3FC7-4342-97D5-3032B4622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919ED-6C76-4AAC-8AA3-19E125571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C8C5B-B172-443A-94A9-3CBB438DEF48}"/>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FB7339B5-6CF7-400B-A7B3-34885E6E4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C29D8-83B9-4F7B-B89D-3658EA9B6E44}"/>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95834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0D7C-FD3C-4AE3-8399-19739714E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324078-970A-4597-9483-B79C38E12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B3A3A-1F8D-4B84-A014-48DA7F1792A7}"/>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A9C2E9E1-ACF2-4426-82E6-2799FD912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86416-2645-4B63-838A-6EEA24A9A02F}"/>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38224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7A665-C795-4E63-84B8-5596F6A8DD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A9F0A3-987A-4718-A91D-D0212D964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72E39-C64A-44DC-8A39-7976AFE08780}"/>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D898737F-0EF8-4E32-AF5E-9A3EA56AD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128E-3BC6-4EBD-8AEE-2E1D2C9584D4}"/>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53166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BC04-574C-408A-BD8F-90579B58C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A246E-CD64-4BB5-81FA-DC9B54BBC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36660-79E4-42D4-8EB5-93A83443F032}"/>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DDA7458D-C78B-4CCC-BB43-4F26B076B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19C96-D6B6-4E19-85AB-D4A51741D900}"/>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42901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CD34-2104-4D1E-9934-8B379F7CD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94F78-5195-4206-9545-A29ED1D14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0CFCA-084A-4AFB-BA82-F8A2C41A6752}"/>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B8EEB7F2-62EA-4F24-9065-724D4B11D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4F30B-85CD-4AB6-A6AA-09D499DEFCDF}"/>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22665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F592-E003-4AE3-A8B7-87A50771A5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7A1E7-5442-4447-9387-32C58511A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C44116-DB6D-4BA9-8DE4-67BE474AC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6F9476-8FB4-45F3-8C38-B9C723626970}"/>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6" name="Footer Placeholder 5">
            <a:extLst>
              <a:ext uri="{FF2B5EF4-FFF2-40B4-BE49-F238E27FC236}">
                <a16:creationId xmlns:a16="http://schemas.microsoft.com/office/drawing/2014/main" id="{2BE8D4FF-A037-4E9B-9FA8-70818D8464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DFC8E-A041-42DB-834F-BF60045A207D}"/>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225666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EC6E-5879-4F3D-AAA1-FF0A6A0DA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8BFB8C-A434-4382-BF25-9B033B4BE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01A1E-35C3-4437-AC3B-23C236A43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B754BE-1CD1-4CDE-A187-F57D8B2A6A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B77389-340F-4FD9-AF92-9C389327D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BCF37D-0BAB-4B35-861A-59D8F891F8B1}"/>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8" name="Footer Placeholder 7">
            <a:extLst>
              <a:ext uri="{FF2B5EF4-FFF2-40B4-BE49-F238E27FC236}">
                <a16:creationId xmlns:a16="http://schemas.microsoft.com/office/drawing/2014/main" id="{5A834365-FF9D-401C-8AC6-FBCCCCA0E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25C4B6-646A-412F-8462-BCC83F0D46FC}"/>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89069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8E87-EB0E-4B9D-A945-DF437639F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AE73F-9A61-4577-97F4-92846E53BF83}"/>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4" name="Footer Placeholder 3">
            <a:extLst>
              <a:ext uri="{FF2B5EF4-FFF2-40B4-BE49-F238E27FC236}">
                <a16:creationId xmlns:a16="http://schemas.microsoft.com/office/drawing/2014/main" id="{FD76EAD7-FDCA-48E1-8CC0-6F5E68923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DBD83-50BA-4168-AD8C-875399B87247}"/>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329126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DD563-368B-4576-834F-A7E95B191A3C}"/>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3" name="Footer Placeholder 2">
            <a:extLst>
              <a:ext uri="{FF2B5EF4-FFF2-40B4-BE49-F238E27FC236}">
                <a16:creationId xmlns:a16="http://schemas.microsoft.com/office/drawing/2014/main" id="{3B042F70-C0F6-4EB4-A6AA-1955BB33E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F62E0C-F0D7-4FFC-A106-3A4B527C7FDA}"/>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27556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E735-38FF-446D-AF34-FDFF10DD6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3160F-A223-4EAD-97D4-7334FC1A8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F42741-A8FD-41BB-9C72-CDB039C91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75BC4-993D-4003-A268-47F2AC9BF0CC}"/>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6" name="Footer Placeholder 5">
            <a:extLst>
              <a:ext uri="{FF2B5EF4-FFF2-40B4-BE49-F238E27FC236}">
                <a16:creationId xmlns:a16="http://schemas.microsoft.com/office/drawing/2014/main" id="{AC16F868-3F40-4D74-9714-F5512FEEE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948E3-5BAB-4915-985B-013812142F42}"/>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135750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85EB-9086-498A-87C6-479935290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3150E8-B552-46E3-AD87-D9562B0863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E801B9-F85F-4AE3-99F8-E5B30E1D5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1612D-9330-45E5-A7F4-BA6C7B1AD6E8}"/>
              </a:ext>
            </a:extLst>
          </p:cNvPr>
          <p:cNvSpPr>
            <a:spLocks noGrp="1"/>
          </p:cNvSpPr>
          <p:nvPr>
            <p:ph type="dt" sz="half" idx="10"/>
          </p:nvPr>
        </p:nvSpPr>
        <p:spPr/>
        <p:txBody>
          <a:bodyPr/>
          <a:lstStyle/>
          <a:p>
            <a:fld id="{39E5097A-E5FB-4A3C-A739-95A2A65A5E69}" type="datetimeFigureOut">
              <a:rPr lang="en-US" smtClean="0"/>
              <a:t>11/30/2021</a:t>
            </a:fld>
            <a:endParaRPr lang="en-US"/>
          </a:p>
        </p:txBody>
      </p:sp>
      <p:sp>
        <p:nvSpPr>
          <p:cNvPr id="6" name="Footer Placeholder 5">
            <a:extLst>
              <a:ext uri="{FF2B5EF4-FFF2-40B4-BE49-F238E27FC236}">
                <a16:creationId xmlns:a16="http://schemas.microsoft.com/office/drawing/2014/main" id="{160F0698-8748-4D4A-BC6E-F577A0715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451D2-1679-4FBB-9B01-6B6B69897253}"/>
              </a:ext>
            </a:extLst>
          </p:cNvPr>
          <p:cNvSpPr>
            <a:spLocks noGrp="1"/>
          </p:cNvSpPr>
          <p:nvPr>
            <p:ph type="sldNum" sz="quarter" idx="12"/>
          </p:nvPr>
        </p:nvSpPr>
        <p:spPr/>
        <p:txBody>
          <a:bodyPr/>
          <a:lstStyle/>
          <a:p>
            <a:fld id="{D5F0BF54-EB07-4462-B95B-D7952F716228}" type="slidenum">
              <a:rPr lang="en-US" smtClean="0"/>
              <a:t>‹#›</a:t>
            </a:fld>
            <a:endParaRPr lang="en-US"/>
          </a:p>
        </p:txBody>
      </p:sp>
    </p:spTree>
    <p:extLst>
      <p:ext uri="{BB962C8B-B14F-4D97-AF65-F5344CB8AC3E}">
        <p14:creationId xmlns:p14="http://schemas.microsoft.com/office/powerpoint/2010/main" val="211938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4365D-80BC-4E17-B552-14DEC8417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4C321-40A0-41EF-B6FB-A22C018FE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5E171-E9EF-42FD-A407-86D91E3BE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5097A-E5FB-4A3C-A739-95A2A65A5E69}" type="datetimeFigureOut">
              <a:rPr lang="en-US" smtClean="0"/>
              <a:t>11/30/2021</a:t>
            </a:fld>
            <a:endParaRPr lang="en-US"/>
          </a:p>
        </p:txBody>
      </p:sp>
      <p:sp>
        <p:nvSpPr>
          <p:cNvPr id="5" name="Footer Placeholder 4">
            <a:extLst>
              <a:ext uri="{FF2B5EF4-FFF2-40B4-BE49-F238E27FC236}">
                <a16:creationId xmlns:a16="http://schemas.microsoft.com/office/drawing/2014/main" id="{BDACAF39-C0EF-41DF-AB7A-FD51F515FA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D71EF-CEA4-44D3-ABC5-C219B0FA4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0BF54-EB07-4462-B95B-D7952F716228}" type="slidenum">
              <a:rPr lang="en-US" smtClean="0"/>
              <a:t>‹#›</a:t>
            </a:fld>
            <a:endParaRPr lang="en-US"/>
          </a:p>
        </p:txBody>
      </p:sp>
    </p:spTree>
    <p:extLst>
      <p:ext uri="{BB962C8B-B14F-4D97-AF65-F5344CB8AC3E}">
        <p14:creationId xmlns:p14="http://schemas.microsoft.com/office/powerpoint/2010/main" val="781595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ww.pythonfordatascience.org/anova-python/" TargetMode="External"/><Relationship Id="rId2" Type="http://schemas.openxmlformats.org/officeDocument/2006/relationships/hyperlink" Target="https://towardsdatascience.com/an-easy-tutorial-about-sentiment-analysis-with-deep-learning-and-keras-2bf52b9cba91" TargetMode="External"/><Relationship Id="rId1" Type="http://schemas.openxmlformats.org/officeDocument/2006/relationships/slideLayout" Target="../slideLayouts/slideLayout1.xml"/><Relationship Id="rId4" Type="http://schemas.openxmlformats.org/officeDocument/2006/relationships/hyperlink" Target="https://www.kaggle.com/crowdflower/twitter-airline-senti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0A89-D0E9-4744-ABD4-C2CF3964C435}"/>
              </a:ext>
            </a:extLst>
          </p:cNvPr>
          <p:cNvSpPr>
            <a:spLocks noGrp="1"/>
          </p:cNvSpPr>
          <p:nvPr>
            <p:ph type="ctrTitle"/>
          </p:nvPr>
        </p:nvSpPr>
        <p:spPr/>
        <p:txBody>
          <a:bodyPr>
            <a:normAutofit fontScale="90000"/>
          </a:bodyPr>
          <a:lstStyle/>
          <a:p>
            <a:r>
              <a:rPr lang="en-US" dirty="0"/>
              <a:t>Three-Way Short Text Neural Network Sentiment Classification Model</a:t>
            </a:r>
          </a:p>
        </p:txBody>
      </p:sp>
      <p:sp>
        <p:nvSpPr>
          <p:cNvPr id="3" name="Subtitle 2">
            <a:extLst>
              <a:ext uri="{FF2B5EF4-FFF2-40B4-BE49-F238E27FC236}">
                <a16:creationId xmlns:a16="http://schemas.microsoft.com/office/drawing/2014/main" id="{BF58CFB1-DA11-4C5E-8BFE-524965A3B06C}"/>
              </a:ext>
            </a:extLst>
          </p:cNvPr>
          <p:cNvSpPr>
            <a:spLocks noGrp="1"/>
          </p:cNvSpPr>
          <p:nvPr>
            <p:ph type="subTitle" idx="1"/>
          </p:nvPr>
        </p:nvSpPr>
        <p:spPr/>
        <p:txBody>
          <a:bodyPr/>
          <a:lstStyle/>
          <a:p>
            <a:r>
              <a:rPr lang="en-US" dirty="0"/>
              <a:t>Kurt Harris</a:t>
            </a:r>
          </a:p>
          <a:p>
            <a:r>
              <a:rPr lang="en-US" dirty="0"/>
              <a:t>2021</a:t>
            </a:r>
          </a:p>
        </p:txBody>
      </p:sp>
    </p:spTree>
    <p:extLst>
      <p:ext uri="{BB962C8B-B14F-4D97-AF65-F5344CB8AC3E}">
        <p14:creationId xmlns:p14="http://schemas.microsoft.com/office/powerpoint/2010/main" val="342003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D4A4D-AA33-4B94-856A-2CF56AC99FDA}"/>
              </a:ext>
            </a:extLst>
          </p:cNvPr>
          <p:cNvSpPr>
            <a:spLocks noGrp="1"/>
          </p:cNvSpPr>
          <p:nvPr>
            <p:ph type="title"/>
          </p:nvPr>
        </p:nvSpPr>
        <p:spPr>
          <a:xfrm>
            <a:off x="838200" y="365125"/>
            <a:ext cx="10515600" cy="1325563"/>
          </a:xfrm>
        </p:spPr>
        <p:txBody>
          <a:bodyPr>
            <a:normAutofit/>
          </a:bodyPr>
          <a:lstStyle/>
          <a:p>
            <a:r>
              <a:rPr lang="en-US" sz="5400"/>
              <a:t>Brief Introduction About Myself</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EA71C5-2E09-4B01-A897-F11FF785B7B2}"/>
              </a:ext>
            </a:extLst>
          </p:cNvPr>
          <p:cNvSpPr>
            <a:spLocks noGrp="1"/>
          </p:cNvSpPr>
          <p:nvPr>
            <p:ph idx="1"/>
          </p:nvPr>
        </p:nvSpPr>
        <p:spPr>
          <a:xfrm>
            <a:off x="838200" y="1929384"/>
            <a:ext cx="10515600" cy="4251960"/>
          </a:xfrm>
        </p:spPr>
        <p:txBody>
          <a:bodyPr>
            <a:normAutofit/>
          </a:bodyPr>
          <a:lstStyle/>
          <a:p>
            <a:r>
              <a:rPr lang="en-US" sz="2200" dirty="0"/>
              <a:t>Manager of Data Analytics for a fortune 50 company</a:t>
            </a:r>
          </a:p>
          <a:p>
            <a:r>
              <a:rPr lang="en-US" sz="2200" dirty="0"/>
              <a:t>Working with data and analytics for the last 7 years</a:t>
            </a:r>
          </a:p>
          <a:p>
            <a:r>
              <a:rPr lang="en-US" sz="2200" dirty="0"/>
              <a:t>Experienced in: A|B trials, sentiment &amp; topic models, correlation, clustering, variance and trend analyses</a:t>
            </a:r>
          </a:p>
          <a:p>
            <a:r>
              <a:rPr lang="en-US" sz="2200" dirty="0"/>
              <a:t>BS in Software, completing a Masters in Data Analytics</a:t>
            </a:r>
          </a:p>
          <a:p>
            <a:r>
              <a:rPr lang="en-US" sz="2200" dirty="0"/>
              <a:t>Core tools: Python, Tableau and SQL</a:t>
            </a:r>
          </a:p>
        </p:txBody>
      </p:sp>
    </p:spTree>
    <p:extLst>
      <p:ext uri="{BB962C8B-B14F-4D97-AF65-F5344CB8AC3E}">
        <p14:creationId xmlns:p14="http://schemas.microsoft.com/office/powerpoint/2010/main" val="25292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276C4-8421-4AEB-9443-04061EF0D232}"/>
              </a:ext>
            </a:extLst>
          </p:cNvPr>
          <p:cNvSpPr>
            <a:spLocks noGrp="1"/>
          </p:cNvSpPr>
          <p:nvPr>
            <p:ph type="title"/>
          </p:nvPr>
        </p:nvSpPr>
        <p:spPr>
          <a:xfrm>
            <a:off x="838200" y="365125"/>
            <a:ext cx="10515600" cy="1325563"/>
          </a:xfrm>
        </p:spPr>
        <p:txBody>
          <a:bodyPr>
            <a:normAutofit/>
          </a:bodyPr>
          <a:lstStyle/>
          <a:p>
            <a:r>
              <a:rPr lang="en-US" sz="5400"/>
              <a:t>Problem and Hypothesis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26E33B-CBC8-4683-929E-A5FF42D7F4BE}"/>
              </a:ext>
            </a:extLst>
          </p:cNvPr>
          <p:cNvSpPr>
            <a:spLocks noGrp="1"/>
          </p:cNvSpPr>
          <p:nvPr>
            <p:ph idx="1"/>
          </p:nvPr>
        </p:nvSpPr>
        <p:spPr>
          <a:xfrm>
            <a:off x="838200" y="1929384"/>
            <a:ext cx="10515600" cy="4251960"/>
          </a:xfrm>
        </p:spPr>
        <p:txBody>
          <a:bodyPr>
            <a:normAutofit/>
          </a:bodyPr>
          <a:lstStyle/>
          <a:p>
            <a:r>
              <a:rPr lang="en-US" sz="2200" b="1" dirty="0"/>
              <a:t>Problem</a:t>
            </a:r>
            <a:r>
              <a:rPr lang="en-US" sz="2200" dirty="0"/>
              <a:t>: understanding the quality of a customer interaction with a service department is historically based on a post survey response, leaving little room for proactive outreach and prevention of churn. The lack of insight into customer interactions leads to undue churn that might have been prevented.</a:t>
            </a:r>
          </a:p>
          <a:p>
            <a:r>
              <a:rPr lang="en-US" sz="2200" b="1" dirty="0"/>
              <a:t>Question</a:t>
            </a:r>
            <a:r>
              <a:rPr lang="en-US" sz="2200" dirty="0"/>
              <a:t>: Can the sentiment of a short statement from be accurately predicted as positive, neutral or negative?</a:t>
            </a:r>
          </a:p>
          <a:p>
            <a:r>
              <a:rPr lang="en-US" sz="2200" b="1" dirty="0"/>
              <a:t>Hypothesis</a:t>
            </a:r>
            <a:r>
              <a:rPr lang="en-US" sz="2200" dirty="0"/>
              <a:t>: A predictive sentiment model can be created with accuracy above 70%. The null hypothesis is that one can not be created above said threshold.</a:t>
            </a:r>
          </a:p>
        </p:txBody>
      </p:sp>
    </p:spTree>
    <p:extLst>
      <p:ext uri="{BB962C8B-B14F-4D97-AF65-F5344CB8AC3E}">
        <p14:creationId xmlns:p14="http://schemas.microsoft.com/office/powerpoint/2010/main" val="25096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B17C3-5F1D-4786-AF32-D597285B7F88}"/>
              </a:ext>
            </a:extLst>
          </p:cNvPr>
          <p:cNvSpPr>
            <a:spLocks noGrp="1"/>
          </p:cNvSpPr>
          <p:nvPr>
            <p:ph type="title"/>
          </p:nvPr>
        </p:nvSpPr>
        <p:spPr>
          <a:xfrm>
            <a:off x="572493" y="238539"/>
            <a:ext cx="11018520" cy="1434415"/>
          </a:xfrm>
        </p:spPr>
        <p:txBody>
          <a:bodyPr anchor="b">
            <a:normAutofit/>
          </a:bodyPr>
          <a:lstStyle/>
          <a:p>
            <a:r>
              <a:rPr lang="en-US" sz="5400"/>
              <a:t>Summary of Data Analysis</a:t>
            </a:r>
          </a:p>
        </p:txBody>
      </p:sp>
      <p:sp>
        <p:nvSpPr>
          <p:cNvPr id="5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1A743A-3A78-4841-B810-0D3A7523DB8F}"/>
              </a:ext>
            </a:extLst>
          </p:cNvPr>
          <p:cNvSpPr>
            <a:spLocks noGrp="1"/>
          </p:cNvSpPr>
          <p:nvPr>
            <p:ph idx="1"/>
          </p:nvPr>
        </p:nvSpPr>
        <p:spPr>
          <a:xfrm>
            <a:off x="572493" y="2071316"/>
            <a:ext cx="5949605" cy="4119172"/>
          </a:xfrm>
        </p:spPr>
        <p:txBody>
          <a:bodyPr anchor="t">
            <a:normAutofit/>
          </a:bodyPr>
          <a:lstStyle/>
          <a:p>
            <a:r>
              <a:rPr lang="en-US" sz="2200" dirty="0"/>
              <a:t>Data gathered from Kaggle.com, free and public </a:t>
            </a:r>
            <a:r>
              <a:rPr lang="en-US" sz="1800" dirty="0"/>
              <a:t>(</a:t>
            </a:r>
            <a:r>
              <a:rPr lang="en-US" sz="1800" dirty="0">
                <a:effectLst/>
              </a:rPr>
              <a:t>Twitter US Airline Sentiment, 2019</a:t>
            </a:r>
            <a:r>
              <a:rPr lang="en-US" sz="1800" dirty="0"/>
              <a:t>)</a:t>
            </a:r>
          </a:p>
          <a:p>
            <a:r>
              <a:rPr lang="en-US" sz="2200" dirty="0"/>
              <a:t>Data is cleaned with spelling corrections, lower-case character conversions and removal of null or empty values</a:t>
            </a:r>
          </a:p>
          <a:p>
            <a:r>
              <a:rPr lang="en-US" sz="2200" dirty="0"/>
              <a:t>Distribution plot of text lengths shows a max length of 30 words will capture all our data and some padding will be needed on shorter text</a:t>
            </a:r>
          </a:p>
          <a:p>
            <a:r>
              <a:rPr lang="en-US" sz="2200" dirty="0"/>
              <a:t>Split into train and test sets roughly 90/10%</a:t>
            </a:r>
          </a:p>
        </p:txBody>
      </p:sp>
      <p:pic>
        <p:nvPicPr>
          <p:cNvPr id="32" name="Picture 31" descr="Chart, histogram&#10;&#10;Description automatically generated">
            <a:extLst>
              <a:ext uri="{FF2B5EF4-FFF2-40B4-BE49-F238E27FC236}">
                <a16:creationId xmlns:a16="http://schemas.microsoft.com/office/drawing/2014/main" id="{8C25D7FB-B5EA-4779-A274-FECE1682D928}"/>
              </a:ext>
            </a:extLst>
          </p:cNvPr>
          <p:cNvPicPr>
            <a:picLocks noChangeAspect="1"/>
          </p:cNvPicPr>
          <p:nvPr/>
        </p:nvPicPr>
        <p:blipFill>
          <a:blip r:embed="rId2"/>
          <a:stretch>
            <a:fillRect/>
          </a:stretch>
        </p:blipFill>
        <p:spPr>
          <a:xfrm>
            <a:off x="6522098" y="2187771"/>
            <a:ext cx="5334529" cy="3335990"/>
          </a:xfrm>
          <a:prstGeom prst="rect">
            <a:avLst/>
          </a:prstGeom>
        </p:spPr>
      </p:pic>
    </p:spTree>
    <p:extLst>
      <p:ext uri="{BB962C8B-B14F-4D97-AF65-F5344CB8AC3E}">
        <p14:creationId xmlns:p14="http://schemas.microsoft.com/office/powerpoint/2010/main" val="127978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0BD93-E30E-486E-8C51-F23659930780}"/>
              </a:ext>
            </a:extLst>
          </p:cNvPr>
          <p:cNvSpPr>
            <a:spLocks noGrp="1"/>
          </p:cNvSpPr>
          <p:nvPr>
            <p:ph type="title"/>
          </p:nvPr>
        </p:nvSpPr>
        <p:spPr>
          <a:xfrm>
            <a:off x="572493" y="238539"/>
            <a:ext cx="11018520" cy="1434415"/>
          </a:xfrm>
        </p:spPr>
        <p:txBody>
          <a:bodyPr anchor="b">
            <a:normAutofit/>
          </a:bodyPr>
          <a:lstStyle/>
          <a:p>
            <a:r>
              <a:rPr lang="en-US" sz="5400"/>
              <a:t>Findings</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E2A3F0-C9E8-479B-AD9F-E2E6CE857E03}"/>
              </a:ext>
            </a:extLst>
          </p:cNvPr>
          <p:cNvSpPr>
            <a:spLocks noGrp="1"/>
          </p:cNvSpPr>
          <p:nvPr>
            <p:ph idx="1"/>
          </p:nvPr>
        </p:nvSpPr>
        <p:spPr>
          <a:xfrm>
            <a:off x="572493" y="2071316"/>
            <a:ext cx="6713552" cy="4119172"/>
          </a:xfrm>
        </p:spPr>
        <p:txBody>
          <a:bodyPr anchor="t">
            <a:normAutofit/>
          </a:bodyPr>
          <a:lstStyle/>
          <a:p>
            <a:r>
              <a:rPr lang="en-US" sz="2200" dirty="0"/>
              <a:t>Accuracy on the test sample is near 80%</a:t>
            </a:r>
          </a:p>
          <a:p>
            <a:r>
              <a:rPr lang="en-US" sz="2200" dirty="0"/>
              <a:t>P-value results from ANOVA analysis, a commonly used test on results, confirms our accuracy isn’t random chance (</a:t>
            </a:r>
            <a:r>
              <a:rPr lang="en-US" sz="2200" dirty="0">
                <a:effectLst/>
                <a:latin typeface="Calibri" panose="020F0502020204030204" pitchFamily="34" charset="0"/>
                <a:ea typeface="Calibri" panose="020F0502020204030204" pitchFamily="34" charset="0"/>
              </a:rPr>
              <a:t>Python for Data Science, 2020</a:t>
            </a:r>
            <a:r>
              <a:rPr lang="en-US" sz="2200" dirty="0"/>
              <a:t>)</a:t>
            </a:r>
          </a:p>
          <a:p>
            <a:r>
              <a:rPr lang="en-US" sz="2200" dirty="0"/>
              <a:t>Alternative hypothesis is accepted</a:t>
            </a:r>
          </a:p>
          <a:p>
            <a:endParaRPr lang="en-US" sz="2200" dirty="0"/>
          </a:p>
        </p:txBody>
      </p:sp>
      <p:pic>
        <p:nvPicPr>
          <p:cNvPr id="6" name="Picture 5" descr="A screenshot of a computer&#10;&#10;Description automatically generated with medium confidence">
            <a:extLst>
              <a:ext uri="{FF2B5EF4-FFF2-40B4-BE49-F238E27FC236}">
                <a16:creationId xmlns:a16="http://schemas.microsoft.com/office/drawing/2014/main" id="{373B6C74-3003-4CBC-A433-412D5A5FA6AC}"/>
              </a:ext>
            </a:extLst>
          </p:cNvPr>
          <p:cNvPicPr>
            <a:picLocks noChangeAspect="1"/>
          </p:cNvPicPr>
          <p:nvPr/>
        </p:nvPicPr>
        <p:blipFill rotWithShape="1">
          <a:blip r:embed="rId2"/>
          <a:srcRect l="3117" r="8376" b="2"/>
          <a:stretch/>
        </p:blipFill>
        <p:spPr>
          <a:xfrm>
            <a:off x="7675658" y="2093976"/>
            <a:ext cx="3941064" cy="4096512"/>
          </a:xfrm>
          <a:prstGeom prst="rect">
            <a:avLst/>
          </a:prstGeom>
        </p:spPr>
      </p:pic>
      <p:pic>
        <p:nvPicPr>
          <p:cNvPr id="9" name="Picture 8" descr="Chart, line chart&#10;&#10;Description automatically generated">
            <a:extLst>
              <a:ext uri="{FF2B5EF4-FFF2-40B4-BE49-F238E27FC236}">
                <a16:creationId xmlns:a16="http://schemas.microsoft.com/office/drawing/2014/main" id="{B9ED045B-D354-4070-B042-CA98EAD3E8E8}"/>
              </a:ext>
            </a:extLst>
          </p:cNvPr>
          <p:cNvPicPr>
            <a:picLocks noChangeAspect="1"/>
          </p:cNvPicPr>
          <p:nvPr/>
        </p:nvPicPr>
        <p:blipFill>
          <a:blip r:embed="rId3"/>
          <a:stretch>
            <a:fillRect/>
          </a:stretch>
        </p:blipFill>
        <p:spPr>
          <a:xfrm>
            <a:off x="1244599" y="4084667"/>
            <a:ext cx="3785155" cy="2659710"/>
          </a:xfrm>
          <a:prstGeom prst="rect">
            <a:avLst/>
          </a:prstGeom>
        </p:spPr>
      </p:pic>
    </p:spTree>
    <p:extLst>
      <p:ext uri="{BB962C8B-B14F-4D97-AF65-F5344CB8AC3E}">
        <p14:creationId xmlns:p14="http://schemas.microsoft.com/office/powerpoint/2010/main" val="303380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4C5749-9F17-47B8-B9EF-6D49CEA5DAD8}"/>
              </a:ext>
            </a:extLst>
          </p:cNvPr>
          <p:cNvSpPr>
            <a:spLocks noGrp="1"/>
          </p:cNvSpPr>
          <p:nvPr>
            <p:ph type="title"/>
          </p:nvPr>
        </p:nvSpPr>
        <p:spPr>
          <a:xfrm>
            <a:off x="838200" y="365125"/>
            <a:ext cx="10515600" cy="1325563"/>
          </a:xfrm>
        </p:spPr>
        <p:txBody>
          <a:bodyPr>
            <a:normAutofit/>
          </a:bodyPr>
          <a:lstStyle/>
          <a:p>
            <a:r>
              <a:rPr lang="en-US" sz="5400"/>
              <a:t>Limitations of Techniques and Tools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BDCB3A-09D8-4AA7-B910-4D3776F42FE4}"/>
              </a:ext>
            </a:extLst>
          </p:cNvPr>
          <p:cNvSpPr>
            <a:spLocks noGrp="1"/>
          </p:cNvSpPr>
          <p:nvPr>
            <p:ph idx="1"/>
          </p:nvPr>
        </p:nvSpPr>
        <p:spPr>
          <a:xfrm>
            <a:off x="838200" y="1929384"/>
            <a:ext cx="10515600" cy="4251960"/>
          </a:xfrm>
        </p:spPr>
        <p:txBody>
          <a:bodyPr>
            <a:normAutofit/>
          </a:bodyPr>
          <a:lstStyle/>
          <a:p>
            <a:r>
              <a:rPr lang="en-US" sz="2200">
                <a:effectLst/>
                <a:ea typeface="Times New Roman" panose="02020603050405020304" pitchFamily="18" charset="0"/>
                <a:cs typeface="Times New Roman" panose="02020603050405020304" pitchFamily="18" charset="0"/>
              </a:rPr>
              <a:t>A limitation to this model is that it requires the use of tensors, arrays of data that must be the same size and shape. This model is specific to short text and might not be as accurate on longer text lengths (</a:t>
            </a:r>
            <a:r>
              <a:rPr lang="en-US" sz="2200">
                <a:effectLst/>
                <a:ea typeface="Calibri" panose="020F0502020204030204" pitchFamily="34" charset="0"/>
                <a:cs typeface="Times New Roman" panose="02020603050405020304" pitchFamily="18" charset="0"/>
              </a:rPr>
              <a:t>Virahonda, 2020</a:t>
            </a:r>
            <a:r>
              <a:rPr lang="en-US" sz="2200">
                <a:effectLst/>
                <a:ea typeface="Times New Roman" panose="02020603050405020304" pitchFamily="18" charset="0"/>
                <a:cs typeface="Times New Roman" panose="02020603050405020304" pitchFamily="18" charset="0"/>
              </a:rPr>
              <a:t>).</a:t>
            </a:r>
          </a:p>
          <a:p>
            <a:endParaRPr lang="en-US" sz="2200"/>
          </a:p>
        </p:txBody>
      </p:sp>
      <p:pic>
        <p:nvPicPr>
          <p:cNvPr id="5" name="Picture 4">
            <a:extLst>
              <a:ext uri="{FF2B5EF4-FFF2-40B4-BE49-F238E27FC236}">
                <a16:creationId xmlns:a16="http://schemas.microsoft.com/office/drawing/2014/main" id="{06BFDDEC-CA71-4489-85E9-142BBA9BBC0A}"/>
              </a:ext>
            </a:extLst>
          </p:cNvPr>
          <p:cNvPicPr>
            <a:picLocks noChangeAspect="1"/>
          </p:cNvPicPr>
          <p:nvPr/>
        </p:nvPicPr>
        <p:blipFill>
          <a:blip r:embed="rId2"/>
          <a:stretch>
            <a:fillRect/>
          </a:stretch>
        </p:blipFill>
        <p:spPr>
          <a:xfrm>
            <a:off x="2645944" y="3224184"/>
            <a:ext cx="6897063" cy="409632"/>
          </a:xfrm>
          <a:prstGeom prst="rect">
            <a:avLst/>
          </a:prstGeom>
        </p:spPr>
      </p:pic>
      <p:pic>
        <p:nvPicPr>
          <p:cNvPr id="7" name="Picture 6">
            <a:extLst>
              <a:ext uri="{FF2B5EF4-FFF2-40B4-BE49-F238E27FC236}">
                <a16:creationId xmlns:a16="http://schemas.microsoft.com/office/drawing/2014/main" id="{FD838854-12C6-4D7B-81E9-6628D0462293}"/>
              </a:ext>
            </a:extLst>
          </p:cNvPr>
          <p:cNvPicPr>
            <a:picLocks noChangeAspect="1"/>
          </p:cNvPicPr>
          <p:nvPr/>
        </p:nvPicPr>
        <p:blipFill>
          <a:blip r:embed="rId3"/>
          <a:stretch>
            <a:fillRect/>
          </a:stretch>
        </p:blipFill>
        <p:spPr>
          <a:xfrm>
            <a:off x="3284209" y="4090857"/>
            <a:ext cx="5620534" cy="362001"/>
          </a:xfrm>
          <a:prstGeom prst="rect">
            <a:avLst/>
          </a:prstGeom>
        </p:spPr>
      </p:pic>
      <p:pic>
        <p:nvPicPr>
          <p:cNvPr id="11" name="Picture 10">
            <a:extLst>
              <a:ext uri="{FF2B5EF4-FFF2-40B4-BE49-F238E27FC236}">
                <a16:creationId xmlns:a16="http://schemas.microsoft.com/office/drawing/2014/main" id="{C05FFC66-4A6D-4206-BFA1-1B64A55C7958}"/>
              </a:ext>
            </a:extLst>
          </p:cNvPr>
          <p:cNvPicPr>
            <a:picLocks noChangeAspect="1"/>
          </p:cNvPicPr>
          <p:nvPr/>
        </p:nvPicPr>
        <p:blipFill>
          <a:blip r:embed="rId4"/>
          <a:stretch>
            <a:fillRect/>
          </a:stretch>
        </p:blipFill>
        <p:spPr>
          <a:xfrm>
            <a:off x="2041023" y="4810259"/>
            <a:ext cx="8106906" cy="876422"/>
          </a:xfrm>
          <a:prstGeom prst="rect">
            <a:avLst/>
          </a:prstGeom>
        </p:spPr>
      </p:pic>
    </p:spTree>
    <p:extLst>
      <p:ext uri="{BB962C8B-B14F-4D97-AF65-F5344CB8AC3E}">
        <p14:creationId xmlns:p14="http://schemas.microsoft.com/office/powerpoint/2010/main" val="275125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AB41B-DBC5-41B0-AFCB-581062A4C554}"/>
              </a:ext>
            </a:extLst>
          </p:cNvPr>
          <p:cNvSpPr>
            <a:spLocks noGrp="1"/>
          </p:cNvSpPr>
          <p:nvPr>
            <p:ph type="title"/>
          </p:nvPr>
        </p:nvSpPr>
        <p:spPr>
          <a:xfrm>
            <a:off x="572493" y="238539"/>
            <a:ext cx="11018520" cy="1434415"/>
          </a:xfrm>
        </p:spPr>
        <p:txBody>
          <a:bodyPr anchor="b">
            <a:normAutofit/>
          </a:bodyPr>
          <a:lstStyle/>
          <a:p>
            <a:r>
              <a:rPr lang="en-US" sz="5400"/>
              <a:t>Proposed Actions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517F72-7781-4BEC-BCB3-A8A33C87C6B9}"/>
              </a:ext>
            </a:extLst>
          </p:cNvPr>
          <p:cNvSpPr>
            <a:spLocks noGrp="1"/>
          </p:cNvSpPr>
          <p:nvPr>
            <p:ph idx="1"/>
          </p:nvPr>
        </p:nvSpPr>
        <p:spPr>
          <a:xfrm>
            <a:off x="572493" y="2071316"/>
            <a:ext cx="6713552" cy="4119172"/>
          </a:xfrm>
        </p:spPr>
        <p:txBody>
          <a:bodyPr anchor="t">
            <a:normAutofit/>
          </a:bodyPr>
          <a:lstStyle/>
          <a:p>
            <a:r>
              <a:rPr lang="en-US" sz="2200"/>
              <a:t>Additional testing on other types of short text like SMS or online chat is necessary to understand the model’s accuracy generally on short text</a:t>
            </a:r>
          </a:p>
          <a:p>
            <a:r>
              <a:rPr lang="en-US" sz="2200"/>
              <a:t>Tweaks to the model architecture with new data could improve accuracy like adding additional hidden layers or nodes to the model.</a:t>
            </a:r>
          </a:p>
        </p:txBody>
      </p:sp>
      <p:pic>
        <p:nvPicPr>
          <p:cNvPr id="4" name="Picture 3" descr="Text&#10;&#10;Description automatically generated">
            <a:extLst>
              <a:ext uri="{FF2B5EF4-FFF2-40B4-BE49-F238E27FC236}">
                <a16:creationId xmlns:a16="http://schemas.microsoft.com/office/drawing/2014/main" id="{4140978A-B26E-4626-A4F3-7B475A04D590}"/>
              </a:ext>
            </a:extLst>
          </p:cNvPr>
          <p:cNvPicPr>
            <a:picLocks noChangeAspect="1"/>
          </p:cNvPicPr>
          <p:nvPr/>
        </p:nvPicPr>
        <p:blipFill rotWithShape="1">
          <a:blip r:embed="rId2"/>
          <a:srcRect l="538" r="16722" b="-4"/>
          <a:stretch/>
        </p:blipFill>
        <p:spPr>
          <a:xfrm>
            <a:off x="7675658" y="2093976"/>
            <a:ext cx="3941064" cy="4096512"/>
          </a:xfrm>
          <a:prstGeom prst="rect">
            <a:avLst/>
          </a:prstGeom>
        </p:spPr>
      </p:pic>
    </p:spTree>
    <p:extLst>
      <p:ext uri="{BB962C8B-B14F-4D97-AF65-F5344CB8AC3E}">
        <p14:creationId xmlns:p14="http://schemas.microsoft.com/office/powerpoint/2010/main" val="140520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D05F2-657A-4343-9293-79EA07217374}"/>
              </a:ext>
            </a:extLst>
          </p:cNvPr>
          <p:cNvSpPr>
            <a:spLocks noGrp="1"/>
          </p:cNvSpPr>
          <p:nvPr>
            <p:ph type="title"/>
          </p:nvPr>
        </p:nvSpPr>
        <p:spPr>
          <a:xfrm>
            <a:off x="838200" y="365125"/>
            <a:ext cx="10515600" cy="1325563"/>
          </a:xfrm>
        </p:spPr>
        <p:txBody>
          <a:bodyPr>
            <a:normAutofit/>
          </a:bodyPr>
          <a:lstStyle/>
          <a:p>
            <a:r>
              <a:rPr lang="en-US" sz="5400"/>
              <a:t>Expected Benefits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FA7159-9B88-4F8D-87F2-D40CD37F970C}"/>
              </a:ext>
            </a:extLst>
          </p:cNvPr>
          <p:cNvSpPr>
            <a:spLocks noGrp="1"/>
          </p:cNvSpPr>
          <p:nvPr>
            <p:ph idx="1"/>
          </p:nvPr>
        </p:nvSpPr>
        <p:spPr>
          <a:xfrm>
            <a:off x="838200" y="1929384"/>
            <a:ext cx="10515600" cy="4251960"/>
          </a:xfrm>
        </p:spPr>
        <p:txBody>
          <a:bodyPr>
            <a:normAutofit/>
          </a:bodyPr>
          <a:lstStyle/>
          <a:p>
            <a:pPr marR="0" lvl="0">
              <a:spcBef>
                <a:spcPts val="0"/>
              </a:spcBef>
              <a:spcAft>
                <a:spcPts val="0"/>
              </a:spcAft>
            </a:pPr>
            <a:r>
              <a:rPr lang="en-US" sz="2200">
                <a:effectLst/>
                <a:ea typeface="Times New Roman" panose="02020603050405020304" pitchFamily="18" charset="0"/>
                <a:cs typeface="Times New Roman" panose="02020603050405020304" pitchFamily="18" charset="0"/>
              </a:rPr>
              <a:t>Proactive customer outreach when negative sentiment is predicted could help reduce churn and improve the customer experience</a:t>
            </a:r>
          </a:p>
          <a:p>
            <a:pPr marR="0" lvl="0">
              <a:spcBef>
                <a:spcPts val="0"/>
              </a:spcBef>
              <a:spcAft>
                <a:spcPts val="0"/>
              </a:spcAft>
            </a:pPr>
            <a:r>
              <a:rPr lang="en-US" sz="2200">
                <a:effectLst/>
                <a:ea typeface="Times New Roman" panose="02020603050405020304" pitchFamily="18" charset="0"/>
                <a:cs typeface="Times New Roman" panose="02020603050405020304" pitchFamily="18" charset="0"/>
              </a:rPr>
              <a:t>Additional analyses could be conducted using the model’s predictions to cluster the most painful topics based on negative sentiment. This would help identify some of the biggest customer experience opportunities to help further reduce churn.</a:t>
            </a:r>
          </a:p>
          <a:p>
            <a:endParaRPr lang="en-US" sz="2200"/>
          </a:p>
        </p:txBody>
      </p:sp>
      <p:pic>
        <p:nvPicPr>
          <p:cNvPr id="5" name="Graphic 4" descr="Smiling with hearts face outline with solid fill">
            <a:extLst>
              <a:ext uri="{FF2B5EF4-FFF2-40B4-BE49-F238E27FC236}">
                <a16:creationId xmlns:a16="http://schemas.microsoft.com/office/drawing/2014/main" id="{7DFB4FFD-E43A-48DF-986C-938F331777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3999" y="4266227"/>
            <a:ext cx="914400" cy="914400"/>
          </a:xfrm>
          <a:prstGeom prst="rect">
            <a:avLst/>
          </a:prstGeom>
        </p:spPr>
      </p:pic>
      <p:pic>
        <p:nvPicPr>
          <p:cNvPr id="7" name="Graphic 6" descr="Smiling with hearts face outline outline">
            <a:extLst>
              <a:ext uri="{FF2B5EF4-FFF2-40B4-BE49-F238E27FC236}">
                <a16:creationId xmlns:a16="http://schemas.microsoft.com/office/drawing/2014/main" id="{F106509B-2774-4F27-9BA4-D36B9AFC18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5554" y="4266227"/>
            <a:ext cx="914400" cy="914400"/>
          </a:xfrm>
          <a:prstGeom prst="rect">
            <a:avLst/>
          </a:prstGeom>
        </p:spPr>
      </p:pic>
      <p:pic>
        <p:nvPicPr>
          <p:cNvPr id="11" name="Graphic 10" descr="Smiling with hearts face with solid fill with solid fill">
            <a:extLst>
              <a:ext uri="{FF2B5EF4-FFF2-40B4-BE49-F238E27FC236}">
                <a16:creationId xmlns:a16="http://schemas.microsoft.com/office/drawing/2014/main" id="{C47DAB4C-7122-4AF2-A898-737388BD2F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85716" y="4249703"/>
            <a:ext cx="914400" cy="914400"/>
          </a:xfrm>
          <a:prstGeom prst="rect">
            <a:avLst/>
          </a:prstGeom>
        </p:spPr>
      </p:pic>
    </p:spTree>
    <p:extLst>
      <p:ext uri="{BB962C8B-B14F-4D97-AF65-F5344CB8AC3E}">
        <p14:creationId xmlns:p14="http://schemas.microsoft.com/office/powerpoint/2010/main" val="317757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C0A89-D0E9-4744-ABD4-C2CF3964C435}"/>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kern="1200">
                <a:solidFill>
                  <a:schemeClr val="tx1"/>
                </a:solidFill>
                <a:latin typeface="+mj-lt"/>
                <a:ea typeface="+mj-ea"/>
                <a:cs typeface="+mj-cs"/>
              </a:rPr>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F58CFB1-DA11-4C5E-8BFE-524965A3B06C}"/>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0" marR="0" indent="-228600" algn="l">
              <a:spcBef>
                <a:spcPts val="0"/>
              </a:spcBef>
              <a:spcAft>
                <a:spcPts val="0"/>
              </a:spcAft>
              <a:buFont typeface="Arial" panose="020B0604020202020204" pitchFamily="34" charset="0"/>
              <a:buChar char="•"/>
            </a:pPr>
            <a:r>
              <a:rPr lang="en-US" sz="1500" dirty="0" err="1">
                <a:effectLst/>
              </a:rPr>
              <a:t>Virahonda</a:t>
            </a:r>
            <a:r>
              <a:rPr lang="en-US" sz="1500" dirty="0">
                <a:effectLst/>
              </a:rPr>
              <a:t>, Sergio (2020, October 8). Sentiment Analysis with Deep Learning and </a:t>
            </a:r>
            <a:r>
              <a:rPr lang="en-US" sz="1500" dirty="0" err="1">
                <a:effectLst/>
              </a:rPr>
              <a:t>Keras</a:t>
            </a:r>
            <a:r>
              <a:rPr lang="en-US" sz="1500" dirty="0">
                <a:effectLst/>
              </a:rPr>
              <a:t> Retrieved November 17, 2021, from</a:t>
            </a:r>
          </a:p>
          <a:p>
            <a:pPr marL="0" marR="0" indent="-228600" algn="l">
              <a:spcBef>
                <a:spcPts val="0"/>
              </a:spcBef>
              <a:spcAft>
                <a:spcPts val="0"/>
              </a:spcAft>
              <a:buFont typeface="Arial" panose="020B0604020202020204" pitchFamily="34" charset="0"/>
              <a:buChar char="•"/>
            </a:pPr>
            <a:r>
              <a:rPr lang="en-US" sz="1500" u="sng" dirty="0">
                <a:effectLst/>
                <a:hlinkClick r:id="rId2"/>
              </a:rPr>
              <a:t>https://towardsdatascience.com/an-easy-tutorial-about-sentiment-analysis-with-deep-learning-and-keras-2bf52b9cba91</a:t>
            </a:r>
            <a:endParaRPr lang="en-US" sz="1500" dirty="0">
              <a:effectLst/>
            </a:endParaRPr>
          </a:p>
          <a:p>
            <a:pPr marL="228600" marR="0" algn="l">
              <a:spcBef>
                <a:spcPts val="0"/>
              </a:spcBef>
              <a:spcAft>
                <a:spcPts val="800"/>
              </a:spcAft>
            </a:pPr>
            <a:r>
              <a:rPr lang="en-US" sz="1500" dirty="0">
                <a:effectLst/>
              </a:rPr>
              <a:t> </a:t>
            </a:r>
          </a:p>
          <a:p>
            <a:pPr marL="0" marR="0" indent="-228600" algn="l">
              <a:spcBef>
                <a:spcPts val="0"/>
              </a:spcBef>
              <a:spcAft>
                <a:spcPts val="0"/>
              </a:spcAft>
              <a:buFont typeface="Arial" panose="020B0604020202020204" pitchFamily="34" charset="0"/>
              <a:buChar char="•"/>
            </a:pPr>
            <a:r>
              <a:rPr lang="en-US" sz="1500" dirty="0">
                <a:effectLst/>
              </a:rPr>
              <a:t>Python for Data Science, LLC (2020) Retrieved November 23rd, 2021, from</a:t>
            </a:r>
          </a:p>
          <a:p>
            <a:pPr marL="0" marR="0" indent="-228600" algn="l">
              <a:spcBef>
                <a:spcPts val="0"/>
              </a:spcBef>
              <a:spcAft>
                <a:spcPts val="0"/>
              </a:spcAft>
              <a:buFont typeface="Arial" panose="020B0604020202020204" pitchFamily="34" charset="0"/>
              <a:buChar char="•"/>
            </a:pPr>
            <a:r>
              <a:rPr lang="en-US" sz="1500" u="sng" dirty="0">
                <a:effectLst/>
                <a:hlinkClick r:id="rId3"/>
              </a:rPr>
              <a:t>https://www.pythonfordatascience.org/anova-python/</a:t>
            </a:r>
            <a:endParaRPr lang="en-US" sz="1500" dirty="0">
              <a:effectLst/>
            </a:endParaRPr>
          </a:p>
          <a:p>
            <a:pPr marL="228600" marR="0" algn="l">
              <a:spcBef>
                <a:spcPts val="0"/>
              </a:spcBef>
              <a:spcAft>
                <a:spcPts val="800"/>
              </a:spcAft>
            </a:pPr>
            <a:r>
              <a:rPr lang="en-US" sz="1500" dirty="0">
                <a:effectLst/>
              </a:rPr>
              <a:t> </a:t>
            </a:r>
          </a:p>
          <a:p>
            <a:pPr marL="0" marR="0" indent="-228600" algn="l">
              <a:spcBef>
                <a:spcPts val="0"/>
              </a:spcBef>
              <a:spcAft>
                <a:spcPts val="0"/>
              </a:spcAft>
              <a:buFont typeface="Arial" panose="020B0604020202020204" pitchFamily="34" charset="0"/>
              <a:buChar char="•"/>
            </a:pPr>
            <a:r>
              <a:rPr lang="en-US" sz="1500" dirty="0">
                <a:effectLst/>
              </a:rPr>
              <a:t>Twitter US Airline Sentiment (2019, October 19). Retrieved November 5, 2021 from</a:t>
            </a:r>
          </a:p>
          <a:p>
            <a:pPr marL="0" marR="0" indent="-228600" algn="l">
              <a:spcBef>
                <a:spcPts val="0"/>
              </a:spcBef>
              <a:spcAft>
                <a:spcPts val="0"/>
              </a:spcAft>
              <a:buFont typeface="Arial" panose="020B0604020202020204" pitchFamily="34" charset="0"/>
              <a:buChar char="•"/>
            </a:pPr>
            <a:r>
              <a:rPr lang="en-US" sz="1500" u="sng" dirty="0">
                <a:effectLst/>
                <a:hlinkClick r:id="rId4"/>
              </a:rPr>
              <a:t>https://www.kaggle.com/crowdflower/twitter-airline-sentiment</a:t>
            </a:r>
            <a:endParaRPr lang="en-US" sz="1500" dirty="0">
              <a:effectLst/>
            </a:endParaRPr>
          </a:p>
          <a:p>
            <a:pPr marL="457200" marR="0" indent="-228600" algn="l">
              <a:spcBef>
                <a:spcPts val="0"/>
              </a:spcBef>
              <a:spcAft>
                <a:spcPts val="800"/>
              </a:spcAft>
              <a:buFont typeface="Arial" panose="020B0604020202020204" pitchFamily="34" charset="0"/>
              <a:buChar char="•"/>
            </a:pPr>
            <a:endParaRPr lang="en-US" sz="1500" dirty="0">
              <a:effectLst/>
            </a:endParaRPr>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2053999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532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Three-Way Short Text Neural Network Sentiment Classification Model</vt:lpstr>
      <vt:lpstr>Brief Introduction About Myself</vt:lpstr>
      <vt:lpstr>Problem and Hypothesis</vt:lpstr>
      <vt:lpstr>Summary of Data Analysis</vt:lpstr>
      <vt:lpstr>Findings</vt:lpstr>
      <vt:lpstr>Limitations of Techniques and Tools</vt:lpstr>
      <vt:lpstr>Proposed Actions</vt:lpstr>
      <vt:lpstr>Expected Benefits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Three-Way Short Text Neural Net Sentiment Classification Model</dc:title>
  <dc:creator>Kurt Harris</dc:creator>
  <cp:lastModifiedBy>Kurt Harris</cp:lastModifiedBy>
  <cp:revision>16</cp:revision>
  <dcterms:created xsi:type="dcterms:W3CDTF">2021-11-29T14:02:46Z</dcterms:created>
  <dcterms:modified xsi:type="dcterms:W3CDTF">2021-11-30T18:17:06Z</dcterms:modified>
</cp:coreProperties>
</file>