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48"/>
  </p:notesMasterIdLst>
  <p:handoutMasterIdLst>
    <p:handoutMasterId r:id="rId49"/>
  </p:handoutMasterIdLst>
  <p:sldIdLst>
    <p:sldId id="268" r:id="rId5"/>
    <p:sldId id="317" r:id="rId6"/>
    <p:sldId id="269" r:id="rId7"/>
    <p:sldId id="289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91" r:id="rId18"/>
    <p:sldId id="305" r:id="rId19"/>
    <p:sldId id="307" r:id="rId20"/>
    <p:sldId id="308" r:id="rId21"/>
    <p:sldId id="309" r:id="rId22"/>
    <p:sldId id="306" r:id="rId23"/>
    <p:sldId id="310" r:id="rId24"/>
    <p:sldId id="311" r:id="rId25"/>
    <p:sldId id="312" r:id="rId26"/>
    <p:sldId id="313" r:id="rId27"/>
    <p:sldId id="290" r:id="rId28"/>
    <p:sldId id="292" r:id="rId29"/>
    <p:sldId id="293" r:id="rId30"/>
    <p:sldId id="294" r:id="rId31"/>
    <p:sldId id="295" r:id="rId32"/>
    <p:sldId id="296" r:id="rId33"/>
    <p:sldId id="298" r:id="rId34"/>
    <p:sldId id="299" r:id="rId35"/>
    <p:sldId id="300" r:id="rId36"/>
    <p:sldId id="304" r:id="rId37"/>
    <p:sldId id="320" r:id="rId38"/>
    <p:sldId id="318" r:id="rId39"/>
    <p:sldId id="319" r:id="rId40"/>
    <p:sldId id="316" r:id="rId41"/>
    <p:sldId id="301" r:id="rId42"/>
    <p:sldId id="302" r:id="rId43"/>
    <p:sldId id="303" r:id="rId44"/>
    <p:sldId id="314" r:id="rId45"/>
    <p:sldId id="315" r:id="rId46"/>
    <p:sldId id="32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1122" y="354"/>
      </p:cViewPr>
      <p:guideLst/>
    </p:cSldViewPr>
  </p:slideViewPr>
  <p:outlineViewPr>
    <p:cViewPr>
      <p:scale>
        <a:sx n="33" d="100"/>
        <a:sy n="33" d="100"/>
      </p:scale>
      <p:origin x="0" y="-398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2/18/2023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bchydro.com/content/dam/BCHydro/customer-portal/documents/power-smart/builders-developers/building-envelope-thermal-bridging-guide-v1-6.pd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es-documentation.lbl.gov/calculation-methodology/calculation-of-energy-consumption/heating-and-cooling-calculation/internal-gains" TargetMode="External"/><Relationship Id="rId2" Type="http://schemas.openxmlformats.org/officeDocument/2006/relationships/hyperlink" Target="https://www.cambeep.eng.cam.ac.uk/system/files/documents/internalheat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rc-publications.canada.ca/eng/search/?q=NRCCode&amp;q=&amp;q=&amp;ps=50&amp;s=dtp&amp;m=1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QOSelUK6dpQ&amp;t=101s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NRELOpenStudio/playlists" TargetMode="External"/><Relationship Id="rId3" Type="http://schemas.openxmlformats.org/officeDocument/2006/relationships/hyperlink" Target="https://energyplus.net/quick-start" TargetMode="External"/><Relationship Id="rId7" Type="http://schemas.openxmlformats.org/officeDocument/2006/relationships/hyperlink" Target="https://www.youtube.com/@helixenergypartnersllc3540/playlists" TargetMode="External"/><Relationship Id="rId12" Type="http://schemas.openxmlformats.org/officeDocument/2006/relationships/hyperlink" Target="https://energyplushelp.freshdesk.com/support/home" TargetMode="External"/><Relationship Id="rId2" Type="http://schemas.openxmlformats.org/officeDocument/2006/relationships/hyperlink" Target="https://bigladdersoftware.com/epx/doc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studiocoalition.org/" TargetMode="External"/><Relationship Id="rId11" Type="http://schemas.openxmlformats.org/officeDocument/2006/relationships/hyperlink" Target="https://energy-models.com/forum" TargetMode="External"/><Relationship Id="rId5" Type="http://schemas.openxmlformats.org/officeDocument/2006/relationships/hyperlink" Target="https://bigladdersoftware.com/projects/kiva/" TargetMode="External"/><Relationship Id="rId10" Type="http://schemas.openxmlformats.org/officeDocument/2006/relationships/hyperlink" Target="https://unmethours.com/questions/" TargetMode="External"/><Relationship Id="rId4" Type="http://schemas.openxmlformats.org/officeDocument/2006/relationships/hyperlink" Target="https://energyplus.net/support-training" TargetMode="External"/><Relationship Id="rId9" Type="http://schemas.openxmlformats.org/officeDocument/2006/relationships/hyperlink" Target="https://nrel.github.io/OpenStudio-user-document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subishitechinfo.ca/sites/default/files/010_HiW%20Energy%20Recovery%20Cores.pdf" TargetMode="External"/><Relationship Id="rId2" Type="http://schemas.openxmlformats.org/officeDocument/2006/relationships/hyperlink" Target="https://www.fujitsugeneral.com/us/residential/what-is-a-mini-spli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QOSelUK6dpQ&amp;t=100s" TargetMode="External"/><Relationship Id="rId5" Type="http://schemas.openxmlformats.org/officeDocument/2006/relationships/hyperlink" Target="https://www.petro.com/resource-center/hvac-packaged-unit-vs-split-system" TargetMode="External"/><Relationship Id="rId4" Type="http://schemas.openxmlformats.org/officeDocument/2006/relationships/hyperlink" Target="https://www.bchydro.com/content/dam/BCHydro/customer-portal/documents/power-smart/builders-developers/building-envelope-thermal-bridging-guide-v1-6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openstudio</a:t>
            </a:r>
            <a:r>
              <a:rPr lang="en-US" dirty="0" smtClean="0"/>
              <a:t> and </a:t>
            </a:r>
            <a:r>
              <a:rPr lang="en-US" dirty="0" err="1" smtClean="0"/>
              <a:t>energyplus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Edward Vuong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Zoning (thermal zones)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0"/>
            <a:ext cx="4777739" cy="3776820"/>
          </a:xfrm>
        </p:spPr>
        <p:txBody>
          <a:bodyPr>
            <a:normAutofit/>
          </a:bodyPr>
          <a:lstStyle/>
          <a:p>
            <a:r>
              <a:rPr lang="en-CA" dirty="0" smtClean="0"/>
              <a:t>Volume of air with a single average temperature</a:t>
            </a:r>
          </a:p>
          <a:p>
            <a:r>
              <a:rPr lang="en-CA" dirty="0" smtClean="0"/>
              <a:t>The </a:t>
            </a:r>
            <a:r>
              <a:rPr lang="en-CA" dirty="0" smtClean="0"/>
              <a:t>building we’re in right now</a:t>
            </a:r>
          </a:p>
          <a:p>
            <a:r>
              <a:rPr lang="en-CA" dirty="0" smtClean="0"/>
              <a:t>Approximate as a box with air</a:t>
            </a:r>
          </a:p>
          <a:p>
            <a:pPr lvl="1"/>
            <a:r>
              <a:rPr lang="en-CA" dirty="0" smtClean="0"/>
              <a:t>Avoid temperature variations</a:t>
            </a:r>
          </a:p>
          <a:p>
            <a:pPr lvl="1"/>
            <a:r>
              <a:rPr lang="en-CA" dirty="0" smtClean="0"/>
              <a:t>Entire building – too coarse</a:t>
            </a:r>
          </a:p>
          <a:p>
            <a:r>
              <a:rPr lang="en-CA" dirty="0" smtClean="0"/>
              <a:t>Rule of thumbs</a:t>
            </a:r>
          </a:p>
          <a:p>
            <a:pPr lvl="1"/>
            <a:r>
              <a:rPr lang="en-CA" dirty="0" smtClean="0"/>
              <a:t>Similar activity/occupancy, HVAC, orientation/location (windows)</a:t>
            </a:r>
            <a:endParaRPr lang="en-CA" dirty="0"/>
          </a:p>
          <a:p>
            <a:r>
              <a:rPr lang="en-CA" dirty="0"/>
              <a:t>N</a:t>
            </a:r>
            <a:r>
              <a:rPr lang="en-CA" dirty="0" smtClean="0"/>
              <a:t>o </a:t>
            </a:r>
            <a:r>
              <a:rPr lang="en-CA" dirty="0" smtClean="0"/>
              <a:t>single right answer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840" y="2065982"/>
            <a:ext cx="6448575" cy="33213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7562" y="5494022"/>
            <a:ext cx="4075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Figure 2. Ft. Monmouth floor plan (GARD </a:t>
            </a:r>
            <a:r>
              <a:rPr lang="en-CA" sz="1200" dirty="0"/>
              <a:t>Analytics and University of Illinois, 2003)</a:t>
            </a:r>
          </a:p>
        </p:txBody>
      </p:sp>
    </p:spTree>
    <p:extLst>
      <p:ext uri="{BB962C8B-B14F-4D97-AF65-F5344CB8AC3E}">
        <p14:creationId xmlns:p14="http://schemas.microsoft.com/office/powerpoint/2010/main" val="29993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Zoning (thermal zones)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84" y="2071096"/>
            <a:ext cx="7943850" cy="3638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03771" y="5772641"/>
            <a:ext cx="6614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smtClean="0"/>
              <a:t>Figure 3. Ft. Monmouth floor plan zoned (GARD </a:t>
            </a:r>
            <a:r>
              <a:rPr lang="en-CA" sz="1200" dirty="0"/>
              <a:t>Analytics and University of Illinois, 2003)</a:t>
            </a:r>
          </a:p>
        </p:txBody>
      </p:sp>
    </p:spTree>
    <p:extLst>
      <p:ext uri="{BB962C8B-B14F-4D97-AF65-F5344CB8AC3E}">
        <p14:creationId xmlns:p14="http://schemas.microsoft.com/office/powerpoint/2010/main" val="12540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28" y="518984"/>
            <a:ext cx="10840914" cy="1260000"/>
          </a:xfrm>
        </p:spPr>
        <p:txBody>
          <a:bodyPr/>
          <a:lstStyle/>
          <a:p>
            <a:r>
              <a:rPr lang="en-CA" dirty="0"/>
              <a:t>Zoning (thermal zones)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795" y="5527589"/>
            <a:ext cx="9265507" cy="110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Differences: Cooling </a:t>
            </a:r>
            <a:r>
              <a:rPr lang="en-CA" dirty="0"/>
              <a:t>load &lt; </a:t>
            </a:r>
            <a:r>
              <a:rPr lang="en-CA" dirty="0" smtClean="0"/>
              <a:t>10%, Heating load &lt; 1%</a:t>
            </a:r>
          </a:p>
          <a:p>
            <a:pPr marL="0" indent="0">
              <a:buNone/>
            </a:pPr>
            <a:r>
              <a:rPr lang="en-CA" dirty="0" smtClean="0"/>
              <a:t>Is this acceptable?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50" y="1438275"/>
            <a:ext cx="4967572" cy="3651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82" y="1438275"/>
            <a:ext cx="4981227" cy="37204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9282" y="5204665"/>
            <a:ext cx="10822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smtClean="0"/>
              <a:t>Figure 4a. Ft. Monmouth zone cooling load and Figure 4b Ft. Monmouth 1 &amp; 6 zone cooling load  (GARD </a:t>
            </a:r>
            <a:r>
              <a:rPr lang="en-CA" sz="1200" dirty="0"/>
              <a:t>Analytics and University of Illinois, 2003)</a:t>
            </a:r>
          </a:p>
        </p:txBody>
      </p:sp>
    </p:spTree>
    <p:extLst>
      <p:ext uri="{BB962C8B-B14F-4D97-AF65-F5344CB8AC3E}">
        <p14:creationId xmlns:p14="http://schemas.microsoft.com/office/powerpoint/2010/main" val="39907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0"/>
            <a:ext cx="10840914" cy="4794811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Timestep</a:t>
            </a:r>
            <a:endParaRPr lang="en-CA" dirty="0" smtClean="0"/>
          </a:p>
          <a:p>
            <a:pPr lvl="1"/>
            <a:r>
              <a:rPr lang="en-CA" dirty="0" smtClean="0"/>
              <a:t>Discrete time intervals</a:t>
            </a:r>
          </a:p>
          <a:p>
            <a:pPr lvl="1"/>
            <a:r>
              <a:rPr lang="en-CA" dirty="0" smtClean="0"/>
              <a:t>“Usually” 10 - 15 min</a:t>
            </a:r>
          </a:p>
          <a:p>
            <a:r>
              <a:rPr lang="en-CA" dirty="0" smtClean="0"/>
              <a:t>Shadow calculation</a:t>
            </a:r>
          </a:p>
          <a:p>
            <a:pPr lvl="1"/>
            <a:r>
              <a:rPr lang="en-CA" dirty="0" smtClean="0"/>
              <a:t>Shadows cast by building, </a:t>
            </a:r>
            <a:r>
              <a:rPr lang="en-CA" dirty="0" smtClean="0"/>
              <a:t>shading devices</a:t>
            </a:r>
            <a:endParaRPr lang="en-CA" dirty="0" smtClean="0"/>
          </a:p>
          <a:p>
            <a:pPr lvl="1"/>
            <a:r>
              <a:rPr lang="en-CA" dirty="0" smtClean="0"/>
              <a:t>OS default: 20 day average (daylighting modelling – more frequent)</a:t>
            </a:r>
          </a:p>
          <a:p>
            <a:r>
              <a:rPr lang="en-CA" dirty="0" smtClean="0"/>
              <a:t>Ground temperature</a:t>
            </a:r>
          </a:p>
          <a:p>
            <a:pPr lvl="1"/>
            <a:r>
              <a:rPr lang="en-CA" dirty="0" smtClean="0"/>
              <a:t>Gradual change</a:t>
            </a:r>
          </a:p>
          <a:p>
            <a:pPr lvl="1"/>
            <a:r>
              <a:rPr lang="en-CA" dirty="0" smtClean="0"/>
              <a:t>Can be s</a:t>
            </a:r>
            <a:r>
              <a:rPr lang="en-CA" dirty="0" smtClean="0"/>
              <a:t>ignificant </a:t>
            </a:r>
            <a:r>
              <a:rPr lang="en-CA" dirty="0" smtClean="0"/>
              <a:t>for residential; less for commercial</a:t>
            </a:r>
          </a:p>
          <a:p>
            <a:r>
              <a:rPr lang="en-CA" dirty="0" err="1" smtClean="0"/>
              <a:t>Autosizing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Eqp capacity, flowrate, load, fan power</a:t>
            </a:r>
          </a:p>
          <a:p>
            <a:pPr lvl="1"/>
            <a:r>
              <a:rPr lang="en-CA" dirty="0" smtClean="0"/>
              <a:t>Sizing factor</a:t>
            </a:r>
          </a:p>
          <a:p>
            <a:pPr lvl="1"/>
            <a:r>
              <a:rPr lang="en-CA" dirty="0" smtClean="0"/>
              <a:t>Sequential &amp; uniform loading</a:t>
            </a:r>
          </a:p>
          <a:p>
            <a:pPr lvl="1"/>
            <a:r>
              <a:rPr lang="en-CA" dirty="0" smtClean="0"/>
              <a:t>Design day</a:t>
            </a:r>
          </a:p>
          <a:p>
            <a:pPr lvl="2"/>
            <a:r>
              <a:rPr lang="en-CA" dirty="0" smtClean="0"/>
              <a:t>ASHRAE design day conditions</a:t>
            </a:r>
          </a:p>
        </p:txBody>
      </p:sp>
    </p:spTree>
    <p:extLst>
      <p:ext uri="{BB962C8B-B14F-4D97-AF65-F5344CB8AC3E}">
        <p14:creationId xmlns:p14="http://schemas.microsoft.com/office/powerpoint/2010/main" val="27694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622" y="378940"/>
            <a:ext cx="8205309" cy="1260389"/>
          </a:xfrm>
        </p:spPr>
        <p:txBody>
          <a:bodyPr/>
          <a:lstStyle/>
          <a:p>
            <a:r>
              <a:rPr lang="en-CA" dirty="0" smtClean="0"/>
              <a:t>Exercise: Let’s </a:t>
            </a:r>
            <a:r>
              <a:rPr lang="en-CA" dirty="0" err="1" smtClean="0"/>
              <a:t>sketchup</a:t>
            </a:r>
            <a:r>
              <a:rPr lang="en-CA" dirty="0" smtClean="0"/>
              <a:t> our building</a:t>
            </a:r>
            <a:endParaRPr lang="en-CA" dirty="0"/>
          </a:p>
        </p:txBody>
      </p:sp>
      <p:pic>
        <p:nvPicPr>
          <p:cNvPr id="6" name="Picture 5" descr="M:\BEM_IBO\Facilities\CCHT\Administration\Photos\M-24EF\D214-20-0300-1 com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60" y="1957407"/>
            <a:ext cx="5845819" cy="38936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16692" y="1919072"/>
            <a:ext cx="47944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Create a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Canadian </a:t>
            </a:r>
            <a:r>
              <a:rPr lang="en-CA" dirty="0" smtClean="0"/>
              <a:t>Centre for Housing Technology research </a:t>
            </a:r>
            <a:r>
              <a:rPr lang="en-CA" dirty="0" smtClean="0"/>
              <a:t>facility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NZER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Semi-detached</a:t>
            </a: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150 m</a:t>
            </a:r>
            <a:r>
              <a:rPr lang="en-CA" baseline="30000" dirty="0" smtClean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Side by side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CCHT-F is the test facility (left)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500  sensors (incl. assembly)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Gas, electricity, </a:t>
            </a:r>
            <a:r>
              <a:rPr lang="en-CA" dirty="0" smtClean="0"/>
              <a:t>water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OS_exercise</a:t>
            </a:r>
            <a:r>
              <a:rPr lang="en-CA" dirty="0" smtClean="0"/>
              <a:t>&gt;</a:t>
            </a:r>
            <a:r>
              <a:rPr lang="en-CA" dirty="0" err="1" smtClean="0"/>
              <a:t>sketchup</a:t>
            </a:r>
            <a:r>
              <a:rPr lang="en-CA" dirty="0" smtClean="0"/>
              <a:t>&gt;</a:t>
            </a:r>
            <a:r>
              <a:rPr lang="en-CA" dirty="0" err="1" smtClean="0"/>
              <a:t>CCHT_plans</a:t>
            </a:r>
            <a:r>
              <a:rPr lang="en-CA" dirty="0" smtClean="0"/>
              <a:t> “CCHT-F” plans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3_sketchup_exercise.pdf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4 zones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7876534" y="5865424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CCHT E and F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1685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envelope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Envelope – walls, roofs, floor, fenestration (doors, windows, skylights)</a:t>
            </a:r>
          </a:p>
          <a:p>
            <a:r>
              <a:rPr lang="en-CA" dirty="0" smtClean="0"/>
              <a:t>Construction – assembly of layers of materials that form the envelope</a:t>
            </a:r>
          </a:p>
          <a:p>
            <a:r>
              <a:rPr lang="en-CA" dirty="0" smtClean="0"/>
              <a:t>Thermal bridge (thermal bypass) – areas of an construction that allows heat to easily flow through</a:t>
            </a:r>
          </a:p>
          <a:p>
            <a:pPr lvl="1"/>
            <a:r>
              <a:rPr lang="en-CA" dirty="0" smtClean="0"/>
              <a:t>Studs, balconies, window perimeters</a:t>
            </a:r>
          </a:p>
          <a:p>
            <a:pPr lvl="1"/>
            <a:r>
              <a:rPr lang="en-CA" dirty="0" err="1" smtClean="0"/>
              <a:t>Derates</a:t>
            </a:r>
            <a:r>
              <a:rPr lang="en-CA" dirty="0" smtClean="0"/>
              <a:t> insulation (R-value)</a:t>
            </a:r>
          </a:p>
          <a:p>
            <a:pPr lvl="2"/>
            <a:r>
              <a:rPr lang="en-CA" dirty="0" smtClean="0"/>
              <a:t>E.g</a:t>
            </a:r>
            <a:r>
              <a:rPr lang="en-CA" dirty="0" smtClean="0"/>
              <a:t>. 77% insulation &amp; 23</a:t>
            </a:r>
            <a:r>
              <a:rPr lang="en-CA" dirty="0"/>
              <a:t>%</a:t>
            </a:r>
            <a:r>
              <a:rPr lang="en-CA" dirty="0" smtClean="0"/>
              <a:t> stud vs 100% insulation</a:t>
            </a:r>
          </a:p>
          <a:p>
            <a:pPr lvl="1"/>
            <a:r>
              <a:rPr lang="en-CA" u="sng" dirty="0" smtClean="0">
                <a:hlinkClick r:id="rId2"/>
              </a:rPr>
              <a:t>Extensive guide from Morrison </a:t>
            </a:r>
            <a:r>
              <a:rPr lang="en-CA" u="sng" dirty="0" err="1" smtClean="0">
                <a:hlinkClick r:id="rId2"/>
              </a:rPr>
              <a:t>Hershfield</a:t>
            </a:r>
            <a:endParaRPr lang="en-CA" u="sng" dirty="0" smtClean="0"/>
          </a:p>
          <a:p>
            <a:pPr lvl="1"/>
            <a:endParaRPr lang="en-CA" u="sng" dirty="0" smtClean="0"/>
          </a:p>
          <a:p>
            <a:pPr marL="457200" lvl="1" indent="0">
              <a:buNone/>
            </a:pPr>
            <a:endParaRPr lang="en-CA" u="sng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81836" y="3294943"/>
            <a:ext cx="4611435" cy="24962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87271" y="5791201"/>
            <a:ext cx="4400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Wall cross section (Morrison-</a:t>
            </a:r>
            <a:r>
              <a:rPr lang="en-CA" sz="1200" dirty="0" err="1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Hershfield</a:t>
            </a: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7512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Air Leakage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Unintended outdoor air leaking into (infiltration) or out of (exfiltration) the building</a:t>
            </a:r>
          </a:p>
          <a:p>
            <a:r>
              <a:rPr lang="en-CA" dirty="0" smtClean="0"/>
              <a:t>Blower door test</a:t>
            </a:r>
          </a:p>
          <a:p>
            <a:pPr lvl="1"/>
            <a:r>
              <a:rPr lang="en-CA" dirty="0"/>
              <a:t>Closed up vs as-operated </a:t>
            </a:r>
          </a:p>
          <a:p>
            <a:pPr lvl="1"/>
            <a:endParaRPr lang="en-CA" dirty="0" smtClean="0"/>
          </a:p>
        </p:txBody>
      </p:sp>
      <p:pic>
        <p:nvPicPr>
          <p:cNvPr id="8" name="Picture 7" descr="C:\Users\willsa\Documents\Projects_Local\Airtightness\60_Results\Pictures\PXL_20210505_165404453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0" t="8115" r="6086" b="19384"/>
          <a:stretch/>
        </p:blipFill>
        <p:spPr bwMode="auto">
          <a:xfrm rot="5400000">
            <a:off x="4243745" y="2946469"/>
            <a:ext cx="3386451" cy="35579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138" y="6418673"/>
            <a:ext cx="2425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Blower door test fan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7333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Air Leakage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Blower door test cont.</a:t>
            </a:r>
          </a:p>
          <a:p>
            <a:pPr lvl="1"/>
            <a:r>
              <a:rPr lang="en-CA" dirty="0"/>
              <a:t>Guarded vs unguarded</a:t>
            </a:r>
          </a:p>
          <a:p>
            <a:pPr lvl="1"/>
            <a:r>
              <a:rPr lang="en-CA" dirty="0" smtClean="0"/>
              <a:t>Negative</a:t>
            </a:r>
            <a:r>
              <a:rPr lang="en-CA" dirty="0"/>
              <a:t>, positive, </a:t>
            </a:r>
            <a:r>
              <a:rPr lang="en-CA" dirty="0" smtClean="0"/>
              <a:t>single/multi-point (pressure)</a:t>
            </a:r>
            <a:endParaRPr lang="en-CA" dirty="0"/>
          </a:p>
          <a:p>
            <a:pPr lvl="1"/>
            <a:r>
              <a:rPr lang="en-CA" dirty="0" smtClean="0"/>
              <a:t>ACH50, </a:t>
            </a:r>
            <a:r>
              <a:rPr lang="en-CA" dirty="0"/>
              <a:t>Flow coefficient, Effective leakage </a:t>
            </a:r>
            <a:r>
              <a:rPr lang="en-CA" dirty="0" smtClean="0"/>
              <a:t>area (4Pa or 10Pa), flow per exterior area (75Pa)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7338171" y="4187410"/>
            <a:ext cx="2590165" cy="198818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362517" y="4187410"/>
            <a:ext cx="1970586" cy="20015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4834" y="6188920"/>
            <a:ext cx="3005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Unguarded blower door test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7220847" y="6188920"/>
            <a:ext cx="2824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uarded blower door test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7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Exercise: Air leakage modelling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618141"/>
                <a:ext cx="10840914" cy="4310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Characterizing the air leakage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𝑓𝑙𝑜𝑤𝑟𝑎𝑡𝑒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𝑃𝑎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𝑏𝑢𝑖𝑙𝑑𝑖𝑛𝑔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𝑠𝑝𝑒𝑐𝑖𝑓𝑖𝑐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𝑝𝑟𝑒𝑠𝑠𝑢𝑟𝑒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𝑑𝑖𝑓𝑓𝑒𝑟𝑡𝑖𝑎𝑙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𝑝𝑟𝑒𝑠𝑠𝑢𝑟𝑒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(~0.67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𝑚𝑜𝑠𝑡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𝑏𝑢𝑖𝑙𝑑𝑖𝑛𝑔𝑠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 smtClean="0"/>
              </a:p>
              <a:p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Converting leakage rates from one pressure to </a:t>
                </a:r>
                <a:r>
                  <a:rPr lang="en-CA" dirty="0" smtClean="0"/>
                  <a:t>another (4._os_envelope_exercise.pdf)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𝑃𝑎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50 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𝑃𝑎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618141"/>
                <a:ext cx="10840914" cy="4310220"/>
              </a:xfrm>
              <a:blipFill rotWithShape="0">
                <a:blip r:embed="rId2"/>
                <a:stretch>
                  <a:fillRect l="-506" t="-7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0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Openstudio</a:t>
            </a:r>
            <a:r>
              <a:rPr lang="en-CA" dirty="0" smtClean="0"/>
              <a:t> exercise: envelope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Insulated surfaces</a:t>
            </a:r>
          </a:p>
          <a:p>
            <a:pPr lvl="1"/>
            <a:r>
              <a:rPr lang="en-CA" dirty="0" err="1" smtClean="0"/>
              <a:t>Blu_wall</a:t>
            </a:r>
            <a:r>
              <a:rPr lang="en-CA" dirty="0"/>
              <a:t>:</a:t>
            </a:r>
            <a:r>
              <a:rPr lang="en-CA" dirty="0" smtClean="0"/>
              <a:t> R-28 (U-value 0.198 W/m</a:t>
            </a:r>
            <a:r>
              <a:rPr lang="en-CA" baseline="30000" dirty="0" smtClean="0"/>
              <a:t>2</a:t>
            </a:r>
            <a:r>
              <a:rPr lang="en-CA" dirty="0" smtClean="0"/>
              <a:t>∙K)</a:t>
            </a:r>
          </a:p>
          <a:p>
            <a:pPr lvl="1"/>
            <a:r>
              <a:rPr lang="en-CA" dirty="0" err="1" smtClean="0"/>
              <a:t>Ground_floor</a:t>
            </a:r>
            <a:r>
              <a:rPr lang="en-CA" dirty="0" smtClean="0"/>
              <a:t>: R-18 (U-value 0.319 </a:t>
            </a:r>
            <a:r>
              <a:rPr lang="en-CA" dirty="0"/>
              <a:t>W/m</a:t>
            </a:r>
            <a:r>
              <a:rPr lang="en-CA" baseline="30000" dirty="0"/>
              <a:t>2</a:t>
            </a:r>
            <a:r>
              <a:rPr lang="en-CA" dirty="0"/>
              <a:t>∙</a:t>
            </a:r>
            <a:r>
              <a:rPr lang="en-CA" dirty="0" smtClean="0"/>
              <a:t>K)</a:t>
            </a:r>
          </a:p>
          <a:p>
            <a:pPr lvl="1"/>
            <a:r>
              <a:rPr lang="en-CA" dirty="0" smtClean="0"/>
              <a:t>Attic floor/second storey ceiling - R-53 (U-value 0.106 </a:t>
            </a:r>
            <a:r>
              <a:rPr lang="en-CA" dirty="0"/>
              <a:t>W/m</a:t>
            </a:r>
            <a:r>
              <a:rPr lang="en-CA" baseline="30000" dirty="0"/>
              <a:t>2</a:t>
            </a:r>
            <a:r>
              <a:rPr lang="en-CA" dirty="0"/>
              <a:t>∙K</a:t>
            </a:r>
            <a:r>
              <a:rPr lang="en-CA" dirty="0" smtClean="0"/>
              <a:t>)</a:t>
            </a:r>
          </a:p>
          <a:p>
            <a:r>
              <a:rPr lang="en-CA" dirty="0" smtClean="0"/>
              <a:t>Uninsulated surfaces</a:t>
            </a:r>
          </a:p>
          <a:p>
            <a:pPr lvl="1"/>
            <a:r>
              <a:rPr lang="en-CA" dirty="0" smtClean="0"/>
              <a:t>Roof</a:t>
            </a:r>
          </a:p>
          <a:p>
            <a:pPr lvl="1"/>
            <a:r>
              <a:rPr lang="en-CA" dirty="0" smtClean="0"/>
              <a:t>Interior surfaces</a:t>
            </a:r>
          </a:p>
          <a:p>
            <a:pPr lvl="1"/>
            <a:r>
              <a:rPr lang="en-CA" dirty="0" smtClean="0"/>
              <a:t>doors</a:t>
            </a:r>
          </a:p>
          <a:p>
            <a:r>
              <a:rPr lang="en-CA" dirty="0" smtClean="0"/>
              <a:t>Adiabatic partitions </a:t>
            </a:r>
          </a:p>
          <a:p>
            <a:r>
              <a:rPr lang="en-CA" dirty="0" smtClean="0"/>
              <a:t>Window</a:t>
            </a:r>
          </a:p>
          <a:p>
            <a:pPr lvl="1"/>
            <a:r>
              <a:rPr lang="en-CA" dirty="0" smtClean="0"/>
              <a:t>U-value 0.83 </a:t>
            </a:r>
            <a:r>
              <a:rPr lang="en-CA" dirty="0"/>
              <a:t>W/m</a:t>
            </a:r>
            <a:r>
              <a:rPr lang="en-CA" baseline="30000" dirty="0"/>
              <a:t>2</a:t>
            </a:r>
            <a:r>
              <a:rPr lang="en-CA" dirty="0"/>
              <a:t>∙</a:t>
            </a:r>
            <a:r>
              <a:rPr lang="en-CA" dirty="0" smtClean="0"/>
              <a:t>K</a:t>
            </a:r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47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0"/>
            <a:ext cx="10840914" cy="4355939"/>
          </a:xfrm>
        </p:spPr>
        <p:txBody>
          <a:bodyPr/>
          <a:lstStyle/>
          <a:p>
            <a:r>
              <a:rPr lang="en-CA" dirty="0" smtClean="0"/>
              <a:t>What I do </a:t>
            </a:r>
          </a:p>
          <a:p>
            <a:pPr lvl="1"/>
            <a:r>
              <a:rPr lang="en-CA" dirty="0" smtClean="0"/>
              <a:t>Road cycling</a:t>
            </a:r>
          </a:p>
          <a:p>
            <a:pPr lvl="1"/>
            <a:r>
              <a:rPr lang="en-CA" dirty="0" smtClean="0"/>
              <a:t>Whole building optimization </a:t>
            </a:r>
          </a:p>
          <a:p>
            <a:pPr lvl="2"/>
            <a:r>
              <a:rPr lang="en-CA" dirty="0" smtClean="0"/>
              <a:t>Codes development (Retrofit &amp; carbon code)</a:t>
            </a:r>
          </a:p>
          <a:p>
            <a:pPr lvl="2"/>
            <a:r>
              <a:rPr lang="en-CA" dirty="0" smtClean="0"/>
              <a:t>Gas Heat pump</a:t>
            </a:r>
          </a:p>
          <a:p>
            <a:pPr lvl="2"/>
            <a:r>
              <a:rPr lang="en-CA" dirty="0" smtClean="0"/>
              <a:t>Modelling tool development</a:t>
            </a:r>
          </a:p>
          <a:p>
            <a:r>
              <a:rPr lang="en-CA" dirty="0" smtClean="0"/>
              <a:t>What NRC’s Construction Research Centre does</a:t>
            </a:r>
          </a:p>
          <a:p>
            <a:pPr lvl="1"/>
            <a:r>
              <a:rPr lang="en-CA" dirty="0" smtClean="0"/>
              <a:t>Building envelope material development/testing</a:t>
            </a:r>
          </a:p>
          <a:p>
            <a:pPr lvl="1"/>
            <a:r>
              <a:rPr lang="en-CA" dirty="0" smtClean="0"/>
              <a:t>Building acoustics (transmission prediction, signal processing, perception assessment)</a:t>
            </a:r>
          </a:p>
          <a:p>
            <a:pPr lvl="1"/>
            <a:r>
              <a:rPr lang="en-CA" dirty="0" smtClean="0"/>
              <a:t>Indoor air quality (airborne transmission, arctic HRV/ERV application)</a:t>
            </a:r>
          </a:p>
          <a:p>
            <a:pPr lvl="1"/>
            <a:r>
              <a:rPr lang="en-CA" dirty="0" smtClean="0"/>
              <a:t>Climate resiliency adaptation (overheating, resiliency, future looking climate data)</a:t>
            </a:r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0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Internal </a:t>
            </a:r>
            <a:r>
              <a:rPr lang="en-CA" dirty="0" smtClean="0"/>
              <a:t>Loads in OpenStudio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8300"/>
            <a:ext cx="10840914" cy="4882141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Sources of heat that warms up a building</a:t>
            </a:r>
          </a:p>
          <a:p>
            <a:pPr lvl="1"/>
            <a:r>
              <a:rPr lang="en-CA" dirty="0" smtClean="0"/>
              <a:t>Light</a:t>
            </a:r>
          </a:p>
          <a:p>
            <a:pPr lvl="1"/>
            <a:r>
              <a:rPr lang="en-CA" dirty="0" smtClean="0"/>
              <a:t>Occupants</a:t>
            </a:r>
          </a:p>
          <a:p>
            <a:pPr lvl="1"/>
            <a:r>
              <a:rPr lang="en-CA" dirty="0" smtClean="0"/>
              <a:t>Plug (receptacle) and process loads</a:t>
            </a:r>
          </a:p>
          <a:p>
            <a:r>
              <a:rPr lang="en-CA" dirty="0" smtClean="0"/>
              <a:t>Different “types of heat” in modelling</a:t>
            </a:r>
          </a:p>
          <a:p>
            <a:r>
              <a:rPr lang="en-CA" dirty="0" smtClean="0"/>
              <a:t>Lighting</a:t>
            </a:r>
          </a:p>
          <a:p>
            <a:pPr lvl="1"/>
            <a:r>
              <a:rPr lang="en-CA" dirty="0" smtClean="0"/>
              <a:t>Convected</a:t>
            </a:r>
            <a:r>
              <a:rPr lang="en-CA" dirty="0" smtClean="0"/>
              <a:t>, visible (short wave), long wave, return </a:t>
            </a:r>
            <a:r>
              <a:rPr lang="en-CA" dirty="0" smtClean="0"/>
              <a:t>air</a:t>
            </a:r>
          </a:p>
          <a:p>
            <a:pPr lvl="1"/>
            <a:r>
              <a:rPr lang="en-CA" dirty="0" smtClean="0"/>
              <a:t>Max power </a:t>
            </a:r>
          </a:p>
          <a:p>
            <a:pPr lvl="2"/>
            <a:r>
              <a:rPr lang="en-CA" dirty="0" smtClean="0"/>
              <a:t>entered in internal gains object</a:t>
            </a:r>
            <a:endParaRPr lang="en-CA" dirty="0" smtClean="0"/>
          </a:p>
          <a:p>
            <a:r>
              <a:rPr lang="en-CA" dirty="0" smtClean="0"/>
              <a:t>Occupants</a:t>
            </a:r>
          </a:p>
          <a:p>
            <a:pPr lvl="1"/>
            <a:r>
              <a:rPr lang="en-CA" dirty="0" smtClean="0"/>
              <a:t>Sensible, latent, </a:t>
            </a:r>
            <a:r>
              <a:rPr lang="en-CA" dirty="0" smtClean="0"/>
              <a:t>radiant</a:t>
            </a:r>
          </a:p>
          <a:p>
            <a:pPr lvl="1"/>
            <a:r>
              <a:rPr lang="en-CA" dirty="0" smtClean="0"/>
              <a:t>Activity level (W per person)</a:t>
            </a:r>
          </a:p>
          <a:p>
            <a:pPr lvl="2"/>
            <a:r>
              <a:rPr lang="en-CA" dirty="0" smtClean="0"/>
              <a:t>Entered as a schedule</a:t>
            </a:r>
            <a:endParaRPr lang="en-CA" dirty="0" smtClean="0"/>
          </a:p>
          <a:p>
            <a:r>
              <a:rPr lang="en-CA" dirty="0" smtClean="0"/>
              <a:t>Plug or process</a:t>
            </a:r>
          </a:p>
          <a:p>
            <a:pPr lvl="1"/>
            <a:r>
              <a:rPr lang="en-CA" dirty="0" smtClean="0"/>
              <a:t>Convected</a:t>
            </a:r>
            <a:r>
              <a:rPr lang="en-CA" dirty="0" smtClean="0"/>
              <a:t>, radiant, loss (e.g. exhausted)</a:t>
            </a:r>
          </a:p>
          <a:p>
            <a:pPr lvl="1"/>
            <a:r>
              <a:rPr lang="en-CA" dirty="0" smtClean="0"/>
              <a:t>Don’t use the nameplate value (nominal power) </a:t>
            </a:r>
          </a:p>
          <a:p>
            <a:pPr lvl="2"/>
            <a:r>
              <a:rPr lang="en-CA" dirty="0" smtClean="0"/>
              <a:t>Exceptions: electric resistive, constant </a:t>
            </a:r>
            <a:r>
              <a:rPr lang="en-CA" dirty="0" smtClean="0"/>
              <a:t>load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129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68411"/>
            <a:ext cx="10840914" cy="1260000"/>
          </a:xfrm>
        </p:spPr>
        <p:txBody>
          <a:bodyPr/>
          <a:lstStyle/>
          <a:p>
            <a:r>
              <a:rPr lang="en-CA" dirty="0" smtClean="0"/>
              <a:t>Sources for internal gain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411"/>
            <a:ext cx="10840914" cy="491837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Lighting</a:t>
            </a:r>
          </a:p>
          <a:p>
            <a:pPr lvl="1"/>
            <a:r>
              <a:rPr lang="en-CA" dirty="0"/>
              <a:t>ASHRAE Fundamental </a:t>
            </a:r>
          </a:p>
          <a:p>
            <a:pPr lvl="1"/>
            <a:r>
              <a:rPr lang="en-CA" dirty="0"/>
              <a:t>EnergyPlus Input Output Reference document (Table 1.28</a:t>
            </a:r>
            <a:r>
              <a:rPr lang="en-CA" dirty="0" smtClean="0"/>
              <a:t>) (from ASHRAE 1282 RP)</a:t>
            </a:r>
            <a:endParaRPr lang="en-CA" dirty="0"/>
          </a:p>
          <a:p>
            <a:pPr lvl="1"/>
            <a:r>
              <a:rPr lang="en-CA" dirty="0"/>
              <a:t>ASHRAE Fundamental </a:t>
            </a:r>
            <a:r>
              <a:rPr lang="en-CA" dirty="0" smtClean="0"/>
              <a:t>2021: Chapter </a:t>
            </a:r>
            <a:r>
              <a:rPr lang="en-CA" dirty="0"/>
              <a:t>18 – Table  3 for lighting heat </a:t>
            </a:r>
            <a:r>
              <a:rPr lang="en-CA" dirty="0" smtClean="0"/>
              <a:t>gain</a:t>
            </a:r>
            <a:endParaRPr lang="en-CA" dirty="0"/>
          </a:p>
          <a:p>
            <a:r>
              <a:rPr lang="en-CA" dirty="0"/>
              <a:t>Occupancy</a:t>
            </a:r>
          </a:p>
          <a:p>
            <a:pPr lvl="1"/>
            <a:r>
              <a:rPr lang="en-CA" dirty="0" smtClean="0"/>
              <a:t>ASHRAE Fundamental 2021: Chapter 18 – Table 1</a:t>
            </a:r>
          </a:p>
          <a:p>
            <a:pPr lvl="1"/>
            <a:r>
              <a:rPr lang="en-CA" u="sng" dirty="0" smtClean="0">
                <a:hlinkClick r:id="rId2"/>
              </a:rPr>
              <a:t>https</a:t>
            </a:r>
            <a:r>
              <a:rPr lang="en-CA" u="sng" dirty="0">
                <a:hlinkClick r:id="rId2"/>
              </a:rPr>
              <a:t>://www.cambeep.eng.cam.ac.uk/system/files/documents/internalheat.pdf</a:t>
            </a:r>
            <a:endParaRPr lang="en-CA" dirty="0"/>
          </a:p>
          <a:p>
            <a:r>
              <a:rPr lang="en-CA" dirty="0"/>
              <a:t>Plug/process loads</a:t>
            </a:r>
          </a:p>
          <a:p>
            <a:pPr lvl="1"/>
            <a:r>
              <a:rPr lang="en-CA" dirty="0" smtClean="0"/>
              <a:t>ASHRAE Fundamental 2021 - Chapter 18 - Table 4A to Table 11</a:t>
            </a:r>
          </a:p>
          <a:p>
            <a:pPr lvl="1"/>
            <a:r>
              <a:rPr lang="en-CA" u="sng" dirty="0" smtClean="0">
                <a:hlinkClick r:id="rId3"/>
              </a:rPr>
              <a:t>http</a:t>
            </a:r>
            <a:r>
              <a:rPr lang="en-CA" u="sng" dirty="0">
                <a:hlinkClick r:id="rId3"/>
              </a:rPr>
              <a:t>://</a:t>
            </a:r>
            <a:r>
              <a:rPr lang="en-CA" u="sng" dirty="0" smtClean="0">
                <a:hlinkClick r:id="rId3"/>
              </a:rPr>
              <a:t>hes-documentation.lbl.gov/calculation-methodology/calculation-of-energy-consumption/heating-and-cooling-calculation/internal-gains</a:t>
            </a:r>
            <a:endParaRPr lang="en-CA" u="sng" dirty="0" smtClean="0"/>
          </a:p>
          <a:p>
            <a:r>
              <a:rPr lang="en-CA" dirty="0" smtClean="0"/>
              <a:t>NBC 2020 – Table 9.36.5.4 for Residential Buildings </a:t>
            </a:r>
          </a:p>
          <a:p>
            <a:pPr lvl="1"/>
            <a:r>
              <a:rPr lang="en-CA" dirty="0" smtClean="0">
                <a:hlinkClick r:id="rId4"/>
              </a:rPr>
              <a:t>NBC 2020 and NECB 2020</a:t>
            </a:r>
            <a:endParaRPr lang="en-CA" dirty="0" smtClean="0"/>
          </a:p>
          <a:p>
            <a:pPr lvl="1"/>
            <a:r>
              <a:rPr lang="en-CA" dirty="0" smtClean="0"/>
              <a:t>Code compliance modelling default</a:t>
            </a:r>
          </a:p>
        </p:txBody>
      </p:sp>
    </p:spTree>
    <p:extLst>
      <p:ext uri="{BB962C8B-B14F-4D97-AF65-F5344CB8AC3E}">
        <p14:creationId xmlns:p14="http://schemas.microsoft.com/office/powerpoint/2010/main" val="3739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Schedules in </a:t>
            </a:r>
            <a:r>
              <a:rPr lang="en-CA" dirty="0" err="1" smtClean="0"/>
              <a:t>Openstudio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Control equipment and events</a:t>
            </a:r>
          </a:p>
          <a:p>
            <a:r>
              <a:rPr lang="en-CA" dirty="0" smtClean="0"/>
              <a:t>Control logic (1 for on, 0 for off)</a:t>
            </a:r>
          </a:p>
          <a:p>
            <a:r>
              <a:rPr lang="en-CA" dirty="0" smtClean="0"/>
              <a:t>Temperature </a:t>
            </a:r>
            <a:r>
              <a:rPr lang="en-CA" dirty="0" err="1" smtClean="0"/>
              <a:t>setpoints</a:t>
            </a:r>
            <a:endParaRPr lang="en-CA" dirty="0" smtClean="0"/>
          </a:p>
          <a:p>
            <a:r>
              <a:rPr lang="en-CA" dirty="0" smtClean="0"/>
              <a:t>Number of occupants</a:t>
            </a:r>
          </a:p>
          <a:p>
            <a:r>
              <a:rPr lang="en-CA" dirty="0" smtClean="0"/>
              <a:t>Occupant activity level</a:t>
            </a:r>
          </a:p>
          <a:p>
            <a:r>
              <a:rPr lang="en-CA" dirty="0" smtClean="0"/>
              <a:t>Temperature, power, fractions, dimensionless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4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OpenStudio Exercise: Internal Loads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OS_exercise</a:t>
            </a:r>
            <a:r>
              <a:rPr lang="en-CA" dirty="0" smtClean="0"/>
              <a:t> &gt; </a:t>
            </a:r>
            <a:r>
              <a:rPr lang="en-CA" dirty="0" err="1" smtClean="0"/>
              <a:t>openstudio</a:t>
            </a:r>
            <a:r>
              <a:rPr lang="en-CA" dirty="0" smtClean="0"/>
              <a:t>-gains</a:t>
            </a:r>
          </a:p>
          <a:p>
            <a:pPr lvl="1"/>
            <a:r>
              <a:rPr lang="en-CA" dirty="0" smtClean="0"/>
              <a:t>5_os_internal_gains_exercise.pdf</a:t>
            </a:r>
            <a:endParaRPr lang="en-CA" dirty="0" smtClean="0"/>
          </a:p>
          <a:p>
            <a:pPr lvl="1"/>
            <a:r>
              <a:rPr lang="en-CA" dirty="0" smtClean="0"/>
              <a:t>internal_gains_schedule_data.xlsx</a:t>
            </a:r>
          </a:p>
          <a:p>
            <a:pPr lvl="2"/>
            <a:r>
              <a:rPr lang="en-CA" dirty="0" smtClean="0"/>
              <a:t>Heat gain fractions</a:t>
            </a:r>
          </a:p>
          <a:p>
            <a:pPr lvl="2"/>
            <a:r>
              <a:rPr lang="en-CA" dirty="0" smtClean="0"/>
              <a:t>Occupant activity</a:t>
            </a:r>
          </a:p>
          <a:p>
            <a:pPr lvl="2"/>
            <a:r>
              <a:rPr lang="en-CA" dirty="0"/>
              <a:t>Schedule </a:t>
            </a:r>
            <a:r>
              <a:rPr lang="en-CA" dirty="0" smtClean="0"/>
              <a:t>fractions</a:t>
            </a:r>
          </a:p>
          <a:p>
            <a:pPr lvl="1"/>
            <a:r>
              <a:rPr lang="en-CA" dirty="0" smtClean="0"/>
              <a:t>internal_gain_reference_tables.pdf</a:t>
            </a:r>
          </a:p>
          <a:p>
            <a:pPr lvl="2"/>
            <a:r>
              <a:rPr lang="en-CA" dirty="0" smtClean="0"/>
              <a:t>Data tables from ASHRAE Fundamentals and EnergyPlus I/O doc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6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Overview of HVAC systems and equipment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Purpose: condition and ventilate a space</a:t>
            </a:r>
          </a:p>
          <a:p>
            <a:r>
              <a:rPr lang="en-CA" dirty="0" smtClean="0"/>
              <a:t>Types of HVAC: Centralized and Decentralized</a:t>
            </a:r>
          </a:p>
          <a:p>
            <a:pPr lvl="1"/>
            <a:r>
              <a:rPr lang="en-CA" dirty="0" smtClean="0"/>
              <a:t>Centralized</a:t>
            </a:r>
          </a:p>
          <a:p>
            <a:pPr lvl="2"/>
            <a:r>
              <a:rPr lang="en-CA" dirty="0"/>
              <a:t>Boiler + pump + baseboards/radiators </a:t>
            </a:r>
            <a:endParaRPr lang="en-CA" dirty="0" smtClean="0"/>
          </a:p>
          <a:p>
            <a:pPr lvl="2"/>
            <a:r>
              <a:rPr lang="en-CA" dirty="0" smtClean="0"/>
              <a:t>Chillers + pumps + water coils</a:t>
            </a:r>
            <a:endParaRPr lang="en-CA" dirty="0"/>
          </a:p>
          <a:p>
            <a:pPr lvl="1"/>
            <a:r>
              <a:rPr lang="en-CA" dirty="0"/>
              <a:t>Decentralized </a:t>
            </a:r>
          </a:p>
          <a:p>
            <a:pPr lvl="2"/>
            <a:r>
              <a:rPr lang="en-CA" dirty="0"/>
              <a:t>Window air conditioners</a:t>
            </a:r>
          </a:p>
          <a:p>
            <a:pPr lvl="2"/>
            <a:r>
              <a:rPr lang="en-CA" dirty="0"/>
              <a:t>Electric baseboards</a:t>
            </a:r>
          </a:p>
          <a:p>
            <a:r>
              <a:rPr lang="en-CA" dirty="0" smtClean="0"/>
              <a:t>Packaged, Split, Unitary</a:t>
            </a:r>
          </a:p>
          <a:p>
            <a:pPr lvl="1"/>
            <a:r>
              <a:rPr lang="en-CA" dirty="0" smtClean="0"/>
              <a:t>Interchangeable? </a:t>
            </a:r>
          </a:p>
          <a:p>
            <a:pPr lvl="1"/>
            <a:endParaRPr lang="en-CA" dirty="0" smtClean="0"/>
          </a:p>
          <a:p>
            <a:pPr lvl="2"/>
            <a:endParaRPr lang="en-CA" dirty="0"/>
          </a:p>
          <a:p>
            <a:pPr lvl="2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5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Overview of HVAC systems and equipment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Unitary - </a:t>
            </a:r>
            <a:r>
              <a:rPr lang="en-CA" dirty="0"/>
              <a:t>An HVAC system comprised of one or more factory built </a:t>
            </a:r>
            <a:r>
              <a:rPr lang="en-CA" dirty="0" smtClean="0"/>
              <a:t>assemblies</a:t>
            </a:r>
          </a:p>
          <a:p>
            <a:r>
              <a:rPr lang="en-CA" dirty="0" smtClean="0"/>
              <a:t>Packaged – a single package</a:t>
            </a:r>
          </a:p>
          <a:p>
            <a:pPr marL="0" indent="0">
              <a:buNone/>
            </a:pPr>
            <a:endParaRPr lang="en-CA" dirty="0" smtClean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 smtClean="0"/>
          </a:p>
          <a:p>
            <a:pPr lvl="2"/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lvl="2"/>
            <a:endParaRPr lang="en-CA" dirty="0"/>
          </a:p>
          <a:p>
            <a:pPr lvl="2"/>
            <a:endParaRPr lang="en-CA" dirty="0" smtClean="0"/>
          </a:p>
          <a:p>
            <a:endParaRPr lang="en-CA" dirty="0"/>
          </a:p>
        </p:txBody>
      </p:sp>
      <p:pic>
        <p:nvPicPr>
          <p:cNvPr id="4" name="Picture 3" descr="diagram of packaged HVA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78" y="2847907"/>
            <a:ext cx="3793851" cy="35871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926013" y="6435052"/>
            <a:ext cx="4360488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9. Packaged system (Petro </a:t>
            </a:r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Services, 2023)</a:t>
            </a:r>
            <a:endParaRPr lang="en-CA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Overview of HVAC systems and equipment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6189483" cy="3921600"/>
          </a:xfrm>
        </p:spPr>
        <p:txBody>
          <a:bodyPr>
            <a:normAutofit/>
          </a:bodyPr>
          <a:lstStyle/>
          <a:p>
            <a:r>
              <a:rPr lang="en-CA" dirty="0" smtClean="0"/>
              <a:t>Split system</a:t>
            </a:r>
          </a:p>
          <a:p>
            <a:pPr lvl="1"/>
            <a:r>
              <a:rPr lang="en-CA" dirty="0"/>
              <a:t>M</a:t>
            </a:r>
            <a:r>
              <a:rPr lang="en-CA" dirty="0" smtClean="0"/>
              <a:t>ore than one assembly </a:t>
            </a:r>
          </a:p>
          <a:p>
            <a:pPr lvl="1"/>
            <a:r>
              <a:rPr lang="en-CA" dirty="0" smtClean="0"/>
              <a:t>Indoor separated from outdoor</a:t>
            </a:r>
          </a:p>
          <a:p>
            <a:pPr lvl="1"/>
            <a:r>
              <a:rPr lang="en-CA" dirty="0" smtClean="0"/>
              <a:t>Multi-split</a:t>
            </a:r>
          </a:p>
          <a:p>
            <a:pPr lvl="1"/>
            <a:r>
              <a:rPr lang="en-CA" dirty="0" smtClean="0"/>
              <a:t>Ducted</a:t>
            </a:r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 smtClean="0"/>
          </a:p>
          <a:p>
            <a:pPr lvl="2"/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lvl="2"/>
            <a:endParaRPr lang="en-CA" dirty="0"/>
          </a:p>
          <a:p>
            <a:pPr lvl="2"/>
            <a:endParaRPr lang="en-CA" dirty="0" smtClean="0"/>
          </a:p>
          <a:p>
            <a:endParaRPr lang="en-CA" dirty="0"/>
          </a:p>
        </p:txBody>
      </p:sp>
      <p:pic>
        <p:nvPicPr>
          <p:cNvPr id="6" name="Picture 5" descr="diagram of split HVAC system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07" y="1869600"/>
            <a:ext cx="4367385" cy="4367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151157" y="6236985"/>
            <a:ext cx="4092787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10. Split system (Petro </a:t>
            </a:r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Services, 2023)</a:t>
            </a:r>
            <a:endParaRPr lang="en-CA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Overview of HVAC systems and equipment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3976815" cy="3921600"/>
          </a:xfrm>
        </p:spPr>
        <p:txBody>
          <a:bodyPr>
            <a:normAutofit/>
          </a:bodyPr>
          <a:lstStyle/>
          <a:p>
            <a:r>
              <a:rPr lang="en-CA" dirty="0" smtClean="0"/>
              <a:t>Split cont.</a:t>
            </a:r>
          </a:p>
          <a:p>
            <a:pPr lvl="1"/>
            <a:r>
              <a:rPr lang="en-CA" dirty="0" smtClean="0"/>
              <a:t>Ductless </a:t>
            </a:r>
          </a:p>
          <a:p>
            <a:pPr marL="0" indent="0">
              <a:buNone/>
            </a:pPr>
            <a:endParaRPr lang="en-CA" dirty="0" smtClean="0"/>
          </a:p>
          <a:p>
            <a:pPr marL="914400" lvl="2" indent="0">
              <a:buNone/>
            </a:pPr>
            <a:endParaRPr lang="en-CA" dirty="0"/>
          </a:p>
          <a:p>
            <a:pPr marL="914400" lvl="2" indent="0">
              <a:buNone/>
            </a:pPr>
            <a:endParaRPr lang="en-CA" dirty="0" smtClean="0"/>
          </a:p>
          <a:p>
            <a:pPr lvl="2"/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lvl="2"/>
            <a:endParaRPr lang="en-CA" dirty="0"/>
          </a:p>
          <a:p>
            <a:pPr lvl="2"/>
            <a:endParaRPr lang="en-CA" dirty="0" smtClean="0"/>
          </a:p>
          <a:p>
            <a:endParaRPr lang="en-CA" dirty="0"/>
          </a:p>
        </p:txBody>
      </p:sp>
      <p:pic>
        <p:nvPicPr>
          <p:cNvPr id="5" name="Picture 4" descr="Indoor Unit (Evaporator), Ondoor Unit (Condensor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31" y="1855139"/>
            <a:ext cx="3218255" cy="39360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613252" y="5791201"/>
            <a:ext cx="4041491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11. </a:t>
            </a:r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ini-split (Fujitsu </a:t>
            </a:r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, 2023)</a:t>
            </a:r>
            <a:endParaRPr lang="en-CA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OpensTudio</a:t>
            </a:r>
            <a:r>
              <a:rPr lang="en-CA" dirty="0" smtClean="0"/>
              <a:t> HVAC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Air and water based</a:t>
            </a:r>
          </a:p>
          <a:p>
            <a:pPr lvl="1"/>
            <a:r>
              <a:rPr lang="en-CA" dirty="0" smtClean="0"/>
              <a:t>Conditioning air/water and circulating it</a:t>
            </a:r>
          </a:p>
          <a:p>
            <a:pPr lvl="1"/>
            <a:r>
              <a:rPr lang="en-CA" dirty="0" smtClean="0"/>
              <a:t>Sometimes brine instead of water</a:t>
            </a:r>
          </a:p>
          <a:p>
            <a:r>
              <a:rPr lang="en-CA" dirty="0" smtClean="0"/>
              <a:t>Fundamental/component level view</a:t>
            </a:r>
          </a:p>
          <a:p>
            <a:r>
              <a:rPr lang="en-CA" dirty="0" smtClean="0"/>
              <a:t>Heating</a:t>
            </a:r>
          </a:p>
          <a:p>
            <a:pPr lvl="1"/>
            <a:r>
              <a:rPr lang="en-CA" dirty="0" smtClean="0"/>
              <a:t>Electric coil, gas coil, direct expansion coil, water coil</a:t>
            </a:r>
          </a:p>
          <a:p>
            <a:r>
              <a:rPr lang="en-CA" dirty="0" smtClean="0"/>
              <a:t>Cooling</a:t>
            </a:r>
          </a:p>
          <a:p>
            <a:pPr lvl="1"/>
            <a:r>
              <a:rPr lang="en-CA" dirty="0"/>
              <a:t>C</a:t>
            </a:r>
            <a:r>
              <a:rPr lang="en-CA" dirty="0" smtClean="0"/>
              <a:t>ooling tower, chiller, direct </a:t>
            </a:r>
            <a:r>
              <a:rPr lang="en-CA" dirty="0"/>
              <a:t>expansion </a:t>
            </a:r>
            <a:r>
              <a:rPr lang="en-CA" dirty="0" smtClean="0"/>
              <a:t>coil, water coil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37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Ventilation: HRV &amp; ERV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Introduce outdoor air</a:t>
            </a:r>
          </a:p>
          <a:p>
            <a:endParaRPr lang="en-CA" dirty="0" smtClean="0"/>
          </a:p>
          <a:p>
            <a:r>
              <a:rPr lang="en-CA" dirty="0" smtClean="0"/>
              <a:t>Exhaust stale indoor air </a:t>
            </a:r>
          </a:p>
          <a:p>
            <a:endParaRPr lang="en-CA" dirty="0" smtClean="0"/>
          </a:p>
          <a:p>
            <a:r>
              <a:rPr lang="en-CA" dirty="0" smtClean="0"/>
              <a:t>Opportunity to save energy by preheat/cooling </a:t>
            </a:r>
          </a:p>
          <a:p>
            <a:pPr lvl="1"/>
            <a:r>
              <a:rPr lang="en-CA" dirty="0" smtClean="0"/>
              <a:t>Heat recovery ventilator (HRV)</a:t>
            </a:r>
          </a:p>
          <a:p>
            <a:pPr lvl="1"/>
            <a:r>
              <a:rPr lang="en-CA" dirty="0" smtClean="0"/>
              <a:t>Energy recovery ventilator (ERV)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64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="" xmlns:a16="http://schemas.microsoft.com/office/drawing/2014/main" id="{F54CE4C8-2431-43FB-87C3-391A3BFF80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of this Workshop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5373" y="3428107"/>
            <a:ext cx="4392827" cy="2016600"/>
          </a:xfrm>
        </p:spPr>
        <p:txBody>
          <a:bodyPr/>
          <a:lstStyle/>
          <a:p>
            <a:pPr algn="l"/>
            <a:r>
              <a:rPr lang="en-US" dirty="0" smtClean="0"/>
              <a:t>By the end, participants should be able to: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Model using OpenStudio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Ask questions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Content Placeholder 5" descr="Mathematics workings">
            <a:extLst>
              <a:ext uri="{FF2B5EF4-FFF2-40B4-BE49-F238E27FC236}">
                <a16:creationId xmlns=""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>
          <a:xfrm>
            <a:off x="4655820" y="0"/>
            <a:ext cx="7543800" cy="6856214"/>
          </a:xfrm>
        </p:spPr>
      </p:pic>
      <p:pic>
        <p:nvPicPr>
          <p:cNvPr id="7" name="Picture 6" descr="https://www.payette.com/wp-content/uploads/archive/blog/2013/03-12-13/031213_cover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20" y="0"/>
            <a:ext cx="7536179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056120" y="6579215"/>
            <a:ext cx="4131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Figure 1. Energy transfers in a building (Payette, </a:t>
            </a:r>
            <a:r>
              <a:rPr lang="en-CA" sz="1200" dirty="0" smtClean="0">
                <a:solidFill>
                  <a:schemeClr val="bg1"/>
                </a:solidFill>
              </a:rPr>
              <a:t>2018)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Ventilation: HRV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448" y="1940827"/>
            <a:ext cx="6187976" cy="3528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497" y="2232454"/>
            <a:ext cx="4184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Thermal energy only </a:t>
            </a:r>
            <a:r>
              <a:rPr lang="en-CA" dirty="0" smtClean="0">
                <a:sym typeface="Wingdings" panose="05000000000000000000" pitchFamily="2" charset="2"/>
              </a:rPr>
              <a:t> 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ym typeface="Wingdings" panose="05000000000000000000" pitchFamily="2" charset="2"/>
              </a:rPr>
              <a:t>Leakage (cross contamination)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231670" y="5469193"/>
            <a:ext cx="479971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12. ERV schematic (U.S</a:t>
            </a:r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Department of Energy, 2021)</a:t>
            </a:r>
            <a:endParaRPr lang="en-CA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Ventilation: ERV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Heat and moisture </a:t>
            </a:r>
            <a:r>
              <a:rPr lang="en-CA" dirty="0" smtClean="0">
                <a:sym typeface="Wingdings" panose="05000000000000000000" pitchFamily="2" charset="2"/>
              </a:rPr>
              <a:t> energy exchange</a:t>
            </a:r>
            <a:endParaRPr lang="en-CA" dirty="0" smtClean="0"/>
          </a:p>
          <a:p>
            <a:r>
              <a:rPr lang="en-CA" dirty="0" smtClean="0"/>
              <a:t>ERV core</a:t>
            </a:r>
          </a:p>
          <a:p>
            <a:pPr lvl="1"/>
            <a:r>
              <a:rPr lang="en-CA" dirty="0" smtClean="0"/>
              <a:t>Cross flow</a:t>
            </a:r>
          </a:p>
          <a:p>
            <a:pPr lvl="1"/>
            <a:r>
              <a:rPr lang="en-CA" dirty="0" smtClean="0"/>
              <a:t>Moisture wicking material</a:t>
            </a:r>
          </a:p>
          <a:p>
            <a:r>
              <a:rPr lang="en-CA" dirty="0" smtClean="0"/>
              <a:t>Enthalpy wheel</a:t>
            </a:r>
          </a:p>
          <a:p>
            <a:pPr lvl="1"/>
            <a:r>
              <a:rPr lang="en-CA" dirty="0" smtClean="0"/>
              <a:t>Rotating wheel</a:t>
            </a:r>
          </a:p>
          <a:p>
            <a:pPr lvl="1"/>
            <a:r>
              <a:rPr lang="en-CA" dirty="0" smtClean="0"/>
              <a:t>Same type of material as a core</a:t>
            </a:r>
          </a:p>
          <a:p>
            <a:pPr lvl="1"/>
            <a:r>
              <a:rPr lang="en-CA" dirty="0" smtClean="0">
                <a:hlinkClick r:id="rId2"/>
              </a:rPr>
              <a:t>Inside view </a:t>
            </a:r>
            <a:endParaRPr lang="en-CA" dirty="0" smtClean="0"/>
          </a:p>
          <a:p>
            <a:r>
              <a:rPr lang="en-CA" dirty="0" smtClean="0"/>
              <a:t>Cross contamination 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74940" y="1869600"/>
            <a:ext cx="5128449" cy="31825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28889" y="5052134"/>
            <a:ext cx="4820550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13. ERV core (Mitsubishi </a:t>
            </a:r>
            <a:r>
              <a:rPr lang="en-CA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Electric Sales Canada, 2021)</a:t>
            </a:r>
            <a:endParaRPr lang="en-CA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 of HVAC systems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Central air conditioner (AC) and furnace</a:t>
                </a:r>
              </a:p>
              <a:p>
                <a:pPr lvl="1"/>
                <a:r>
                  <a:rPr lang="en-CA" dirty="0" smtClean="0"/>
                  <a:t>Common</a:t>
                </a:r>
              </a:p>
              <a:p>
                <a:pPr lvl="1"/>
                <a:r>
                  <a:rPr lang="en-CA" dirty="0" smtClean="0"/>
                  <a:t>Single package or separate equipment </a:t>
                </a:r>
              </a:p>
              <a:p>
                <a:pPr marL="457200" lvl="1" indent="0">
                  <a:buNone/>
                </a:pPr>
                <a:endParaRPr lang="en-CA" dirty="0" smtClean="0"/>
              </a:p>
              <a:p>
                <a:r>
                  <a:rPr lang="en-CA" dirty="0" smtClean="0"/>
                  <a:t>Cold climate air source heat pump </a:t>
                </a:r>
              </a:p>
              <a:p>
                <a:pPr lvl="1"/>
                <a:r>
                  <a:rPr lang="en-CA" dirty="0" smtClean="0"/>
                  <a:t>No formal definition</a:t>
                </a:r>
              </a:p>
              <a:p>
                <a:pPr lvl="1"/>
                <a:r>
                  <a:rPr lang="en-CA" dirty="0"/>
                  <a:t>Rated capacity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A" dirty="0"/>
                  <a:t> 3.52 kW @ -8.3 </a:t>
                </a:r>
                <a:r>
                  <a:rPr lang="en-CA" baseline="30000" dirty="0" err="1"/>
                  <a:t>o</a:t>
                </a:r>
                <a:r>
                  <a:rPr lang="en-CA" dirty="0" err="1"/>
                  <a:t>C</a:t>
                </a:r>
                <a:endParaRPr lang="en-CA" dirty="0"/>
              </a:p>
              <a:p>
                <a:pPr lvl="1"/>
                <a:r>
                  <a:rPr lang="en-CA" dirty="0"/>
                  <a:t>70% of the -8.3 </a:t>
                </a:r>
                <a:r>
                  <a:rPr lang="en-CA" baseline="30000" dirty="0" err="1" smtClean="0"/>
                  <a:t>o</a:t>
                </a:r>
                <a:r>
                  <a:rPr lang="en-CA" dirty="0" err="1" smtClean="0"/>
                  <a:t>C</a:t>
                </a:r>
                <a:r>
                  <a:rPr lang="en-CA" dirty="0" smtClean="0"/>
                  <a:t> rated </a:t>
                </a:r>
                <a:r>
                  <a:rPr lang="en-CA" dirty="0"/>
                  <a:t>capacity @ -15 </a:t>
                </a:r>
                <a:r>
                  <a:rPr lang="en-CA" baseline="30000" dirty="0" err="1"/>
                  <a:t>o</a:t>
                </a:r>
                <a:r>
                  <a:rPr lang="en-CA" dirty="0" err="1"/>
                  <a:t>C</a:t>
                </a:r>
                <a:endParaRPr lang="en-CA" dirty="0"/>
              </a:p>
              <a:p>
                <a:pPr lvl="1"/>
                <a:r>
                  <a:rPr lang="en-CA" dirty="0"/>
                  <a:t>COP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A" dirty="0"/>
                  <a:t> 1.8 @ -15 </a:t>
                </a:r>
                <a:r>
                  <a:rPr lang="en-CA" baseline="30000" dirty="0" err="1" smtClean="0"/>
                  <a:t>o</a:t>
                </a:r>
                <a:r>
                  <a:rPr lang="en-CA" dirty="0" err="1" smtClean="0"/>
                  <a:t>C</a:t>
                </a:r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94" t="-9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Openstudio</a:t>
            </a:r>
            <a:r>
              <a:rPr lang="en-CA" dirty="0" smtClean="0"/>
              <a:t> exercise: HVAC + DHW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5439972" cy="489866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Constant volume central AC + NG furnace</a:t>
            </a:r>
          </a:p>
          <a:p>
            <a:pPr lvl="1"/>
            <a:r>
              <a:rPr lang="en-CA" dirty="0" smtClean="0"/>
              <a:t>Air conditioner: COP 3</a:t>
            </a:r>
          </a:p>
          <a:p>
            <a:pPr lvl="1"/>
            <a:r>
              <a:rPr lang="en-CA" dirty="0" smtClean="0"/>
              <a:t>Condensing furnace: AFUE 96%</a:t>
            </a:r>
          </a:p>
          <a:p>
            <a:pPr lvl="1"/>
            <a:r>
              <a:rPr lang="en-CA" dirty="0" smtClean="0"/>
              <a:t>Rotary </a:t>
            </a:r>
            <a:r>
              <a:rPr lang="en-CA" dirty="0" smtClean="0"/>
              <a:t>ERV (~ 50% effectiveness</a:t>
            </a:r>
          </a:p>
          <a:p>
            <a:pPr lvl="1"/>
            <a:r>
              <a:rPr lang="en-CA" dirty="0" smtClean="0"/>
              <a:t>Only f</a:t>
            </a:r>
            <a:r>
              <a:rPr lang="en-CA" dirty="0" smtClean="0"/>
              <a:t>irst and second floor conditioned</a:t>
            </a:r>
            <a:endParaRPr lang="en-CA" dirty="0" smtClean="0"/>
          </a:p>
          <a:p>
            <a:pPr lvl="1"/>
            <a:r>
              <a:rPr lang="en-CA" dirty="0" smtClean="0"/>
              <a:t>Single t</a:t>
            </a:r>
            <a:r>
              <a:rPr lang="en-CA" dirty="0" smtClean="0"/>
              <a:t>hermostat</a:t>
            </a:r>
            <a:endParaRPr lang="en-CA" dirty="0" smtClean="0"/>
          </a:p>
          <a:p>
            <a:pPr lvl="2"/>
            <a:r>
              <a:rPr lang="en-CA" dirty="0" smtClean="0"/>
              <a:t>Heating</a:t>
            </a:r>
            <a:r>
              <a:rPr lang="en-CA" dirty="0" smtClean="0"/>
              <a:t>: 21 </a:t>
            </a:r>
            <a:r>
              <a:rPr lang="en-CA" baseline="30000" dirty="0" err="1" smtClean="0"/>
              <a:t>o</a:t>
            </a:r>
            <a:r>
              <a:rPr lang="en-CA" dirty="0" err="1" smtClean="0"/>
              <a:t>C</a:t>
            </a:r>
            <a:r>
              <a:rPr lang="en-CA" dirty="0" smtClean="0"/>
              <a:t>; </a:t>
            </a:r>
            <a:r>
              <a:rPr lang="en-CA" dirty="0"/>
              <a:t>Cooling: 24 </a:t>
            </a:r>
            <a:r>
              <a:rPr lang="en-CA" baseline="30000" dirty="0" err="1" smtClean="0"/>
              <a:t>o</a:t>
            </a:r>
            <a:r>
              <a:rPr lang="en-CA" dirty="0" err="1" smtClean="0"/>
              <a:t>C</a:t>
            </a:r>
            <a:endParaRPr lang="en-CA" dirty="0" smtClean="0"/>
          </a:p>
          <a:p>
            <a:r>
              <a:rPr lang="en-CA" dirty="0" smtClean="0"/>
              <a:t>Domestic hot water</a:t>
            </a:r>
          </a:p>
          <a:p>
            <a:pPr lvl="1"/>
            <a:r>
              <a:rPr lang="en-CA" dirty="0" smtClean="0"/>
              <a:t>Demand</a:t>
            </a:r>
          </a:p>
          <a:p>
            <a:pPr lvl="2"/>
            <a:r>
              <a:rPr lang="en-CA" dirty="0" smtClean="0"/>
              <a:t>Peak flow demand: 0.000083 ~ 300 L/hr</a:t>
            </a:r>
          </a:p>
          <a:p>
            <a:pPr lvl="2"/>
            <a:r>
              <a:rPr lang="en-CA" dirty="0" err="1"/>
              <a:t>OS_exercises</a:t>
            </a:r>
            <a:r>
              <a:rPr lang="en-CA" dirty="0"/>
              <a:t> &gt; </a:t>
            </a:r>
            <a:r>
              <a:rPr lang="en-CA" dirty="0" err="1"/>
              <a:t>openstudio-hvac</a:t>
            </a:r>
            <a:endParaRPr lang="en-CA" dirty="0"/>
          </a:p>
          <a:p>
            <a:pPr lvl="3"/>
            <a:r>
              <a:rPr lang="en-CA" dirty="0" err="1" smtClean="0"/>
              <a:t>dhw_load_profile.osm</a:t>
            </a:r>
            <a:endParaRPr lang="en-CA" dirty="0" smtClean="0"/>
          </a:p>
          <a:p>
            <a:pPr lvl="1"/>
            <a:r>
              <a:rPr lang="en-CA" dirty="0" smtClean="0"/>
              <a:t>Electric water heater</a:t>
            </a:r>
          </a:p>
          <a:p>
            <a:pPr lvl="2"/>
            <a:r>
              <a:rPr lang="en-CA" dirty="0" smtClean="0"/>
              <a:t>UA-factor: 1.3 W/K</a:t>
            </a:r>
          </a:p>
          <a:p>
            <a:pPr lvl="2"/>
            <a:r>
              <a:rPr lang="en-CA" dirty="0" smtClean="0"/>
              <a:t>100 % efficiency</a:t>
            </a:r>
          </a:p>
          <a:p>
            <a:pPr lvl="2"/>
            <a:r>
              <a:rPr lang="en-CA" dirty="0" smtClean="0"/>
              <a:t>Located in </a:t>
            </a:r>
            <a:r>
              <a:rPr lang="en-CA" dirty="0" err="1" smtClean="0"/>
              <a:t>first_storey</a:t>
            </a:r>
            <a:endParaRPr lang="en-CA" dirty="0" smtClean="0"/>
          </a:p>
          <a:p>
            <a:pPr lvl="2"/>
            <a:r>
              <a:rPr lang="en-CA" dirty="0"/>
              <a:t>2 hour </a:t>
            </a:r>
            <a:r>
              <a:rPr lang="en-CA" dirty="0" smtClean="0"/>
              <a:t>recovery (for sizing)</a:t>
            </a:r>
          </a:p>
          <a:p>
            <a:pPr lvl="1"/>
            <a:r>
              <a:rPr lang="en-CA" dirty="0" smtClean="0"/>
              <a:t>Pump head 300 Pa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93643"/>
              </p:ext>
            </p:extLst>
          </p:nvPr>
        </p:nvGraphicFramePr>
        <p:xfrm>
          <a:off x="7635987" y="3356837"/>
          <a:ext cx="3560849" cy="71755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97010"/>
                <a:gridCol w="1038860"/>
                <a:gridCol w="924979"/>
              </a:tblGrid>
              <a:tr h="171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Zone</a:t>
                      </a:r>
                      <a:endParaRPr lang="en-CA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Volume (m</a:t>
                      </a:r>
                      <a:r>
                        <a:rPr lang="en-CA" sz="1100" baseline="30000">
                          <a:effectLst/>
                        </a:rPr>
                        <a:t>3</a:t>
                      </a:r>
                      <a:r>
                        <a:rPr lang="en-CA" sz="1100">
                          <a:effectLst/>
                        </a:rPr>
                        <a:t>)</a:t>
                      </a:r>
                      <a:endParaRPr lang="en-CA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ELA (cm</a:t>
                      </a:r>
                      <a:r>
                        <a:rPr lang="en-CA" sz="1100" baseline="30000" dirty="0">
                          <a:effectLst/>
                        </a:rPr>
                        <a:t>2</a:t>
                      </a:r>
                      <a:r>
                        <a:rPr lang="en-CA" sz="1100" dirty="0">
                          <a:effectLst/>
                        </a:rPr>
                        <a:t>)</a:t>
                      </a:r>
                      <a:endParaRPr lang="en-CA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Attic</a:t>
                      </a:r>
                      <a:endParaRPr lang="en-CA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259.01</a:t>
                      </a:r>
                      <a:endParaRPr lang="en-CA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51</a:t>
                      </a:r>
                      <a:endParaRPr lang="en-CA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First_storey</a:t>
                      </a:r>
                      <a:endParaRPr lang="en-CA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199.14</a:t>
                      </a:r>
                      <a:endParaRPr lang="en-CA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40</a:t>
                      </a:r>
                      <a:endParaRPr lang="en-CA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effectLst/>
                        </a:rPr>
                        <a:t>Second_storey</a:t>
                      </a:r>
                      <a:endParaRPr lang="en-CA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217.92</a:t>
                      </a:r>
                      <a:endParaRPr lang="en-CA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43</a:t>
                      </a:r>
                      <a:endParaRPr lang="en-CA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63170" y="1869600"/>
            <a:ext cx="5400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Misc.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Air </a:t>
            </a:r>
            <a:r>
              <a:rPr lang="en-CA" dirty="0"/>
              <a:t>leakage test results: </a:t>
            </a:r>
            <a:endParaRPr lang="en-CA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 </a:t>
            </a:r>
            <a:r>
              <a:rPr lang="en-CA" dirty="0"/>
              <a:t>building ELA = 134 </a:t>
            </a:r>
            <a:r>
              <a:rPr lang="en-CA" dirty="0" smtClean="0"/>
              <a:t>cm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CA" dirty="0" smtClean="0"/>
              <a:t>Assume </a:t>
            </a:r>
            <a:r>
              <a:rPr lang="en-CA" dirty="0"/>
              <a:t>cracks/gaps </a:t>
            </a:r>
            <a:r>
              <a:rPr lang="en-CA" dirty="0" smtClean="0"/>
              <a:t>uniformly distributed </a:t>
            </a:r>
            <a:r>
              <a:rPr lang="en-CA" dirty="0"/>
              <a:t>based on volume</a:t>
            </a:r>
          </a:p>
          <a:p>
            <a:pPr lvl="3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33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Things to be mindful of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591799" cy="3921600"/>
          </a:xfrm>
        </p:spPr>
        <p:txBody>
          <a:bodyPr/>
          <a:lstStyle/>
          <a:p>
            <a:r>
              <a:rPr lang="en-CA" dirty="0" smtClean="0"/>
              <a:t>NZER </a:t>
            </a:r>
            <a:r>
              <a:rPr lang="en-CA" dirty="0" smtClean="0">
                <a:sym typeface="Wingdings" panose="05000000000000000000" pitchFamily="2" charset="2"/>
              </a:rPr>
              <a:t> low EUI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ERV defrost model limited (no degradation due to ice)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Ground temperature 18</a:t>
            </a:r>
            <a:r>
              <a:rPr lang="en-CA" baseline="30000" dirty="0" smtClean="0"/>
              <a:t>o</a:t>
            </a:r>
            <a:r>
              <a:rPr lang="en-CA" dirty="0" smtClean="0"/>
              <a:t>C</a:t>
            </a:r>
          </a:p>
          <a:p>
            <a:pPr lvl="2"/>
            <a:r>
              <a:rPr lang="en-CA" dirty="0" smtClean="0"/>
              <a:t>Difficult to capture</a:t>
            </a:r>
          </a:p>
          <a:p>
            <a:pPr lvl="2"/>
            <a:r>
              <a:rPr lang="en-CA" dirty="0" smtClean="0"/>
              <a:t>Kiva model</a:t>
            </a:r>
            <a:endParaRPr lang="en-CA" dirty="0"/>
          </a:p>
          <a:p>
            <a:r>
              <a:rPr lang="en-CA" dirty="0" smtClean="0"/>
              <a:t>HVAC control is basic</a:t>
            </a:r>
          </a:p>
          <a:p>
            <a:pPr lvl="1"/>
            <a:r>
              <a:rPr lang="en-CA" dirty="0" smtClean="0"/>
              <a:t>EnergyPlus EMS</a:t>
            </a:r>
          </a:p>
          <a:p>
            <a:r>
              <a:rPr lang="en-CA" dirty="0" smtClean="0"/>
              <a:t>Rigid loop structure </a:t>
            </a:r>
          </a:p>
          <a:p>
            <a:r>
              <a:rPr lang="en-CA" dirty="0" smtClean="0"/>
              <a:t>Limited features in OpenStudio App</a:t>
            </a:r>
          </a:p>
          <a:p>
            <a:r>
              <a:rPr lang="en-CA" dirty="0" smtClean="0"/>
              <a:t>Work-a-rounds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31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Openstudio</a:t>
            </a:r>
            <a:r>
              <a:rPr lang="en-CA" dirty="0" smtClean="0"/>
              <a:t> (EnergyPlus)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EnergyPlus output files</a:t>
            </a:r>
          </a:p>
          <a:p>
            <a:r>
              <a:rPr lang="en-CA" dirty="0" err="1" smtClean="0"/>
              <a:t>DesignBuilder</a:t>
            </a:r>
            <a:r>
              <a:rPr lang="en-CA" dirty="0" smtClean="0"/>
              <a:t> results viewer (free)</a:t>
            </a:r>
          </a:p>
          <a:p>
            <a:r>
              <a:rPr lang="en-CA" dirty="0" smtClean="0"/>
              <a:t>EnergyPlus Reports</a:t>
            </a:r>
          </a:p>
          <a:p>
            <a:pPr lvl="1"/>
            <a:r>
              <a:rPr lang="en-CA" dirty="0" smtClean="0"/>
              <a:t>Summary tables</a:t>
            </a:r>
          </a:p>
          <a:p>
            <a:pPr lvl="1"/>
            <a:r>
              <a:rPr lang="en-CA" dirty="0" smtClean="0"/>
              <a:t>LEED summary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801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BEM and Standards/Guidelines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ASHRAE Standard 140 </a:t>
            </a:r>
          </a:p>
          <a:p>
            <a:pPr lvl="1"/>
            <a:r>
              <a:rPr lang="en-CA" dirty="0" smtClean="0"/>
              <a:t>“Pseudo-standard” for BEM</a:t>
            </a:r>
          </a:p>
          <a:p>
            <a:r>
              <a:rPr lang="en-CA" dirty="0" smtClean="0"/>
              <a:t>ASHARE Guideline 14 (calibration)</a:t>
            </a:r>
          </a:p>
          <a:p>
            <a:pPr lvl="1"/>
            <a:r>
              <a:rPr lang="en-CA" dirty="0" smtClean="0"/>
              <a:t>Procedure and standard for estimating energy, water and demand savings</a:t>
            </a:r>
          </a:p>
          <a:p>
            <a:pPr lvl="1"/>
            <a:r>
              <a:rPr lang="en-CA" dirty="0" smtClean="0"/>
              <a:t>Normalized mean bias error (NME)– 10%</a:t>
            </a:r>
          </a:p>
          <a:p>
            <a:pPr lvl="1"/>
            <a:r>
              <a:rPr lang="en-CA" dirty="0" smtClean="0"/>
              <a:t>Coefficient of variation of the root-mean-square error (CV-RSME)– 30%</a:t>
            </a:r>
          </a:p>
          <a:p>
            <a:r>
              <a:rPr lang="en-CA" dirty="0"/>
              <a:t>Ruleset schema and checker – ASHRAE P229</a:t>
            </a:r>
          </a:p>
          <a:p>
            <a:pPr lvl="1"/>
            <a:r>
              <a:rPr lang="en-CA" dirty="0"/>
              <a:t>Common ruleset model report (RMR) schema</a:t>
            </a:r>
          </a:p>
          <a:p>
            <a:pPr lvl="1"/>
            <a:r>
              <a:rPr lang="en-CA" dirty="0"/>
              <a:t>Ruleset checking tool (RCT)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4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OpenStudio references and help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71480"/>
            <a:ext cx="10840914" cy="4591021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EnergyPlus Documentation</a:t>
            </a:r>
          </a:p>
          <a:p>
            <a:pPr lvl="1"/>
            <a:r>
              <a:rPr lang="en-CA" dirty="0">
                <a:hlinkClick r:id="rId2"/>
              </a:rPr>
              <a:t>EnergyPlus web-based documentation </a:t>
            </a:r>
            <a:endParaRPr lang="en-CA" dirty="0"/>
          </a:p>
          <a:p>
            <a:pPr lvl="1"/>
            <a:r>
              <a:rPr lang="en-CA" dirty="0" smtClean="0">
                <a:hlinkClick r:id="rId3"/>
              </a:rPr>
              <a:t>Official </a:t>
            </a:r>
            <a:r>
              <a:rPr lang="en-CA" dirty="0" err="1" smtClean="0">
                <a:hlinkClick r:id="rId3"/>
              </a:rPr>
              <a:t>Quickstart</a:t>
            </a:r>
            <a:endParaRPr lang="en-CA" dirty="0" smtClean="0"/>
          </a:p>
          <a:p>
            <a:pPr lvl="1"/>
            <a:r>
              <a:rPr lang="en-CA" dirty="0" smtClean="0">
                <a:hlinkClick r:id="rId4"/>
              </a:rPr>
              <a:t>Lecture </a:t>
            </a:r>
            <a:r>
              <a:rPr lang="en-CA" dirty="0" err="1" smtClean="0">
                <a:hlinkClick r:id="rId4"/>
              </a:rPr>
              <a:t>ppt</a:t>
            </a:r>
            <a:r>
              <a:rPr lang="en-CA" dirty="0" smtClean="0">
                <a:hlinkClick r:id="rId4"/>
              </a:rPr>
              <a:t> </a:t>
            </a:r>
            <a:endParaRPr lang="en-CA" dirty="0" smtClean="0"/>
          </a:p>
          <a:p>
            <a:pPr lvl="1"/>
            <a:r>
              <a:rPr lang="en-CA" dirty="0" smtClean="0">
                <a:hlinkClick r:id="rId5"/>
              </a:rPr>
              <a:t>Kiva ground heat transfer model</a:t>
            </a:r>
            <a:endParaRPr lang="en-CA" dirty="0" smtClean="0"/>
          </a:p>
          <a:p>
            <a:r>
              <a:rPr lang="en-CA" dirty="0" smtClean="0"/>
              <a:t>OpenStudio Documentation</a:t>
            </a:r>
          </a:p>
          <a:p>
            <a:pPr lvl="1"/>
            <a:r>
              <a:rPr lang="en-CA" dirty="0" smtClean="0">
                <a:hlinkClick r:id="rId6"/>
              </a:rPr>
              <a:t>OpenStudio App + SketchUp for OS</a:t>
            </a:r>
            <a:endParaRPr lang="en-CA" dirty="0" smtClean="0"/>
          </a:p>
          <a:p>
            <a:pPr lvl="1"/>
            <a:r>
              <a:rPr lang="en-CA" dirty="0" smtClean="0"/>
              <a:t>YouTube</a:t>
            </a:r>
            <a:endParaRPr lang="en-CA" dirty="0"/>
          </a:p>
          <a:p>
            <a:pPr lvl="2"/>
            <a:r>
              <a:rPr lang="en-CA" dirty="0">
                <a:hlinkClick r:id="rId7"/>
              </a:rPr>
              <a:t>OpenStudio + SketchUp</a:t>
            </a:r>
            <a:endParaRPr lang="en-CA" dirty="0"/>
          </a:p>
          <a:p>
            <a:pPr lvl="2"/>
            <a:r>
              <a:rPr lang="en-CA" dirty="0">
                <a:hlinkClick r:id="rId8"/>
              </a:rPr>
              <a:t>NREL</a:t>
            </a:r>
            <a:r>
              <a:rPr lang="en-CA" dirty="0"/>
              <a:t> </a:t>
            </a:r>
          </a:p>
          <a:p>
            <a:pPr lvl="1"/>
            <a:r>
              <a:rPr lang="en-CA" dirty="0" smtClean="0">
                <a:hlinkClick r:id="rId9"/>
              </a:rPr>
              <a:t>OpenStudio SDK</a:t>
            </a:r>
            <a:endParaRPr lang="en-CA" dirty="0" smtClean="0"/>
          </a:p>
          <a:p>
            <a:r>
              <a:rPr lang="en-CA" dirty="0"/>
              <a:t>OpenStudio Support </a:t>
            </a:r>
            <a:endParaRPr lang="en-CA" dirty="0" smtClean="0"/>
          </a:p>
          <a:p>
            <a:pPr lvl="1"/>
            <a:r>
              <a:rPr lang="en-CA" dirty="0" smtClean="0">
                <a:hlinkClick r:id="rId10"/>
              </a:rPr>
              <a:t>Unmet </a:t>
            </a:r>
            <a:r>
              <a:rPr lang="en-CA" dirty="0">
                <a:hlinkClick r:id="rId10"/>
              </a:rPr>
              <a:t>Hours</a:t>
            </a:r>
            <a:endParaRPr lang="en-CA" dirty="0"/>
          </a:p>
          <a:p>
            <a:pPr lvl="1"/>
            <a:r>
              <a:rPr lang="en-CA" dirty="0">
                <a:hlinkClick r:id="rId11"/>
              </a:rPr>
              <a:t>Energy Models</a:t>
            </a:r>
            <a:endParaRPr lang="en-CA" dirty="0"/>
          </a:p>
          <a:p>
            <a:r>
              <a:rPr lang="en-CA" dirty="0"/>
              <a:t>EnergyPlus Support</a:t>
            </a:r>
          </a:p>
          <a:p>
            <a:pPr lvl="1"/>
            <a:r>
              <a:rPr lang="en-CA" dirty="0" smtClean="0">
                <a:hlinkClick r:id="rId12"/>
              </a:rPr>
              <a:t>Official </a:t>
            </a:r>
            <a:r>
              <a:rPr lang="en-CA" dirty="0">
                <a:hlinkClick r:id="rId12"/>
              </a:rPr>
              <a:t>EnergyPlus Support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947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Energy Conservation Measures (ECM)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0"/>
            <a:ext cx="10840914" cy="4209923"/>
          </a:xfrm>
        </p:spPr>
        <p:txBody>
          <a:bodyPr>
            <a:normAutofit/>
          </a:bodyPr>
          <a:lstStyle/>
          <a:p>
            <a:r>
              <a:rPr lang="en-CA" dirty="0" smtClean="0"/>
              <a:t>aka Energy </a:t>
            </a:r>
            <a:r>
              <a:rPr lang="en-CA" dirty="0"/>
              <a:t>efficiency measures </a:t>
            </a:r>
            <a:r>
              <a:rPr lang="en-CA" dirty="0" smtClean="0"/>
              <a:t>(EEM)</a:t>
            </a:r>
          </a:p>
          <a:p>
            <a:r>
              <a:rPr lang="en-CA" dirty="0" smtClean="0"/>
              <a:t>Strategies for saving energy</a:t>
            </a:r>
          </a:p>
          <a:p>
            <a:pPr lvl="1"/>
            <a:r>
              <a:rPr lang="en-CA" dirty="0" smtClean="0"/>
              <a:t>Upgrade</a:t>
            </a:r>
          </a:p>
          <a:p>
            <a:pPr lvl="1"/>
            <a:r>
              <a:rPr lang="en-CA" dirty="0" smtClean="0"/>
              <a:t>New system</a:t>
            </a:r>
          </a:p>
          <a:p>
            <a:pPr lvl="1"/>
            <a:r>
              <a:rPr lang="en-CA" dirty="0" smtClean="0"/>
              <a:t>Repair?</a:t>
            </a:r>
          </a:p>
          <a:p>
            <a:r>
              <a:rPr lang="en-CA" dirty="0" smtClean="0"/>
              <a:t>Examples</a:t>
            </a:r>
          </a:p>
          <a:p>
            <a:pPr lvl="1"/>
            <a:r>
              <a:rPr lang="en-CA" dirty="0" smtClean="0"/>
              <a:t>Windows &amp; insulation </a:t>
            </a:r>
          </a:p>
          <a:p>
            <a:pPr lvl="1"/>
            <a:r>
              <a:rPr lang="en-CA" dirty="0" smtClean="0"/>
              <a:t>Better boiler/water heater/fans</a:t>
            </a:r>
          </a:p>
          <a:p>
            <a:pPr lvl="1"/>
            <a:r>
              <a:rPr lang="en-CA" dirty="0" smtClean="0"/>
              <a:t>Window-wall ratio </a:t>
            </a:r>
          </a:p>
          <a:p>
            <a:pPr lvl="1"/>
            <a:r>
              <a:rPr lang="en-CA" dirty="0" smtClean="0"/>
              <a:t>Leakage control</a:t>
            </a:r>
          </a:p>
          <a:p>
            <a:pPr lvl="1"/>
            <a:r>
              <a:rPr lang="en-CA" dirty="0" smtClean="0"/>
              <a:t>Better control/automation </a:t>
            </a:r>
          </a:p>
        </p:txBody>
      </p:sp>
    </p:spTree>
    <p:extLst>
      <p:ext uri="{BB962C8B-B14F-4D97-AF65-F5344CB8AC3E}">
        <p14:creationId xmlns:p14="http://schemas.microsoft.com/office/powerpoint/2010/main" val="9939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Applying </a:t>
            </a:r>
            <a:r>
              <a:rPr lang="en-CA" dirty="0" smtClean="0"/>
              <a:t>ECM </a:t>
            </a:r>
            <a:r>
              <a:rPr lang="en-CA" dirty="0" smtClean="0"/>
              <a:t>in </a:t>
            </a:r>
            <a:r>
              <a:rPr lang="en-CA" dirty="0" err="1" smtClean="0"/>
              <a:t>Openstudio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Changing </a:t>
            </a:r>
            <a:r>
              <a:rPr lang="en-CA" dirty="0" smtClean="0"/>
              <a:t>insulation</a:t>
            </a:r>
          </a:p>
          <a:p>
            <a:pPr lvl="1"/>
            <a:r>
              <a:rPr lang="en-CA" dirty="0" smtClean="0"/>
              <a:t>Increase material thickness</a:t>
            </a:r>
          </a:p>
          <a:p>
            <a:pPr lvl="1"/>
            <a:r>
              <a:rPr lang="en-CA" dirty="0" smtClean="0"/>
              <a:t>Swap material</a:t>
            </a:r>
          </a:p>
          <a:p>
            <a:pPr lvl="1"/>
            <a:r>
              <a:rPr lang="en-CA" dirty="0" smtClean="0"/>
              <a:t>New construction</a:t>
            </a:r>
          </a:p>
          <a:p>
            <a:r>
              <a:rPr lang="en-CA" dirty="0" smtClean="0"/>
              <a:t>Changing the window-wall ratio</a:t>
            </a:r>
          </a:p>
          <a:p>
            <a:pPr lvl="1"/>
            <a:r>
              <a:rPr lang="en-CA" dirty="0" smtClean="0"/>
              <a:t>Delete/add new window (redraw)</a:t>
            </a:r>
          </a:p>
          <a:p>
            <a:r>
              <a:rPr lang="en-CA" dirty="0" smtClean="0"/>
              <a:t>OpenStudio Measures </a:t>
            </a:r>
          </a:p>
          <a:p>
            <a:pPr lvl="1"/>
            <a:r>
              <a:rPr lang="en-CA" dirty="0"/>
              <a:t>De-risk, synergize, </a:t>
            </a:r>
            <a:r>
              <a:rPr lang="en-CA" dirty="0" smtClean="0"/>
              <a:t>scale</a:t>
            </a:r>
          </a:p>
          <a:p>
            <a:pPr lvl="2"/>
            <a:r>
              <a:rPr lang="en-CA" dirty="0"/>
              <a:t>More data, consistency, productivity, shareable</a:t>
            </a:r>
          </a:p>
          <a:p>
            <a:pPr lvl="1"/>
            <a:r>
              <a:rPr lang="en-CA" dirty="0" smtClean="0"/>
              <a:t>Commands delete/add/swap/alter </a:t>
            </a:r>
            <a:r>
              <a:rPr lang="en-CA" dirty="0" smtClean="0"/>
              <a:t>a </a:t>
            </a:r>
            <a:r>
              <a:rPr lang="en-CA" dirty="0" smtClean="0"/>
              <a:t>model </a:t>
            </a:r>
            <a:r>
              <a:rPr lang="en-CA" dirty="0" smtClean="0">
                <a:sym typeface="Wingdings" panose="05000000000000000000" pitchFamily="2" charset="2"/>
              </a:rPr>
              <a:t> single package</a:t>
            </a:r>
            <a:endParaRPr lang="en-CA" dirty="0" smtClean="0"/>
          </a:p>
          <a:p>
            <a:pPr lvl="1"/>
            <a:r>
              <a:rPr lang="en-CA" dirty="0" smtClean="0"/>
              <a:t>Go through an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9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What is BEM?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SketchUp our building (exercise)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OpenStudio </a:t>
            </a:r>
            <a:r>
              <a:rPr lang="en-CA" dirty="0"/>
              <a:t>– </a:t>
            </a:r>
            <a:r>
              <a:rPr lang="en-CA" dirty="0" smtClean="0"/>
              <a:t>Envelope </a:t>
            </a:r>
            <a:r>
              <a:rPr lang="en-CA" dirty="0"/>
              <a:t>(exercise) 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OpenStudio – Internal </a:t>
            </a:r>
            <a:r>
              <a:rPr lang="en-CA" dirty="0" smtClean="0"/>
              <a:t>loads </a:t>
            </a:r>
            <a:r>
              <a:rPr lang="en-CA" dirty="0"/>
              <a:t>(exercise) 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HVAC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OpenStudio – HVAC </a:t>
            </a:r>
            <a:r>
              <a:rPr lang="en-CA" dirty="0"/>
              <a:t>(exercise</a:t>
            </a:r>
            <a:r>
              <a:rPr lang="en-CA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Energy Conservation </a:t>
            </a:r>
            <a:r>
              <a:rPr lang="en-CA" dirty="0" smtClean="0"/>
              <a:t>Measures 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OpenStudio Parametric Analysis </a:t>
            </a:r>
            <a:r>
              <a:rPr lang="en-CA" dirty="0" smtClean="0"/>
              <a:t>Tool (exercise)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93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OpenStudio measures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Ruby script</a:t>
            </a:r>
          </a:p>
          <a:p>
            <a:pPr lvl="1"/>
            <a:r>
              <a:rPr lang="en-CA" dirty="0" smtClean="0"/>
              <a:t>Instructions that control programs</a:t>
            </a:r>
          </a:p>
          <a:p>
            <a:pPr lvl="1"/>
            <a:r>
              <a:rPr lang="en-CA" dirty="0" smtClean="0"/>
              <a:t>Interpreted vs compiled (program)</a:t>
            </a:r>
          </a:p>
          <a:p>
            <a:pPr lvl="1"/>
            <a:r>
              <a:rPr lang="en-CA" dirty="0" smtClean="0"/>
              <a:t>Ruby is an interpreted language e.g. python, </a:t>
            </a:r>
            <a:r>
              <a:rPr lang="en-CA" dirty="0" err="1" smtClean="0"/>
              <a:t>matlab</a:t>
            </a:r>
            <a:r>
              <a:rPr lang="en-CA" dirty="0" smtClean="0"/>
              <a:t>, </a:t>
            </a:r>
            <a:r>
              <a:rPr lang="en-CA" dirty="0" err="1" smtClean="0"/>
              <a:t>javascript</a:t>
            </a:r>
            <a:endParaRPr lang="en-CA" dirty="0" smtClean="0"/>
          </a:p>
          <a:p>
            <a:r>
              <a:rPr lang="en-CA" dirty="0" smtClean="0"/>
              <a:t>Sources </a:t>
            </a:r>
            <a:r>
              <a:rPr lang="en-CA" dirty="0" smtClean="0"/>
              <a:t>for OpenStudio </a:t>
            </a:r>
            <a:r>
              <a:rPr lang="en-CA" dirty="0" smtClean="0"/>
              <a:t>measures</a:t>
            </a:r>
          </a:p>
          <a:p>
            <a:r>
              <a:rPr lang="en-CA" dirty="0" smtClean="0"/>
              <a:t>Measure writers are not omnipotent </a:t>
            </a:r>
            <a:endParaRPr lang="en-CA" dirty="0" smtClean="0"/>
          </a:p>
          <a:p>
            <a:r>
              <a:rPr lang="en-CA" dirty="0" smtClean="0"/>
              <a:t>Example: multiple measures</a:t>
            </a:r>
          </a:p>
          <a:p>
            <a:r>
              <a:rPr lang="en-CA" dirty="0" smtClean="0"/>
              <a:t>Example: create prototype </a:t>
            </a:r>
            <a:endParaRPr lang="en-CA" dirty="0" smtClean="0"/>
          </a:p>
          <a:p>
            <a:r>
              <a:rPr lang="en-CA" dirty="0" smtClean="0"/>
              <a:t>Measure walkthrough &amp; OpenStudio-Standards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57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Parametric </a:t>
            </a:r>
            <a:r>
              <a:rPr lang="en-CA" dirty="0" smtClean="0"/>
              <a:t>Study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21319"/>
            <a:ext cx="10840914" cy="4580627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Multiple ECMs and inputs </a:t>
            </a:r>
            <a:r>
              <a:rPr lang="en-CA" dirty="0" smtClean="0">
                <a:sym typeface="Wingdings" panose="05000000000000000000" pitchFamily="2" charset="2"/>
              </a:rPr>
              <a:t> combinations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Small scale parametric study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Improve </a:t>
            </a:r>
            <a:r>
              <a:rPr lang="en-CA" dirty="0" smtClean="0">
                <a:sym typeface="Wingdings" panose="05000000000000000000" pitchFamily="2" charset="2"/>
              </a:rPr>
              <a:t>CCHT F’s envelope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A few ECMs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South </a:t>
            </a:r>
            <a:r>
              <a:rPr lang="en-CA" dirty="0" smtClean="0">
                <a:sym typeface="Wingdings" panose="05000000000000000000" pitchFamily="2" charset="2"/>
              </a:rPr>
              <a:t>WWR (0.35, 0.45, 0.55, 0.65)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Wall R-value (R-20, R-40, R-60)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OpenStudio App 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12 simulations in series</a:t>
            </a:r>
          </a:p>
          <a:p>
            <a:pPr lvl="2"/>
            <a:r>
              <a:rPr lang="en-CA" dirty="0" smtClean="0">
                <a:sym typeface="Wingdings" panose="05000000000000000000" pitchFamily="2" charset="2"/>
              </a:rPr>
              <a:t>12 files in parallel 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Parametric Analysis Tool 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1 file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12 alternatives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Example</a:t>
            </a:r>
          </a:p>
          <a:p>
            <a:endParaRPr lang="en-CA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66783"/>
              </p:ext>
            </p:extLst>
          </p:nvPr>
        </p:nvGraphicFramePr>
        <p:xfrm>
          <a:off x="7718988" y="2081718"/>
          <a:ext cx="3168353" cy="327649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60092"/>
                <a:gridCol w="957129"/>
                <a:gridCol w="1051132"/>
              </a:tblGrid>
              <a:tr h="470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 #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WWR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Wall R-value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case_1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0.35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R-20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case_2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0.35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R-40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case_3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0.35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R-60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case_4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0.45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R-20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0.45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R-40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case_6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0.45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R-60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case_7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0.55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R-20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case_8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0.55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R-40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case_9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0.55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R-60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case_10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0.65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R-20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case_11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0.65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R-40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  <a:tr h="233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case_12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0.65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R-60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6" marR="6356" marT="635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Parametric Analysis Tool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4275826"/>
          </a:xfrm>
        </p:spPr>
        <p:txBody>
          <a:bodyPr>
            <a:normAutofit/>
          </a:bodyPr>
          <a:lstStyle/>
          <a:p>
            <a:r>
              <a:rPr lang="en-CA" dirty="0" smtClean="0"/>
              <a:t>Large(r) scale analyses</a:t>
            </a:r>
          </a:p>
          <a:p>
            <a:pPr lvl="1"/>
            <a:r>
              <a:rPr lang="en-CA" dirty="0" smtClean="0"/>
              <a:t>More than a few ECMs</a:t>
            </a:r>
          </a:p>
          <a:p>
            <a:pPr lvl="1"/>
            <a:r>
              <a:rPr lang="en-CA" dirty="0" smtClean="0"/>
              <a:t>Investigating the performance of a system (as a measure)</a:t>
            </a:r>
            <a:endParaRPr lang="en-CA" dirty="0"/>
          </a:p>
          <a:p>
            <a:pPr lvl="2"/>
            <a:r>
              <a:rPr lang="en-CA" dirty="0" smtClean="0"/>
              <a:t>Vary building</a:t>
            </a:r>
          </a:p>
          <a:p>
            <a:pPr lvl="2"/>
            <a:r>
              <a:rPr lang="en-CA" dirty="0" smtClean="0"/>
              <a:t>Vary location</a:t>
            </a:r>
          </a:p>
          <a:p>
            <a:pPr lvl="1"/>
            <a:r>
              <a:rPr lang="en-CA" dirty="0" smtClean="0"/>
              <a:t>Retrofit portfolio of buildings</a:t>
            </a:r>
          </a:p>
          <a:p>
            <a:pPr lvl="2"/>
            <a:r>
              <a:rPr lang="en-CA" dirty="0" smtClean="0"/>
              <a:t>Building type, location</a:t>
            </a:r>
          </a:p>
          <a:p>
            <a:pPr lvl="1"/>
            <a:r>
              <a:rPr lang="en-CA" dirty="0" smtClean="0"/>
              <a:t>Automated optimization</a:t>
            </a:r>
          </a:p>
          <a:p>
            <a:pPr lvl="2"/>
            <a:r>
              <a:rPr lang="en-CA" dirty="0" smtClean="0"/>
              <a:t>Full factorial experiment</a:t>
            </a:r>
          </a:p>
          <a:p>
            <a:pPr lvl="2"/>
            <a:r>
              <a:rPr lang="en-CA" dirty="0" smtClean="0"/>
              <a:t>Particle swarm </a:t>
            </a:r>
          </a:p>
          <a:p>
            <a:pPr lvl="2"/>
            <a:r>
              <a:rPr lang="en-CA" dirty="0" smtClean="0"/>
              <a:t>Genetic algorithm</a:t>
            </a:r>
          </a:p>
          <a:p>
            <a:pPr lvl="2"/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07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0500"/>
            <a:ext cx="10840914" cy="1260000"/>
          </a:xfrm>
        </p:spPr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5801" y="1214326"/>
            <a:ext cx="10667999" cy="5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 typeface="+mj-lt"/>
              <a:buAutoNum type="arabicPeriod"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Fujitsu General . (2023). </a:t>
            </a:r>
            <a:r>
              <a:rPr kumimoji="0" lang="en-CA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Mini-Split?</a:t>
            </a: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Fujitsu General United States &amp; Canada: https://www.fujitsugeneral.com/us/residen</a:t>
            </a:r>
            <a:r>
              <a:rPr lang="en-CA" sz="1200" dirty="0">
                <a:latin typeface="Bookman Old Style" panose="02050604050505020204" pitchFamily="18" charset="0"/>
              </a:rPr>
              <a:t>GARD Analytics, &amp; University of Illinois. (</a:t>
            </a:r>
            <a:r>
              <a:rPr lang="en-CA" sz="1200" dirty="0" err="1">
                <a:latin typeface="Bookman Old Style" panose="02050604050505020204" pitchFamily="18" charset="0"/>
              </a:rPr>
              <a:t>n.d.</a:t>
            </a:r>
            <a:r>
              <a:rPr lang="en-CA" sz="1200" dirty="0">
                <a:latin typeface="Bookman Old Style" panose="02050604050505020204" pitchFamily="18" charset="0"/>
              </a:rPr>
              <a:t>). </a:t>
            </a:r>
            <a:r>
              <a:rPr lang="en-CA" sz="1200" i="1" dirty="0">
                <a:latin typeface="Bookman Old Style" panose="02050604050505020204" pitchFamily="18" charset="0"/>
              </a:rPr>
              <a:t>Lecture 07 Building Modeling Questions</a:t>
            </a:r>
            <a:r>
              <a:rPr lang="en-CA" sz="1200" dirty="0">
                <a:latin typeface="Bookman Old Style" panose="02050604050505020204" pitchFamily="18" charset="0"/>
              </a:rPr>
              <a:t>. </a:t>
            </a:r>
            <a:endParaRPr lang="en-CA" sz="1200" dirty="0" smtClean="0">
              <a:latin typeface="Bookman Old Style" panose="020506040505050202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endParaRPr lang="en-CA" sz="1200" dirty="0" smtClean="0">
              <a:latin typeface="Bookman Old Style" panose="020506040505050202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r>
              <a:rPr lang="en-CA" sz="1200" i="1" dirty="0" smtClean="0">
                <a:latin typeface="Bookman Old Style" panose="02050604050505020204" pitchFamily="18" charset="0"/>
              </a:rPr>
              <a:t>EnergyPlus </a:t>
            </a:r>
            <a:r>
              <a:rPr lang="en-CA" sz="1200" i="1" dirty="0">
                <a:latin typeface="Bookman Old Style" panose="02050604050505020204" pitchFamily="18" charset="0"/>
              </a:rPr>
              <a:t>University Course Teaching Material</a:t>
            </a:r>
            <a:r>
              <a:rPr lang="en-CA" sz="1200" dirty="0">
                <a:latin typeface="Bookman Old Style" panose="02050604050505020204" pitchFamily="18" charset="0"/>
              </a:rPr>
              <a:t>. Retrieved from https://energyplus.net/assets/nrel_custom/eplus_files/university_course.zip. </a:t>
            </a:r>
            <a:endParaRPr lang="en-CA" sz="1200" dirty="0" smtClean="0">
              <a:latin typeface="Bookman Old Style" panose="020506040505050202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endParaRPr lang="en-CA" sz="1200" dirty="0">
              <a:latin typeface="Bookman Old Style" panose="02050604050505020204" pitchFamily="18" charset="0"/>
            </a:endParaRPr>
          </a:p>
          <a:p>
            <a:pPr>
              <a:buFont typeface="+mj-lt"/>
              <a:buAutoNum type="arabicPeriod"/>
            </a:pPr>
            <a:r>
              <a:rPr lang="en-CA" sz="1200" dirty="0">
                <a:latin typeface="Bookman Old Style" panose="02050604050505020204" pitchFamily="18" charset="0"/>
              </a:rPr>
              <a:t>Fujitsu General . (2023). </a:t>
            </a:r>
            <a:r>
              <a:rPr lang="en-CA" sz="1200" i="1" dirty="0">
                <a:latin typeface="Bookman Old Style" panose="02050604050505020204" pitchFamily="18" charset="0"/>
              </a:rPr>
              <a:t>What is a Mini-Split?</a:t>
            </a:r>
            <a:r>
              <a:rPr lang="en-CA" sz="1200" dirty="0">
                <a:latin typeface="Bookman Old Style" panose="02050604050505020204" pitchFamily="18" charset="0"/>
              </a:rPr>
              <a:t> Retrieved from Fujitsu General United States &amp; Canada: </a:t>
            </a:r>
            <a:r>
              <a:rPr lang="en-CA" sz="1200" dirty="0">
                <a:latin typeface="Bookman Old Style" panose="02050604050505020204" pitchFamily="18" charset="0"/>
                <a:hlinkClick r:id="rId2"/>
              </a:rPr>
              <a:t>https://</a:t>
            </a:r>
            <a:r>
              <a:rPr lang="en-CA" sz="1200" dirty="0" smtClean="0">
                <a:latin typeface="Bookman Old Style" panose="02050604050505020204" pitchFamily="18" charset="0"/>
                <a:hlinkClick r:id="rId2"/>
              </a:rPr>
              <a:t>www.fujitsugeneral.com/us/residential/what-is-a-mini-split.html</a:t>
            </a:r>
            <a:endParaRPr lang="en-CA" sz="1200" dirty="0" smtClean="0">
              <a:latin typeface="Bookman Old Style" panose="02050604050505020204" pitchFamily="18" charset="0"/>
            </a:endParaRPr>
          </a:p>
          <a:p>
            <a:pPr>
              <a:buFont typeface="+mj-lt"/>
              <a:buAutoNum type="arabicPeriod"/>
            </a:pPr>
            <a:endParaRPr lang="en-CA" sz="1200" dirty="0">
              <a:latin typeface="Bookman Old Style" panose="020506040505050202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Mitsubishi Electric Sales Canada. (2021). </a:t>
            </a:r>
            <a:r>
              <a:rPr kumimoji="0" lang="en-CA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it works: Energy Recovery Ventilator Cores.</a:t>
            </a: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Markham: Mitsubishi Electric Sales Canada. Retrieved from </a:t>
            </a: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https://www.mitsubishitechinfo.ca/sites/default/files/010_HiW%20Energy%20Recovery%20Cores.pdf</a:t>
            </a:r>
            <a:endParaRPr kumimoji="0" lang="en-CA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endParaRPr kumimoji="0" lang="en-CA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r>
              <a:rPr lang="en-CA" altLang="en-US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Morrison </a:t>
            </a:r>
            <a:r>
              <a:rPr lang="en-CA" altLang="en-U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Hershfield</a:t>
            </a:r>
            <a:r>
              <a:rPr lang="en-CA" altLang="en-US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(2018). Morrison-</a:t>
            </a:r>
            <a:r>
              <a:rPr lang="en-CA" altLang="en-US" sz="12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Hershfield</a:t>
            </a:r>
            <a:r>
              <a:rPr lang="en-CA" altLang="en-US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CA" altLang="en-US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CA" altLang="en-US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www.bchydro.com/content/dam/BCHydro/customer-portal/documents/power-smart/builders-developers/building-envelope-thermal-bridging-guide-v1-6.pdf</a:t>
            </a:r>
            <a:endParaRPr lang="en-CA" altLang="en-US" sz="1200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endParaRPr lang="en-CA" altLang="en-US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r>
              <a:rPr lang="en-CA" sz="1200" dirty="0" smtClean="0">
                <a:latin typeface="Bookman Old Style" panose="02050604050505020204" pitchFamily="18" charset="0"/>
              </a:rPr>
              <a:t>Payette</a:t>
            </a:r>
            <a:r>
              <a:rPr lang="en-CA" sz="1200" dirty="0">
                <a:latin typeface="Bookman Old Style" panose="02050604050505020204" pitchFamily="18" charset="0"/>
              </a:rPr>
              <a:t>. (2018, November 7). </a:t>
            </a:r>
            <a:r>
              <a:rPr lang="en-CA" sz="1200" i="1" dirty="0">
                <a:latin typeface="Bookman Old Style" panose="02050604050505020204" pitchFamily="18" charset="0"/>
              </a:rPr>
              <a:t>Energy modeling and the whole building approach to energy efficiency</a:t>
            </a:r>
            <a:r>
              <a:rPr lang="en-CA" sz="1200" dirty="0">
                <a:latin typeface="Bookman Old Style" panose="02050604050505020204" pitchFamily="18" charset="0"/>
              </a:rPr>
              <a:t>. Energy Modeling and the Whole Building Approach to Energy Efficiency. Retrieved February 19, 2023, from https://www.payette.com/news/energy-modeling-and-the-whole-building-approach-to-energy-efficiency/ </a:t>
            </a:r>
            <a:endParaRPr lang="en-CA" sz="1200" dirty="0" smtClean="0">
              <a:latin typeface="Bookman Old Style" panose="020506040505050202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endParaRPr lang="en-CA" sz="1200" dirty="0">
              <a:latin typeface="Bookman Old Style" panose="020506040505050202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Petro Home Services. (2023). </a:t>
            </a:r>
            <a:r>
              <a:rPr kumimoji="0" lang="en-CA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HVAC Packaged Unit vs. Split System: Differences, benefits, and how to choose.</a:t>
            </a: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Petro Home Services: </a:t>
            </a: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https://www.petro.com/resource-center/hvac-packaged-unit-vs-split-system</a:t>
            </a:r>
            <a:endParaRPr kumimoji="0" lang="en-CA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endParaRPr kumimoji="0" lang="en-CA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 tube. (2017, September 26). Fundamentals of Energy Recovery Ventilators (ERVs) [Video]. US: </a:t>
            </a:r>
            <a:r>
              <a:rPr kumimoji="0" lang="en-CA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https://www.youtube.com/watch?v=QOSelUK6dpQ&amp;t=100s</a:t>
            </a:r>
            <a:endParaRPr kumimoji="0" lang="en-CA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endParaRPr kumimoji="0" lang="en-CA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defTabSz="914400">
              <a:buClrTx/>
              <a:buSzTx/>
              <a:buFont typeface="+mj-lt"/>
              <a:buAutoNum type="arabicPeriod"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U.S. Department of Energy. (2021). </a:t>
            </a:r>
            <a:r>
              <a:rPr kumimoji="0" lang="en-CA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EnergyPlus Version 9.6.0 Documentation: Input Output Reference.</a:t>
            </a: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NREL.</a:t>
            </a:r>
            <a:endParaRPr kumimoji="0" lang="en-CA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5914" y="995968"/>
            <a:ext cx="4848225" cy="1260000"/>
          </a:xfrm>
        </p:spPr>
        <p:txBody>
          <a:bodyPr/>
          <a:lstStyle/>
          <a:p>
            <a:r>
              <a:rPr lang="en-CA" dirty="0" smtClean="0"/>
              <a:t>Building energy modelling (BEM)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Characterize energy and moisture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Between the building and the external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Within the building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For example…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Power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Battery charging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 smtClean="0"/>
              <a:t>“everything”</a:t>
            </a:r>
            <a:endParaRPr lang="en-CA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6" name="Picture 5" descr="https://www.payette.com/wp-content/uploads/archive/blog/2013/03-12-13/031213_cov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9" y="1277689"/>
            <a:ext cx="6005384" cy="42415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457167" y="5519225"/>
            <a:ext cx="4131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smtClean="0"/>
              <a:t>Figure 1. Energy transfers in a building (Payette</a:t>
            </a:r>
            <a:r>
              <a:rPr lang="en-CA" sz="1200" dirty="0"/>
              <a:t>, 2018)</a:t>
            </a:r>
          </a:p>
        </p:txBody>
      </p:sp>
    </p:spTree>
    <p:extLst>
      <p:ext uri="{BB962C8B-B14F-4D97-AF65-F5344CB8AC3E}">
        <p14:creationId xmlns:p14="http://schemas.microsoft.com/office/powerpoint/2010/main" val="1423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to….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Skip BEM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Measurement and verification</a:t>
            </a:r>
          </a:p>
          <a:p>
            <a:r>
              <a:rPr lang="en-CA" dirty="0" smtClean="0"/>
              <a:t>Alterations/Retrofit</a:t>
            </a:r>
          </a:p>
          <a:p>
            <a:pPr lvl="1"/>
            <a:r>
              <a:rPr lang="en-CA" dirty="0" smtClean="0"/>
              <a:t>Heuristics</a:t>
            </a:r>
          </a:p>
          <a:p>
            <a:pPr lvl="1"/>
            <a:r>
              <a:rPr lang="en-CA" dirty="0" smtClean="0"/>
              <a:t>Utility bills</a:t>
            </a:r>
          </a:p>
          <a:p>
            <a:r>
              <a:rPr lang="en-CA" dirty="0" smtClean="0"/>
              <a:t>Garbage input (garbage output)</a:t>
            </a:r>
          </a:p>
          <a:p>
            <a:pPr lvl="1"/>
            <a:r>
              <a:rPr lang="en-CA" dirty="0" smtClean="0"/>
              <a:t>Uncertain input</a:t>
            </a:r>
          </a:p>
          <a:p>
            <a:r>
              <a:rPr lang="en-CA" dirty="0" smtClean="0"/>
              <a:t>Simpler alternative </a:t>
            </a:r>
          </a:p>
          <a:p>
            <a:pPr lvl="1"/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USE BEM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Code compliance</a:t>
            </a:r>
          </a:p>
          <a:p>
            <a:r>
              <a:rPr lang="en-CA" dirty="0" smtClean="0"/>
              <a:t>Explain </a:t>
            </a:r>
            <a:r>
              <a:rPr lang="en-CA" dirty="0" smtClean="0"/>
              <a:t>or justify</a:t>
            </a:r>
          </a:p>
          <a:p>
            <a:pPr lvl="1"/>
            <a:r>
              <a:rPr lang="en-CA" dirty="0" smtClean="0"/>
              <a:t>Physical phenomenon (academic)</a:t>
            </a:r>
          </a:p>
          <a:p>
            <a:pPr lvl="1"/>
            <a:r>
              <a:rPr lang="en-CA" dirty="0" smtClean="0"/>
              <a:t>What happens to X when Y occurs? (professional)</a:t>
            </a:r>
          </a:p>
          <a:p>
            <a:pPr lvl="1"/>
            <a:r>
              <a:rPr lang="en-CA" dirty="0" smtClean="0"/>
              <a:t>Forecast/predict hypotheticals (academic + professional)</a:t>
            </a:r>
          </a:p>
          <a:p>
            <a:r>
              <a:rPr lang="en-CA" dirty="0" smtClean="0"/>
              <a:t>Exploratory</a:t>
            </a:r>
          </a:p>
          <a:p>
            <a:r>
              <a:rPr lang="en-CA" dirty="0" smtClean="0"/>
              <a:t>Calibration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057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BEM Tools: EnergyPlus &amp; OpenStudio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600"/>
            <a:ext cx="6736491" cy="4712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E+ is a building energy simulation </a:t>
            </a:r>
            <a:r>
              <a:rPr lang="en-CA" dirty="0" smtClean="0"/>
              <a:t>program</a:t>
            </a:r>
            <a:endParaRPr lang="en-CA" dirty="0" smtClean="0"/>
          </a:p>
          <a:p>
            <a:r>
              <a:rPr lang="en-CA" dirty="0" smtClean="0"/>
              <a:t>Detail physics</a:t>
            </a:r>
          </a:p>
          <a:p>
            <a:r>
              <a:rPr lang="en-CA" dirty="0" smtClean="0"/>
              <a:t>Funded </a:t>
            </a:r>
            <a:r>
              <a:rPr lang="en-CA" dirty="0" smtClean="0"/>
              <a:t>by the US DOE: 1997- present</a:t>
            </a:r>
          </a:p>
          <a:p>
            <a:r>
              <a:rPr lang="en-CA" dirty="0" smtClean="0"/>
              <a:t>Open-source </a:t>
            </a:r>
          </a:p>
          <a:p>
            <a:r>
              <a:rPr lang="en-CA" dirty="0" smtClean="0"/>
              <a:t>“No user interface” </a:t>
            </a:r>
            <a:r>
              <a:rPr lang="en-CA" dirty="0" smtClean="0">
                <a:sym typeface="Wingdings" panose="05000000000000000000" pitchFamily="2" charset="2"/>
              </a:rPr>
              <a:t> intended as an engine</a:t>
            </a:r>
          </a:p>
          <a:p>
            <a:pPr lvl="1"/>
            <a:r>
              <a:rPr lang="en-CA" dirty="0" err="1" smtClean="0">
                <a:sym typeface="Wingdings" panose="05000000000000000000" pitchFamily="2" charset="2"/>
              </a:rPr>
              <a:t>DesignBuilder</a:t>
            </a:r>
            <a:r>
              <a:rPr lang="en-CA" dirty="0" smtClean="0">
                <a:sym typeface="Wingdings" panose="05000000000000000000" pitchFamily="2" charset="2"/>
              </a:rPr>
              <a:t>, Autodesk Revit, Trace3D Plus</a:t>
            </a:r>
          </a:p>
          <a:p>
            <a:pPr marL="0" indent="0">
              <a:buNone/>
            </a:pPr>
            <a:endParaRPr lang="en-CA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 smtClean="0">
                <a:sym typeface="Wingdings" panose="05000000000000000000" pitchFamily="2" charset="2"/>
              </a:rPr>
              <a:t>OpenStudio Project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US DOE: 2008 – present; open-source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Several </a:t>
            </a:r>
            <a:r>
              <a:rPr lang="en-CA" dirty="0" smtClean="0">
                <a:sym typeface="Wingdings" panose="05000000000000000000" pitchFamily="2" charset="2"/>
              </a:rPr>
              <a:t>pieces of software and tools</a:t>
            </a:r>
          </a:p>
          <a:p>
            <a:pPr lvl="1"/>
            <a:r>
              <a:rPr lang="en-CA" dirty="0"/>
              <a:t>OpenStudio Application – “OpenStudio”</a:t>
            </a:r>
          </a:p>
          <a:p>
            <a:pPr lvl="1"/>
            <a:r>
              <a:rPr lang="en-CA" dirty="0"/>
              <a:t>OpenStudio SketchUp plug-in</a:t>
            </a:r>
          </a:p>
          <a:p>
            <a:pPr lvl="1"/>
            <a:r>
              <a:rPr lang="en-CA" dirty="0"/>
              <a:t>Parametric Analysis Tool</a:t>
            </a:r>
          </a:p>
          <a:p>
            <a:pPr lvl="1"/>
            <a:r>
              <a:rPr lang="en-CA" dirty="0"/>
              <a:t>OpenStudio SDK, OpenStudio-Standards, OpenStudio </a:t>
            </a:r>
            <a:r>
              <a:rPr lang="en-CA" dirty="0" smtClean="0"/>
              <a:t>Server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The rest of “car”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192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BEM Tools: EnergyPlus &amp; OpenStudio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80520"/>
            <a:ext cx="10840914" cy="46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>
                <a:sym typeface="Wingdings" panose="05000000000000000000" pitchFamily="2" charset="2"/>
              </a:rPr>
              <a:t>OpenStudio Project (cont.)</a:t>
            </a:r>
          </a:p>
          <a:p>
            <a:pPr lvl="1"/>
            <a:r>
              <a:rPr lang="en-CA" dirty="0"/>
              <a:t>Contributions from </a:t>
            </a:r>
          </a:p>
          <a:p>
            <a:pPr lvl="2"/>
            <a:r>
              <a:rPr lang="en-CA" dirty="0"/>
              <a:t>US Labs (ORNL, LBNL, NREL, PNNL, ANL)</a:t>
            </a:r>
          </a:p>
          <a:p>
            <a:pPr lvl="2"/>
            <a:r>
              <a:rPr lang="en-CA" dirty="0"/>
              <a:t>P</a:t>
            </a:r>
            <a:r>
              <a:rPr lang="en-CA" dirty="0" smtClean="0"/>
              <a:t>rivate </a:t>
            </a:r>
            <a:r>
              <a:rPr lang="en-CA" dirty="0"/>
              <a:t>organizations (OpenStudio-Coalition)</a:t>
            </a:r>
          </a:p>
          <a:p>
            <a:pPr lvl="2"/>
            <a:r>
              <a:rPr lang="en-CA" dirty="0" smtClean="0"/>
              <a:t>Industry &amp; academia </a:t>
            </a:r>
            <a:r>
              <a:rPr lang="en-CA" dirty="0"/>
              <a:t>(Autodesk, Carrier, Trane, individual firms, professionals/academics)</a:t>
            </a:r>
          </a:p>
          <a:p>
            <a:pPr lvl="2"/>
            <a:r>
              <a:rPr lang="en-CA" dirty="0"/>
              <a:t>“Canadian content” (</a:t>
            </a:r>
            <a:r>
              <a:rPr lang="en-CA" dirty="0" err="1"/>
              <a:t>NRCan</a:t>
            </a:r>
            <a:r>
              <a:rPr lang="en-CA" dirty="0"/>
              <a:t>, NRC)</a:t>
            </a:r>
          </a:p>
          <a:p>
            <a:pPr lvl="1"/>
            <a:r>
              <a:rPr lang="en-CA" dirty="0"/>
              <a:t>Continuous development, reliable, free, community</a:t>
            </a:r>
          </a:p>
          <a:p>
            <a:pPr lvl="1"/>
            <a:r>
              <a:rPr lang="en-CA" dirty="0"/>
              <a:t>Limited tech support</a:t>
            </a:r>
          </a:p>
          <a:p>
            <a:pPr lvl="2"/>
            <a:r>
              <a:rPr lang="en-CA" dirty="0"/>
              <a:t>IES, Trace3D, </a:t>
            </a:r>
            <a:r>
              <a:rPr lang="en-CA" dirty="0" err="1"/>
              <a:t>DesignBuilder</a:t>
            </a:r>
            <a:endParaRPr lang="en-CA" dirty="0"/>
          </a:p>
          <a:p>
            <a:pPr marL="0" indent="0">
              <a:buNone/>
            </a:pPr>
            <a:r>
              <a:rPr lang="en-CA" dirty="0" smtClean="0">
                <a:sym typeface="Wingdings" panose="05000000000000000000" pitchFamily="2" charset="2"/>
              </a:rPr>
              <a:t>SketchUp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3D CAD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Architectural/interior design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Plug-ins</a:t>
            </a:r>
          </a:p>
        </p:txBody>
      </p:sp>
    </p:spTree>
    <p:extLst>
      <p:ext uri="{BB962C8B-B14F-4D97-AF65-F5344CB8AC3E}">
        <p14:creationId xmlns:p14="http://schemas.microsoft.com/office/powerpoint/2010/main" val="17848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procedures for modelling buildings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Building information need:</a:t>
            </a:r>
          </a:p>
          <a:p>
            <a:r>
              <a:rPr lang="en-CA" dirty="0" smtClean="0"/>
              <a:t>Geometry</a:t>
            </a:r>
          </a:p>
          <a:p>
            <a:r>
              <a:rPr lang="en-CA" dirty="0" smtClean="0"/>
              <a:t>Construction details</a:t>
            </a:r>
          </a:p>
          <a:p>
            <a:pPr lvl="1"/>
            <a:r>
              <a:rPr lang="en-CA" dirty="0" smtClean="0"/>
              <a:t>Air leakage</a:t>
            </a:r>
          </a:p>
          <a:p>
            <a:r>
              <a:rPr lang="en-CA" dirty="0"/>
              <a:t>Internal loads</a:t>
            </a:r>
          </a:p>
          <a:p>
            <a:r>
              <a:rPr lang="en-CA" dirty="0" smtClean="0"/>
              <a:t>Schedule and </a:t>
            </a:r>
            <a:r>
              <a:rPr lang="en-CA" dirty="0" err="1" smtClean="0"/>
              <a:t>setpoints</a:t>
            </a:r>
            <a:endParaRPr lang="en-CA" dirty="0" smtClean="0"/>
          </a:p>
          <a:p>
            <a:r>
              <a:rPr lang="en-CA" dirty="0" smtClean="0"/>
              <a:t>HVAC</a:t>
            </a:r>
          </a:p>
          <a:p>
            <a:pPr lvl="1"/>
            <a:r>
              <a:rPr lang="en-CA" dirty="0" smtClean="0"/>
              <a:t>Components, HVAC drawings (zoning)</a:t>
            </a:r>
          </a:p>
          <a:p>
            <a:r>
              <a:rPr lang="en-CA" dirty="0" smtClean="0"/>
              <a:t>Domestic hot water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81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94942-C689-461B-8649-1FD863C6BA2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2341</Words>
  <Application>Microsoft Office PowerPoint</Application>
  <PresentationFormat>Widescreen</PresentationFormat>
  <Paragraphs>538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Bookman Old Style</vt:lpstr>
      <vt:lpstr>Calibri</vt:lpstr>
      <vt:lpstr>Cambria Math</vt:lpstr>
      <vt:lpstr>Century Gothic</vt:lpstr>
      <vt:lpstr>Times New Roman</vt:lpstr>
      <vt:lpstr>Wingdings</vt:lpstr>
      <vt:lpstr>Celestial</vt:lpstr>
      <vt:lpstr>An introduction to openstudio and energyplus</vt:lpstr>
      <vt:lpstr>Who am I?</vt:lpstr>
      <vt:lpstr>The Goal of this Workshop</vt:lpstr>
      <vt:lpstr>Overview</vt:lpstr>
      <vt:lpstr>Building energy modelling (BEM)</vt:lpstr>
      <vt:lpstr>When to….</vt:lpstr>
      <vt:lpstr>BEM Tools: EnergyPlus &amp; OpenStudio </vt:lpstr>
      <vt:lpstr>BEM Tools: EnergyPlus &amp; OpenStudio</vt:lpstr>
      <vt:lpstr>General procedures for modelling buildings</vt:lpstr>
      <vt:lpstr>Zoning (thermal zones)</vt:lpstr>
      <vt:lpstr>Zoning (thermal zones)</vt:lpstr>
      <vt:lpstr>Zoning (thermal zones)</vt:lpstr>
      <vt:lpstr>Simulation Parameters</vt:lpstr>
      <vt:lpstr>Exercise: Let’s sketchup our building</vt:lpstr>
      <vt:lpstr>building envelope</vt:lpstr>
      <vt:lpstr>Air Leakage</vt:lpstr>
      <vt:lpstr>Air Leakage </vt:lpstr>
      <vt:lpstr>Exercise: Air leakage modelling</vt:lpstr>
      <vt:lpstr>Openstudio exercise: envelope </vt:lpstr>
      <vt:lpstr>Internal Loads in OpenStudio</vt:lpstr>
      <vt:lpstr>Sources for internal gain data</vt:lpstr>
      <vt:lpstr>Schedules in Openstudio</vt:lpstr>
      <vt:lpstr>OpenStudio Exercise: Internal Loads</vt:lpstr>
      <vt:lpstr>An Overview of HVAC systems and equipment</vt:lpstr>
      <vt:lpstr>An Overview of HVAC systems and equipment</vt:lpstr>
      <vt:lpstr>An Overview of HVAC systems and equipment</vt:lpstr>
      <vt:lpstr>An Overview of HVAC systems and equipment</vt:lpstr>
      <vt:lpstr>OpensTudio HVAC</vt:lpstr>
      <vt:lpstr>Ventilation: HRV &amp; ERV</vt:lpstr>
      <vt:lpstr>Ventilation: HRV</vt:lpstr>
      <vt:lpstr>Ventilation: ERV</vt:lpstr>
      <vt:lpstr>Examples of HVAC systems</vt:lpstr>
      <vt:lpstr>Openstudio exercise: HVAC + DHW</vt:lpstr>
      <vt:lpstr>Things to be mindful of</vt:lpstr>
      <vt:lpstr>Openstudio (EnergyPlus) Results</vt:lpstr>
      <vt:lpstr>BEM and Standards/Guidelines</vt:lpstr>
      <vt:lpstr>OpenStudio references and help</vt:lpstr>
      <vt:lpstr>Energy Conservation Measures (ECM)</vt:lpstr>
      <vt:lpstr>Applying ECM in Openstudio</vt:lpstr>
      <vt:lpstr>OpenStudio measures</vt:lpstr>
      <vt:lpstr>Parametric Study</vt:lpstr>
      <vt:lpstr>Parametric Analysis Tool</vt:lpstr>
      <vt:lpstr>References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2023-02-16T16:06:53Z</dcterms:created>
  <dcterms:modified xsi:type="dcterms:W3CDTF">2023-02-20T02:49:10Z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