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7" r:id="rId9"/>
    <p:sldId id="266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2558-EE15-4D0C-B6A2-2A9D451F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AA4B-B565-4FF7-9D59-3FB03420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FF68-87E4-4578-9E91-140D6624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D96F-6DC6-44AE-980A-670648C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742B-DBF3-4247-A70D-6BCDB040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7B57-55CE-480F-BA4D-341626F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E05D-29EF-4004-B265-1D8FB34B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605B-1208-4D40-A4E2-6E41C66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E857-1805-45AF-ABD0-F900155E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5A74-1B48-411C-9F84-FC6B6007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661EF-1524-46D1-897B-B18AED81C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02D17-4827-49B5-B008-D8E7FD511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49B3-5FE6-4F42-BF51-3886FAF1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DF0A-142A-40A0-9A5D-89B1B0FD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4615-CC2C-4AC3-A175-3D3335FA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E4E-DDA1-4D16-AB3B-419AFDF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15F3-AF74-4DDB-9099-E3EBF17A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3ACF-E0B5-4292-93FD-9B85C411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8C36-BD6B-4DA9-A194-C40ECE77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940B-15FE-44F8-8434-49908B60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B1D-5E8A-4ACF-95D4-303C0A19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1D49-FB2F-4228-A44E-3AD40EF6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3FD2-8686-4B67-8521-1076342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97BA-A315-4832-A9F8-C664AE5B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2BD2-8559-41CF-8C4E-C0FBD8A9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3CC-24CC-4667-B901-9C954FEB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9ED1-B5C2-4B9B-98B1-44855EF6B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81FBC-7A8D-42C9-86C8-3AF50CEC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0D027-0DC8-4EDD-B171-0064BBC8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1702-5EBB-44FF-BCCA-1037064E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F52B-7782-4EF8-B165-52DF92C2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625-7849-40F1-AA62-DF46361F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B387-093C-48C8-BD2E-E7D2F04C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21B43-1DA0-47E0-B2CD-C99BE4A8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856F-2896-45F1-8EBF-BCB486AB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AEFF-EAFB-49C5-9C03-D7009E57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C8525-9349-4C1E-8009-B69C5FCD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39810-78D7-42BB-815C-4115AC87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AF3A0-C171-4CA2-ACBA-2468B303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3DE-31E9-488E-9C41-15ABAE5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11FB-988D-4D46-9104-48A7A732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24C9-41C5-4A94-8C91-D13B17D8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8E6B-E6AC-4937-8116-233995F5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0CD65-9272-485C-A760-7FB37DFE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C2BB-8982-48E0-9DF2-B4C0594C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A2F8-D7FF-407E-9C19-391AE23D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ED5-A671-47CC-A1CF-DD0A52AA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7A81-369B-44FC-8150-85535108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B718D-BD45-4D3B-82F3-D69400021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3EB46-874D-4AE9-B651-E8281993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1427-0CE4-4A2E-97ED-3D8876B4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5212-9C9C-44C6-811C-8E908D44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A10E-8421-4C04-842B-21801034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12B0B-A0EF-4DBF-8EA0-0DE3A364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BF4DF-27E4-4CC8-BF07-AF2DA210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2725-924D-4C43-A3D5-E31ABD1D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DFB9-D2DB-4EA1-A963-A4DFBEB5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FDBD-B914-43AE-AA51-473037A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85E3E-CE10-4B9A-92DB-7ED3FAAD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17433-E05F-45FA-A75B-3C9E6E58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C3F0-DEA0-47FB-958B-A3DF39164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2976-E7A2-479B-BD65-0C94A7E42C2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6D1B-BCA2-472E-B623-C00E3C2CA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0849-D516-4CF5-B69E-CF4F2649A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9711-89C3-4A3F-BE81-186E8E07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2A77-2D10-4DF9-A69F-54B876B73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Vanguard Influx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931E2-5C54-4497-9A83-3A08A3B45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Statement | Requirement(s) | Design &amp; Definition(s)</a:t>
            </a:r>
          </a:p>
        </p:txBody>
      </p:sp>
    </p:spTree>
    <p:extLst>
      <p:ext uri="{BB962C8B-B14F-4D97-AF65-F5344CB8AC3E}">
        <p14:creationId xmlns:p14="http://schemas.microsoft.com/office/powerpoint/2010/main" val="34089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F0E01AE-C76D-45DC-A026-BAE10531A468}"/>
              </a:ext>
            </a:extLst>
          </p:cNvPr>
          <p:cNvGrpSpPr/>
          <p:nvPr/>
        </p:nvGrpSpPr>
        <p:grpSpPr>
          <a:xfrm>
            <a:off x="1192528" y="2388541"/>
            <a:ext cx="9806944" cy="4247866"/>
            <a:chOff x="1192528" y="2388541"/>
            <a:chExt cx="9806944" cy="42478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FA3CD37-33C2-459F-9815-E81468EA3222}"/>
                </a:ext>
              </a:extLst>
            </p:cNvPr>
            <p:cNvGrpSpPr/>
            <p:nvPr/>
          </p:nvGrpSpPr>
          <p:grpSpPr>
            <a:xfrm>
              <a:off x="1192528" y="2388541"/>
              <a:ext cx="9806944" cy="4247866"/>
              <a:chOff x="1192528" y="2388541"/>
              <a:chExt cx="9806944" cy="424786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4537871-A1DD-4168-9423-C52F12DDC883}"/>
                  </a:ext>
                </a:extLst>
              </p:cNvPr>
              <p:cNvSpPr/>
              <p:nvPr/>
            </p:nvSpPr>
            <p:spPr>
              <a:xfrm>
                <a:off x="1192532" y="2399965"/>
                <a:ext cx="9806939" cy="4236442"/>
              </a:xfrm>
              <a:prstGeom prst="roundRect">
                <a:avLst>
                  <a:gd name="adj" fmla="val 3114"/>
                </a:avLst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CCD0C48-7DC6-4D38-BCE6-819C592DE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0528"/>
              <a:stretch/>
            </p:blipFill>
            <p:spPr>
              <a:xfrm rot="10800000" flipV="1">
                <a:off x="1192528" y="2533887"/>
                <a:ext cx="9806938" cy="1471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9B5D38F-2430-4F83-A3E3-40E8F6922F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/>
            </p:blipFill>
            <p:spPr>
              <a:xfrm>
                <a:off x="2049750" y="2401454"/>
                <a:ext cx="8949722" cy="2762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ffectLst/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0EC2F1F-9431-48EA-988C-23EFECEF62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002" b="3333"/>
              <a:stretch/>
            </p:blipFill>
            <p:spPr>
              <a:xfrm>
                <a:off x="10142253" y="2399965"/>
                <a:ext cx="749630" cy="27622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5C58A3B-96A7-4BEB-A16D-95C73031A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/>
            </p:blipFill>
            <p:spPr>
              <a:xfrm>
                <a:off x="1192531" y="2399965"/>
                <a:ext cx="8949722" cy="2762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ffectLst/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B36FB3-4F2C-402B-85CF-6518AF89EDBA}"/>
                  </a:ext>
                </a:extLst>
              </p:cNvPr>
              <p:cNvSpPr txBox="1"/>
              <p:nvPr/>
            </p:nvSpPr>
            <p:spPr>
              <a:xfrm>
                <a:off x="1300117" y="2388541"/>
                <a:ext cx="8949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Vanguard Influx Tool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57139B-2FD6-42CF-A514-88678B882D7B}"/>
                </a:ext>
              </a:extLst>
            </p:cNvPr>
            <p:cNvGrpSpPr/>
            <p:nvPr/>
          </p:nvGrpSpPr>
          <p:grpSpPr>
            <a:xfrm>
              <a:off x="5893537" y="2842006"/>
              <a:ext cx="2730648" cy="3616080"/>
              <a:chOff x="5539206" y="2790957"/>
              <a:chExt cx="2730648" cy="361608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DD325EB-B496-4EF2-8797-0969B801FF05}"/>
                  </a:ext>
                </a:extLst>
              </p:cNvPr>
              <p:cNvSpPr/>
              <p:nvPr/>
            </p:nvSpPr>
            <p:spPr>
              <a:xfrm>
                <a:off x="5541823" y="2790957"/>
                <a:ext cx="2728031" cy="3285162"/>
              </a:xfrm>
              <a:prstGeom prst="roundRect">
                <a:avLst>
                  <a:gd name="adj" fmla="val 3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26DB197-385C-4C30-8470-42053C93A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696"/>
              <a:stretch/>
            </p:blipFill>
            <p:spPr>
              <a:xfrm>
                <a:off x="5541823" y="2795818"/>
                <a:ext cx="2728031" cy="3280301"/>
              </a:xfrm>
              <a:prstGeom prst="roundRect">
                <a:avLst>
                  <a:gd name="adj" fmla="val 9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0990527-F778-4B78-9EDE-C3AC64333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3592"/>
              <a:stretch/>
            </p:blipFill>
            <p:spPr>
              <a:xfrm rot="5400000">
                <a:off x="6643832" y="4379726"/>
                <a:ext cx="3144421" cy="107623"/>
              </a:xfrm>
              <a:prstGeom prst="roundRect">
                <a:avLst>
                  <a:gd name="adj" fmla="val 21235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B1426FB-729A-4DFC-B636-D124DBEC127E}"/>
                  </a:ext>
                </a:extLst>
              </p:cNvPr>
              <p:cNvSpPr/>
              <p:nvPr/>
            </p:nvSpPr>
            <p:spPr>
              <a:xfrm>
                <a:off x="5541823" y="6067110"/>
                <a:ext cx="2728031" cy="339927"/>
              </a:xfrm>
              <a:prstGeom prst="roundRect">
                <a:avLst>
                  <a:gd name="adj" fmla="val 11406"/>
                </a:avLst>
              </a:prstGeom>
              <a:solidFill>
                <a:schemeClr val="bg1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7EB13CD-36BA-453C-A5AC-3CBEB271659D}"/>
                  </a:ext>
                </a:extLst>
              </p:cNvPr>
              <p:cNvSpPr/>
              <p:nvPr/>
            </p:nvSpPr>
            <p:spPr>
              <a:xfrm>
                <a:off x="5539206" y="6067110"/>
                <a:ext cx="906274" cy="3399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DEV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F19F820-6713-4357-A57A-6DCE96B9CAA5}"/>
                  </a:ext>
                </a:extLst>
              </p:cNvPr>
              <p:cNvSpPr/>
              <p:nvPr/>
            </p:nvSpPr>
            <p:spPr>
              <a:xfrm>
                <a:off x="7363580" y="6067109"/>
                <a:ext cx="906274" cy="3399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PROD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34AE48-1FD3-42A7-B97A-D9F63FA621D6}"/>
                  </a:ext>
                </a:extLst>
              </p:cNvPr>
              <p:cNvSpPr/>
              <p:nvPr/>
            </p:nvSpPr>
            <p:spPr>
              <a:xfrm>
                <a:off x="6453002" y="6067109"/>
                <a:ext cx="906274" cy="33992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UAT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3764D1F-ACED-4289-9B95-2C8DECEE42D3}"/>
                </a:ext>
              </a:extLst>
            </p:cNvPr>
            <p:cNvGrpSpPr/>
            <p:nvPr/>
          </p:nvGrpSpPr>
          <p:grpSpPr>
            <a:xfrm>
              <a:off x="8843059" y="2842006"/>
              <a:ext cx="1924815" cy="3616079"/>
              <a:chOff x="8488728" y="2790957"/>
              <a:chExt cx="1924815" cy="361607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E9D231A-E733-438A-9639-FB5732E48FD3}"/>
                  </a:ext>
                </a:extLst>
              </p:cNvPr>
              <p:cNvSpPr/>
              <p:nvPr/>
            </p:nvSpPr>
            <p:spPr>
              <a:xfrm>
                <a:off x="8497054" y="2790957"/>
                <a:ext cx="1916488" cy="5368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ADD ORDER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3BFE072-B8FC-4432-B064-CE3B0B5E24EA}"/>
                  </a:ext>
                </a:extLst>
              </p:cNvPr>
              <p:cNvSpPr/>
              <p:nvPr/>
            </p:nvSpPr>
            <p:spPr>
              <a:xfrm>
                <a:off x="8497054" y="3450274"/>
                <a:ext cx="1916489" cy="53489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REMOVE ORDER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FEC5A37-E5B9-4207-A09F-92E9BAD40E74}"/>
                  </a:ext>
                </a:extLst>
              </p:cNvPr>
              <p:cNvSpPr/>
              <p:nvPr/>
            </p:nvSpPr>
            <p:spPr>
              <a:xfrm>
                <a:off x="9506762" y="5870140"/>
                <a:ext cx="906780" cy="536896"/>
              </a:xfrm>
              <a:prstGeom prst="roundRect">
                <a:avLst/>
              </a:prstGeom>
              <a:solidFill>
                <a:srgbClr val="FF6D6D"/>
              </a:solidFill>
              <a:ln>
                <a:solidFill>
                  <a:srgbClr val="FF6D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Order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435F7AC-ECFA-4E3D-959B-43253ADD08F7}"/>
                  </a:ext>
                </a:extLst>
              </p:cNvPr>
              <p:cNvSpPr/>
              <p:nvPr/>
            </p:nvSpPr>
            <p:spPr>
              <a:xfrm>
                <a:off x="8488728" y="5870140"/>
                <a:ext cx="906781" cy="53689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Validate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9D3BBD2-4967-44EA-84CE-A9EC93C874B8}"/>
                  </a:ext>
                </a:extLst>
              </p:cNvPr>
              <p:cNvSpPr/>
              <p:nvPr/>
            </p:nvSpPr>
            <p:spPr>
              <a:xfrm>
                <a:off x="8497054" y="4107586"/>
                <a:ext cx="1916488" cy="1645514"/>
              </a:xfrm>
              <a:prstGeom prst="roundRect">
                <a:avLst>
                  <a:gd name="adj" fmla="val 3000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7C2FE7-AAE7-4042-B603-12B57726258E}"/>
                  </a:ext>
                </a:extLst>
              </p:cNvPr>
              <p:cNvSpPr txBox="1"/>
              <p:nvPr/>
            </p:nvSpPr>
            <p:spPr>
              <a:xfrm>
                <a:off x="8604677" y="4234469"/>
                <a:ext cx="16975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Terminal for Standard Out &amp;</a:t>
                </a:r>
              </a:p>
              <a:p>
                <a:r>
                  <a:rPr lang="en-US" sz="1400" dirty="0"/>
                  <a:t>Standard Error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8A8C7F6-91D3-45DA-AF80-AB6B6E0142E0}"/>
                  </a:ext>
                </a:extLst>
              </p:cNvPr>
              <p:cNvSpPr/>
              <p:nvPr/>
            </p:nvSpPr>
            <p:spPr>
              <a:xfrm>
                <a:off x="8497054" y="4102204"/>
                <a:ext cx="1916488" cy="130771"/>
              </a:xfrm>
              <a:prstGeom prst="roundRect">
                <a:avLst>
                  <a:gd name="adj" fmla="val 3725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4A0209-C624-4868-B43E-24B56FC95C8A}"/>
                </a:ext>
              </a:extLst>
            </p:cNvPr>
            <p:cNvGrpSpPr/>
            <p:nvPr/>
          </p:nvGrpSpPr>
          <p:grpSpPr>
            <a:xfrm>
              <a:off x="1419732" y="2844012"/>
              <a:ext cx="4249222" cy="3626258"/>
              <a:chOff x="1419732" y="2844012"/>
              <a:chExt cx="4249222" cy="362625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65DFDC9-54D1-4735-83F6-2444C38C4202}"/>
                  </a:ext>
                </a:extLst>
              </p:cNvPr>
              <p:cNvSpPr/>
              <p:nvPr/>
            </p:nvSpPr>
            <p:spPr>
              <a:xfrm>
                <a:off x="1419732" y="6127168"/>
                <a:ext cx="4249221" cy="339927"/>
              </a:xfrm>
              <a:prstGeom prst="roundRect">
                <a:avLst>
                  <a:gd name="adj" fmla="val 16076"/>
                </a:avLst>
              </a:prstGeom>
              <a:solidFill>
                <a:schemeClr val="bg1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B5444ED-F232-4E96-A44C-F59477EE2FC2}"/>
                  </a:ext>
                </a:extLst>
              </p:cNvPr>
              <p:cNvSpPr/>
              <p:nvPr/>
            </p:nvSpPr>
            <p:spPr>
              <a:xfrm>
                <a:off x="2326006" y="6127168"/>
                <a:ext cx="906274" cy="3399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Loaded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B657C70-32DF-4A8A-BB9B-AE8C9B5DBC39}"/>
                  </a:ext>
                </a:extLst>
              </p:cNvPr>
              <p:cNvSpPr/>
              <p:nvPr/>
            </p:nvSpPr>
            <p:spPr>
              <a:xfrm>
                <a:off x="1419732" y="2844012"/>
                <a:ext cx="1323647" cy="5368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LOAD CSV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3F797AF-CB08-42E7-899D-0F3374F145E4}"/>
                  </a:ext>
                </a:extLst>
              </p:cNvPr>
              <p:cNvSpPr/>
              <p:nvPr/>
            </p:nvSpPr>
            <p:spPr>
              <a:xfrm>
                <a:off x="1419733" y="3590634"/>
                <a:ext cx="4249221" cy="2539635"/>
              </a:xfrm>
              <a:prstGeom prst="roundRect">
                <a:avLst>
                  <a:gd name="adj" fmla="val 3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F16C561-BDEE-48BF-BCF1-119AD58E1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031"/>
              <a:stretch/>
            </p:blipFill>
            <p:spPr>
              <a:xfrm>
                <a:off x="1419732" y="3590634"/>
                <a:ext cx="4141599" cy="2452646"/>
              </a:xfrm>
              <a:prstGeom prst="roundRect">
                <a:avLst>
                  <a:gd name="adj" fmla="val 3648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19E4396-307D-4C60-A35E-69304C41166E}"/>
                  </a:ext>
                </a:extLst>
              </p:cNvPr>
              <p:cNvSpPr/>
              <p:nvPr/>
            </p:nvSpPr>
            <p:spPr>
              <a:xfrm>
                <a:off x="2882518" y="2844012"/>
                <a:ext cx="1323647" cy="53689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CLEAR 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A7C5C4F-ED53-4674-B69E-F6979E5FC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656" y="6008122"/>
                <a:ext cx="4003675" cy="124553"/>
              </a:xfrm>
              <a:prstGeom prst="roundRect">
                <a:avLst>
                  <a:gd name="adj" fmla="val 40441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776D854-3321-4A91-874B-2231F8E95F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3592"/>
              <a:stretch/>
            </p:blipFill>
            <p:spPr>
              <a:xfrm rot="5400000">
                <a:off x="4468265" y="4807436"/>
                <a:ext cx="2293754" cy="107623"/>
              </a:xfrm>
              <a:prstGeom prst="roundRect">
                <a:avLst>
                  <a:gd name="adj" fmla="val 21235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95F4D89-9C50-4DA5-A8CE-7975B9B6279C}"/>
                  </a:ext>
                </a:extLst>
              </p:cNvPr>
              <p:cNvSpPr/>
              <p:nvPr/>
            </p:nvSpPr>
            <p:spPr>
              <a:xfrm>
                <a:off x="1419732" y="6127168"/>
                <a:ext cx="906274" cy="33992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Tmp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B72AA9D-331F-4159-AF42-604875B76887}"/>
                  </a:ext>
                </a:extLst>
              </p:cNvPr>
              <p:cNvSpPr/>
              <p:nvPr/>
            </p:nvSpPr>
            <p:spPr>
              <a:xfrm>
                <a:off x="4345306" y="2850175"/>
                <a:ext cx="1323647" cy="53689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SAVE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CSV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15B1360-0068-4E72-B67F-96CAAF3FA5FD}"/>
                  </a:ext>
                </a:extLst>
              </p:cNvPr>
              <p:cNvSpPr/>
              <p:nvPr/>
            </p:nvSpPr>
            <p:spPr>
              <a:xfrm>
                <a:off x="3236627" y="6130343"/>
                <a:ext cx="1206363" cy="3399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Order Results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#1: A Localized Executable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79BB5-C335-4652-8B05-72BF54F5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Graphical User Interface Design [Draft]:</a:t>
            </a:r>
          </a:p>
        </p:txBody>
      </p:sp>
    </p:spTree>
    <p:extLst>
      <p:ext uri="{BB962C8B-B14F-4D97-AF65-F5344CB8AC3E}">
        <p14:creationId xmlns:p14="http://schemas.microsoft.com/office/powerpoint/2010/main" val="42641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Definition(s)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9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Iteration #2: A </a:t>
            </a:r>
            <a:r>
              <a:rPr lang="en-US" dirty="0" err="1"/>
              <a:t>Dockerized</a:t>
            </a:r>
            <a:r>
              <a:rPr lang="en-US" dirty="0"/>
              <a:t> WebApp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6710F1-BA4A-46E0-998A-FEB8C814DCF5}"/>
              </a:ext>
            </a:extLst>
          </p:cNvPr>
          <p:cNvGrpSpPr/>
          <p:nvPr/>
        </p:nvGrpSpPr>
        <p:grpSpPr>
          <a:xfrm>
            <a:off x="345054" y="2471502"/>
            <a:ext cx="11238661" cy="4136436"/>
            <a:chOff x="345054" y="2471502"/>
            <a:chExt cx="11238661" cy="41364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5E899D-82A6-4C6B-A73D-E856F2076198}"/>
                </a:ext>
              </a:extLst>
            </p:cNvPr>
            <p:cNvSpPr/>
            <p:nvPr/>
          </p:nvSpPr>
          <p:spPr>
            <a:xfrm>
              <a:off x="9545909" y="4273252"/>
              <a:ext cx="2037806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Citi Marketplace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30F4AD-4140-435A-BC6F-F227D09F637B}"/>
                </a:ext>
              </a:extLst>
            </p:cNvPr>
            <p:cNvSpPr/>
            <p:nvPr/>
          </p:nvSpPr>
          <p:spPr>
            <a:xfrm>
              <a:off x="5076235" y="4273252"/>
              <a:ext cx="1332412" cy="1332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Handler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AF1033-3C5F-47A9-BE44-B3CAC1F79D4E}"/>
                </a:ext>
              </a:extLst>
            </p:cNvPr>
            <p:cNvCxnSpPr>
              <a:cxnSpLocks/>
              <a:stCxn id="10" idx="6"/>
              <a:endCxn id="6" idx="1"/>
            </p:cNvCxnSpPr>
            <p:nvPr/>
          </p:nvCxnSpPr>
          <p:spPr>
            <a:xfrm flipV="1">
              <a:off x="3985488" y="4939458"/>
              <a:ext cx="1090747" cy="765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78205C-6264-440E-8DB8-667DF4C397A0}"/>
                </a:ext>
              </a:extLst>
            </p:cNvPr>
            <p:cNvSpPr/>
            <p:nvPr/>
          </p:nvSpPr>
          <p:spPr>
            <a:xfrm>
              <a:off x="2387466" y="3402505"/>
              <a:ext cx="1598022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E-mail Response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CC884B-A8C9-4D2D-A678-E1F1876775A7}"/>
                </a:ext>
              </a:extLst>
            </p:cNvPr>
            <p:cNvSpPr/>
            <p:nvPr/>
          </p:nvSpPr>
          <p:spPr>
            <a:xfrm>
              <a:off x="2387466" y="5038427"/>
              <a:ext cx="1598022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E-mail Request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55D208-FD6E-481F-9F06-C95E7310BB83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>
              <a:off x="6408647" y="4939458"/>
              <a:ext cx="902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55F2B4-5419-4DE5-B32C-62318D29411F}"/>
                </a:ext>
              </a:extLst>
            </p:cNvPr>
            <p:cNvSpPr txBox="1"/>
            <p:nvPr/>
          </p:nvSpPr>
          <p:spPr>
            <a:xfrm>
              <a:off x="784934" y="5242968"/>
              <a:ext cx="16070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 </a:t>
              </a:r>
              <a:r>
                <a:rPr lang="en-US" dirty="0"/>
                <a:t>A requester </a:t>
              </a:r>
              <a:br>
                <a:rPr lang="en-US" dirty="0"/>
              </a:br>
              <a:r>
                <a:rPr lang="en-US" dirty="0"/>
                <a:t>sends out a </a:t>
              </a:r>
              <a:br>
                <a:rPr lang="en-US" dirty="0"/>
              </a:br>
              <a:r>
                <a:rPr lang="en-US" dirty="0"/>
                <a:t>E-mail Request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375657-5C77-4AE8-8D54-B6A0D3659313}"/>
                </a:ext>
              </a:extLst>
            </p:cNvPr>
            <p:cNvSpPr txBox="1"/>
            <p:nvPr/>
          </p:nvSpPr>
          <p:spPr>
            <a:xfrm>
              <a:off x="4603313" y="5605664"/>
              <a:ext cx="2350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 </a:t>
              </a:r>
              <a:r>
                <a:rPr lang="en-US" dirty="0"/>
                <a:t>The task is assigned </a:t>
              </a:r>
            </a:p>
            <a:p>
              <a:r>
                <a:rPr lang="en-US" dirty="0"/>
                <a:t>to a </a:t>
              </a:r>
              <a:r>
                <a:rPr lang="en-US" altLang="zh-CN" dirty="0"/>
                <a:t>handler i.e. Person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5C3B4E-5E13-4EC8-A5ED-3421632ED741}"/>
                </a:ext>
              </a:extLst>
            </p:cNvPr>
            <p:cNvSpPr txBox="1"/>
            <p:nvPr/>
          </p:nvSpPr>
          <p:spPr>
            <a:xfrm>
              <a:off x="6408647" y="2471502"/>
              <a:ext cx="3155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3. </a:t>
              </a:r>
              <a:r>
                <a:rPr lang="en-US" dirty="0"/>
                <a:t>The handler submits </a:t>
              </a:r>
              <a:br>
                <a:rPr lang="en-US" dirty="0"/>
              </a:br>
              <a:r>
                <a:rPr lang="en-US" dirty="0"/>
                <a:t>the order(s) via a simplified GUI</a:t>
              </a:r>
              <a:endParaRPr lang="en-US" altLang="zh-C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C20D0-E246-46F1-B72B-26FD9186FEFA}"/>
                </a:ext>
              </a:extLst>
            </p:cNvPr>
            <p:cNvSpPr txBox="1"/>
            <p:nvPr/>
          </p:nvSpPr>
          <p:spPr>
            <a:xfrm>
              <a:off x="6408647" y="3150566"/>
              <a:ext cx="47729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5. </a:t>
              </a:r>
              <a:r>
                <a:rPr lang="en-US" dirty="0"/>
                <a:t>The machine returns a list of order numbers; </a:t>
              </a:r>
              <a:br>
                <a:rPr lang="en-US" dirty="0"/>
              </a:br>
              <a:r>
                <a:rPr lang="en-US" dirty="0"/>
                <a:t>given this list, it can lookup the statuses of these </a:t>
              </a:r>
              <a:br>
                <a:rPr lang="en-US" dirty="0"/>
              </a:br>
              <a:r>
                <a:rPr lang="en-US" dirty="0"/>
                <a:t>marketplace order(s) at any time</a:t>
              </a:r>
              <a:endParaRPr lang="en-US" altLang="zh-CN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AC98236-25A1-427C-A87B-445E6FEAA505}"/>
                </a:ext>
              </a:extLst>
            </p:cNvPr>
            <p:cNvSpPr/>
            <p:nvPr/>
          </p:nvSpPr>
          <p:spPr>
            <a:xfrm>
              <a:off x="7311072" y="4273252"/>
              <a:ext cx="1332412" cy="133241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Finite State Machine (WebApp)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9D9726-2B1A-431F-9F5D-1091F2631475}"/>
                </a:ext>
              </a:extLst>
            </p:cNvPr>
            <p:cNvCxnSpPr>
              <a:cxnSpLocks/>
              <a:stCxn id="16" idx="3"/>
              <a:endCxn id="5" idx="2"/>
            </p:cNvCxnSpPr>
            <p:nvPr/>
          </p:nvCxnSpPr>
          <p:spPr>
            <a:xfrm>
              <a:off x="8643484" y="4939458"/>
              <a:ext cx="902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5BFC4B-FF2F-4944-8279-45064A03DDBA}"/>
                </a:ext>
              </a:extLst>
            </p:cNvPr>
            <p:cNvSpPr txBox="1"/>
            <p:nvPr/>
          </p:nvSpPr>
          <p:spPr>
            <a:xfrm>
              <a:off x="8196823" y="5684608"/>
              <a:ext cx="2940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4. </a:t>
              </a:r>
              <a:r>
                <a:rPr lang="en-US" dirty="0"/>
                <a:t>The machine submits </a:t>
              </a:r>
              <a:br>
                <a:rPr lang="en-US" dirty="0"/>
              </a:br>
              <a:r>
                <a:rPr lang="en-US" dirty="0"/>
                <a:t>the order(s) automatically via</a:t>
              </a:r>
              <a:br>
                <a:rPr lang="en-US" dirty="0"/>
              </a:br>
              <a:r>
                <a:rPr lang="en-US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online marketplace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C09AD49-0A4E-4778-A1D9-ED3E980FDE68}"/>
                </a:ext>
              </a:extLst>
            </p:cNvPr>
            <p:cNvCxnSpPr>
              <a:cxnSpLocks/>
              <a:stCxn id="9" idx="6"/>
              <a:endCxn id="6" idx="1"/>
            </p:cNvCxnSpPr>
            <p:nvPr/>
          </p:nvCxnSpPr>
          <p:spPr>
            <a:xfrm>
              <a:off x="3985488" y="4068711"/>
              <a:ext cx="1090747" cy="8707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F1D5E6-A30A-4EC6-BA1E-7D75B7F39AA9}"/>
                </a:ext>
              </a:extLst>
            </p:cNvPr>
            <p:cNvSpPr txBox="1"/>
            <p:nvPr/>
          </p:nvSpPr>
          <p:spPr>
            <a:xfrm>
              <a:off x="345054" y="2682603"/>
              <a:ext cx="58866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6. </a:t>
              </a:r>
              <a:r>
                <a:rPr lang="en-US" dirty="0"/>
                <a:t>The handler copies and pastes the lookups returned </a:t>
              </a:r>
              <a:br>
                <a:rPr lang="en-US" dirty="0"/>
              </a:br>
              <a:r>
                <a:rPr lang="en-US" dirty="0"/>
                <a:t>from the machine and updates the requester of the statuses </a:t>
              </a:r>
              <a:br>
                <a:rPr lang="en-US" dirty="0"/>
              </a:br>
              <a:r>
                <a:rPr lang="en-US" dirty="0"/>
                <a:t>of their </a:t>
              </a:r>
              <a:r>
                <a:rPr lang="en-US" altLang="zh-CN" dirty="0"/>
                <a:t>order(s)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68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Definition(s)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9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Iteration #3: A Stateful WebApp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F237E1-23E9-4841-9190-805B4DEA65BA}"/>
              </a:ext>
            </a:extLst>
          </p:cNvPr>
          <p:cNvGrpSpPr/>
          <p:nvPr/>
        </p:nvGrpSpPr>
        <p:grpSpPr>
          <a:xfrm>
            <a:off x="1359241" y="1938109"/>
            <a:ext cx="10250332" cy="4669829"/>
            <a:chOff x="2637070" y="1938109"/>
            <a:chExt cx="10250332" cy="466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5E899D-82A6-4C6B-A73D-E856F2076198}"/>
                </a:ext>
              </a:extLst>
            </p:cNvPr>
            <p:cNvSpPr/>
            <p:nvPr/>
          </p:nvSpPr>
          <p:spPr>
            <a:xfrm>
              <a:off x="9545909" y="4273252"/>
              <a:ext cx="2037806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Citi Marketplace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30F4AD-4140-435A-BC6F-F227D09F637B}"/>
                </a:ext>
              </a:extLst>
            </p:cNvPr>
            <p:cNvSpPr/>
            <p:nvPr/>
          </p:nvSpPr>
          <p:spPr>
            <a:xfrm>
              <a:off x="5076235" y="4273252"/>
              <a:ext cx="1332412" cy="1332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Handler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AF1033-3C5F-47A9-BE44-B3CAC1F79D4E}"/>
                </a:ext>
              </a:extLst>
            </p:cNvPr>
            <p:cNvCxnSpPr>
              <a:cxnSpLocks/>
              <a:stCxn id="10" idx="6"/>
              <a:endCxn id="6" idx="1"/>
            </p:cNvCxnSpPr>
            <p:nvPr/>
          </p:nvCxnSpPr>
          <p:spPr>
            <a:xfrm>
              <a:off x="4244113" y="4939458"/>
              <a:ext cx="8321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78205C-6264-440E-8DB8-667DF4C397A0}"/>
                </a:ext>
              </a:extLst>
            </p:cNvPr>
            <p:cNvSpPr/>
            <p:nvPr/>
          </p:nvSpPr>
          <p:spPr>
            <a:xfrm>
              <a:off x="7178267" y="1938109"/>
              <a:ext cx="1598022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E-mail Response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CC884B-A8C9-4D2D-A678-E1F1876775A7}"/>
                </a:ext>
              </a:extLst>
            </p:cNvPr>
            <p:cNvSpPr/>
            <p:nvPr/>
          </p:nvSpPr>
          <p:spPr>
            <a:xfrm>
              <a:off x="2646091" y="4273252"/>
              <a:ext cx="1598022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E-mail Request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55D208-FD6E-481F-9F06-C95E7310BB83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>
              <a:off x="6408647" y="4939458"/>
              <a:ext cx="902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55F2B4-5419-4DE5-B32C-62318D29411F}"/>
                </a:ext>
              </a:extLst>
            </p:cNvPr>
            <p:cNvSpPr txBox="1"/>
            <p:nvPr/>
          </p:nvSpPr>
          <p:spPr>
            <a:xfrm>
              <a:off x="2637070" y="5605664"/>
              <a:ext cx="16070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 </a:t>
              </a:r>
              <a:r>
                <a:rPr lang="en-US" dirty="0"/>
                <a:t>A requester </a:t>
              </a:r>
              <a:br>
                <a:rPr lang="en-US" dirty="0"/>
              </a:br>
              <a:r>
                <a:rPr lang="en-US" dirty="0"/>
                <a:t>sends out a </a:t>
              </a:r>
              <a:br>
                <a:rPr lang="en-US" dirty="0"/>
              </a:br>
              <a:r>
                <a:rPr lang="en-US" dirty="0"/>
                <a:t>E-mail Request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375657-5C77-4AE8-8D54-B6A0D3659313}"/>
                </a:ext>
              </a:extLst>
            </p:cNvPr>
            <p:cNvSpPr txBox="1"/>
            <p:nvPr/>
          </p:nvSpPr>
          <p:spPr>
            <a:xfrm>
              <a:off x="4603313" y="5605664"/>
              <a:ext cx="2350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 </a:t>
              </a:r>
              <a:r>
                <a:rPr lang="en-US" dirty="0"/>
                <a:t>The task is assigned </a:t>
              </a:r>
            </a:p>
            <a:p>
              <a:r>
                <a:rPr lang="en-US" dirty="0"/>
                <a:t>to a </a:t>
              </a:r>
              <a:r>
                <a:rPr lang="en-US" altLang="zh-CN" dirty="0"/>
                <a:t>handler i.e. Person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5C3B4E-5E13-4EC8-A5ED-3421632ED741}"/>
                </a:ext>
              </a:extLst>
            </p:cNvPr>
            <p:cNvSpPr txBox="1"/>
            <p:nvPr/>
          </p:nvSpPr>
          <p:spPr>
            <a:xfrm>
              <a:off x="4164894" y="3584702"/>
              <a:ext cx="3155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3. </a:t>
              </a:r>
              <a:r>
                <a:rPr lang="en-US" dirty="0"/>
                <a:t>The handler submits </a:t>
              </a:r>
              <a:br>
                <a:rPr lang="en-US" dirty="0"/>
              </a:br>
              <a:r>
                <a:rPr lang="en-US" dirty="0"/>
                <a:t>the order(s) via a simplified GUI</a:t>
              </a:r>
              <a:endParaRPr lang="en-US" altLang="zh-C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C20D0-E246-46F1-B72B-26FD9186FEFA}"/>
                </a:ext>
              </a:extLst>
            </p:cNvPr>
            <p:cNvSpPr txBox="1"/>
            <p:nvPr/>
          </p:nvSpPr>
          <p:spPr>
            <a:xfrm>
              <a:off x="8196823" y="3307703"/>
              <a:ext cx="4690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5. </a:t>
              </a:r>
              <a:r>
                <a:rPr lang="en-US" dirty="0"/>
                <a:t>The machine periodically updates, via E-mail, </a:t>
              </a:r>
            </a:p>
            <a:p>
              <a:r>
                <a:rPr lang="en-US" dirty="0"/>
                <a:t>each marketplace order’s statuses</a:t>
              </a:r>
              <a:endParaRPr lang="en-US" altLang="zh-CN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AC98236-25A1-427C-A87B-445E6FEAA505}"/>
                </a:ext>
              </a:extLst>
            </p:cNvPr>
            <p:cNvSpPr/>
            <p:nvPr/>
          </p:nvSpPr>
          <p:spPr>
            <a:xfrm>
              <a:off x="7311072" y="4273252"/>
              <a:ext cx="1332412" cy="133241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Finite State Machine (WebApp)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9D9726-2B1A-431F-9F5D-1091F2631475}"/>
                </a:ext>
              </a:extLst>
            </p:cNvPr>
            <p:cNvCxnSpPr>
              <a:cxnSpLocks/>
              <a:stCxn id="16" idx="3"/>
              <a:endCxn id="5" idx="2"/>
            </p:cNvCxnSpPr>
            <p:nvPr/>
          </p:nvCxnSpPr>
          <p:spPr>
            <a:xfrm>
              <a:off x="8643484" y="4939458"/>
              <a:ext cx="902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5BFC4B-FF2F-4944-8279-45064A03DDBA}"/>
                </a:ext>
              </a:extLst>
            </p:cNvPr>
            <p:cNvSpPr txBox="1"/>
            <p:nvPr/>
          </p:nvSpPr>
          <p:spPr>
            <a:xfrm>
              <a:off x="8196823" y="5684608"/>
              <a:ext cx="2940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4. </a:t>
              </a:r>
              <a:r>
                <a:rPr lang="en-US" dirty="0"/>
                <a:t>The machine submits </a:t>
              </a:r>
              <a:br>
                <a:rPr lang="en-US" dirty="0"/>
              </a:br>
              <a:r>
                <a:rPr lang="en-US" dirty="0"/>
                <a:t>the order(s) automatically via</a:t>
              </a:r>
              <a:br>
                <a:rPr lang="en-US" dirty="0"/>
              </a:br>
              <a:r>
                <a:rPr lang="en-US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online marketplace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721DEE-0460-44FB-B325-419C2D41C93D}"/>
                </a:ext>
              </a:extLst>
            </p:cNvPr>
            <p:cNvCxnSpPr>
              <a:cxnSpLocks/>
              <a:stCxn id="16" idx="0"/>
              <a:endCxn id="9" idx="4"/>
            </p:cNvCxnSpPr>
            <p:nvPr/>
          </p:nvCxnSpPr>
          <p:spPr>
            <a:xfrm flipV="1">
              <a:off x="7977278" y="3270521"/>
              <a:ext cx="0" cy="1002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79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onboard new users into Vanguard’s Analytical Framework, several Citi marketplace orders are required. Currently, these orders are submitted manually; consuming many people-hours and is extremely repetitive.</a:t>
            </a:r>
          </a:p>
        </p:txBody>
      </p:sp>
    </p:spTree>
    <p:extLst>
      <p:ext uri="{BB962C8B-B14F-4D97-AF65-F5344CB8AC3E}">
        <p14:creationId xmlns:p14="http://schemas.microsoft.com/office/powerpoint/2010/main" val="88661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859C-6D13-4BC4-9B83-8C4E81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Process Diagram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E4ADF-508C-45EE-A2E8-13003678FAD3}"/>
              </a:ext>
            </a:extLst>
          </p:cNvPr>
          <p:cNvGrpSpPr/>
          <p:nvPr/>
        </p:nvGrpSpPr>
        <p:grpSpPr>
          <a:xfrm>
            <a:off x="838200" y="1985163"/>
            <a:ext cx="10752393" cy="2887674"/>
            <a:chOff x="1071439" y="3686073"/>
            <a:chExt cx="10752393" cy="28876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5D2416-41B0-456F-A66F-6B06EA949D44}"/>
                </a:ext>
              </a:extLst>
            </p:cNvPr>
            <p:cNvSpPr/>
            <p:nvPr/>
          </p:nvSpPr>
          <p:spPr>
            <a:xfrm>
              <a:off x="8789125" y="4476160"/>
              <a:ext cx="2037806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Citi Marketplace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21B32C-6FA6-4EE1-9377-B693D8737F06}"/>
                </a:ext>
              </a:extLst>
            </p:cNvPr>
            <p:cNvSpPr/>
            <p:nvPr/>
          </p:nvSpPr>
          <p:spPr>
            <a:xfrm>
              <a:off x="6365966" y="4476160"/>
              <a:ext cx="1332412" cy="1332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Handler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56C712-C351-488A-8D09-5280FD473A78}"/>
                </a:ext>
              </a:extLst>
            </p:cNvPr>
            <p:cNvCxnSpPr>
              <a:cxnSpLocks/>
              <a:stCxn id="10" idx="6"/>
              <a:endCxn id="6" idx="1"/>
            </p:cNvCxnSpPr>
            <p:nvPr/>
          </p:nvCxnSpPr>
          <p:spPr>
            <a:xfrm flipV="1">
              <a:off x="5275219" y="5142366"/>
              <a:ext cx="1090747" cy="765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5B8627-8746-4AAE-BFDD-4C88DFBD9AF2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>
              <a:off x="7698378" y="5142366"/>
              <a:ext cx="10907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C18BFF-95A3-484D-8E1E-B8F886156C56}"/>
                </a:ext>
              </a:extLst>
            </p:cNvPr>
            <p:cNvSpPr/>
            <p:nvPr/>
          </p:nvSpPr>
          <p:spPr>
            <a:xfrm>
              <a:off x="3677197" y="3688035"/>
              <a:ext cx="1598022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E-mail Response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58EDCC-AF25-4BB9-83EC-74E67F07023A}"/>
                </a:ext>
              </a:extLst>
            </p:cNvPr>
            <p:cNvSpPr/>
            <p:nvPr/>
          </p:nvSpPr>
          <p:spPr>
            <a:xfrm>
              <a:off x="3677197" y="5241335"/>
              <a:ext cx="1598022" cy="1332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E-mail Request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AF2F4D-2C56-44A8-A73D-CB40C98C9724}"/>
                </a:ext>
              </a:extLst>
            </p:cNvPr>
            <p:cNvCxnSpPr>
              <a:stCxn id="6" idx="1"/>
              <a:endCxn id="9" idx="6"/>
            </p:cNvCxnSpPr>
            <p:nvPr/>
          </p:nvCxnSpPr>
          <p:spPr>
            <a:xfrm flipH="1" flipV="1">
              <a:off x="5275219" y="4354241"/>
              <a:ext cx="1090747" cy="7881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E659-8EC2-40F2-B2AA-F485E08F61A1}"/>
                </a:ext>
              </a:extLst>
            </p:cNvPr>
            <p:cNvSpPr txBox="1"/>
            <p:nvPr/>
          </p:nvSpPr>
          <p:spPr>
            <a:xfrm>
              <a:off x="2074665" y="5445876"/>
              <a:ext cx="16070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 </a:t>
              </a:r>
              <a:r>
                <a:rPr lang="en-US" dirty="0"/>
                <a:t>A requester </a:t>
              </a:r>
              <a:br>
                <a:rPr lang="en-US" dirty="0"/>
              </a:br>
              <a:r>
                <a:rPr lang="en-US" dirty="0"/>
                <a:t>sends out a </a:t>
              </a:r>
              <a:br>
                <a:rPr lang="en-US" dirty="0"/>
              </a:br>
              <a:r>
                <a:rPr lang="en-US" dirty="0"/>
                <a:t>E-mail Request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97954-AE43-4A49-A2A3-D17B45442A30}"/>
                </a:ext>
              </a:extLst>
            </p:cNvPr>
            <p:cNvSpPr txBox="1"/>
            <p:nvPr/>
          </p:nvSpPr>
          <p:spPr>
            <a:xfrm>
              <a:off x="5893044" y="5808572"/>
              <a:ext cx="2350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 </a:t>
              </a:r>
              <a:r>
                <a:rPr lang="en-US" dirty="0"/>
                <a:t>The task is assigned </a:t>
              </a:r>
            </a:p>
            <a:p>
              <a:r>
                <a:rPr lang="en-US" dirty="0"/>
                <a:t>to a </a:t>
              </a:r>
              <a:r>
                <a:rPr lang="en-US" altLang="zh-CN" dirty="0"/>
                <a:t>handler i.e. Person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F1003E-2F6C-4987-BE2F-5C6DA46C035A}"/>
                </a:ext>
              </a:extLst>
            </p:cNvPr>
            <p:cNvSpPr txBox="1"/>
            <p:nvPr/>
          </p:nvSpPr>
          <p:spPr>
            <a:xfrm>
              <a:off x="7855438" y="3750885"/>
              <a:ext cx="3968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3. </a:t>
              </a:r>
              <a:r>
                <a:rPr lang="en-US" dirty="0"/>
                <a:t>The handler submits </a:t>
              </a:r>
              <a:br>
                <a:rPr lang="en-US" dirty="0"/>
              </a:br>
              <a:r>
                <a:rPr lang="en-US" dirty="0"/>
                <a:t>the order(s) via Citi’s online marketplace</a:t>
              </a:r>
              <a:endParaRPr lang="en-US" altLang="zh-C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6E52F6-0E76-4495-A3AD-A73F80D0A3C7}"/>
                </a:ext>
              </a:extLst>
            </p:cNvPr>
            <p:cNvSpPr txBox="1"/>
            <p:nvPr/>
          </p:nvSpPr>
          <p:spPr>
            <a:xfrm>
              <a:off x="1071439" y="3686073"/>
              <a:ext cx="27751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4. </a:t>
              </a:r>
              <a:r>
                <a:rPr lang="en-US" dirty="0"/>
                <a:t>The handler updates </a:t>
              </a:r>
              <a:br>
                <a:rPr lang="en-US" dirty="0"/>
              </a:br>
              <a:r>
                <a:rPr lang="en-US" dirty="0"/>
                <a:t>periodically via E-mail </a:t>
              </a:r>
            </a:p>
            <a:p>
              <a:r>
                <a:rPr lang="en-US" dirty="0"/>
                <a:t>regarding the statuses of </a:t>
              </a:r>
            </a:p>
            <a:p>
              <a:r>
                <a:rPr lang="en-US" dirty="0"/>
                <a:t>the submitted marketplace </a:t>
              </a:r>
            </a:p>
            <a:p>
              <a:r>
                <a:rPr lang="en-US" dirty="0"/>
                <a:t>order(s)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49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Automate the submission process of commonly used Citi marketplace orders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marketplace order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extendable i.e. without much coding, one can easily add an additional Citi marketplace order if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Operated via</a:t>
            </a:r>
            <a:r>
              <a:rPr lang="en-US" dirty="0"/>
              <a:t> a graphical 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(Optional) </a:t>
            </a:r>
            <a:r>
              <a:rPr lang="en-US" altLang="zh-CN" dirty="0" err="1"/>
              <a:t>Dockerized</a:t>
            </a:r>
            <a:r>
              <a:rPr lang="en-US" altLang="zh-CN" dirty="0"/>
              <a:t> </a:t>
            </a:r>
            <a:r>
              <a:rPr lang="en-US" altLang="zh-CN" dirty="0" err="1"/>
              <a:t>webapp</a:t>
            </a:r>
            <a:r>
              <a:rPr lang="en-US" altLang="zh-CN" dirty="0"/>
              <a:t> solution via OpenShift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(Optional) Incorporate stateful operations</a:t>
            </a:r>
          </a:p>
        </p:txBody>
      </p:sp>
    </p:spTree>
    <p:extLst>
      <p:ext uri="{BB962C8B-B14F-4D97-AF65-F5344CB8AC3E}">
        <p14:creationId xmlns:p14="http://schemas.microsoft.com/office/powerpoint/2010/main" val="288411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Definition(s)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solution/technology to each requirement: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Selenium to develop an automation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Finite State Machin</a:t>
            </a:r>
            <a:r>
              <a:rPr lang="en-US" altLang="zh-CN" dirty="0"/>
              <a:t>e with extendibility; </a:t>
            </a:r>
            <a:br>
              <a:rPr lang="en-US" altLang="zh-CN" dirty="0"/>
            </a:br>
            <a:r>
              <a:rPr lang="en-US" altLang="zh-CN" dirty="0"/>
              <a:t>utilize JSON or XML format for State IO and transitions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Kivy</a:t>
            </a:r>
            <a:r>
              <a:rPr lang="en-US" dirty="0"/>
              <a:t> or PyQT5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(Optional) Use Django or Flask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(Optional) Use PostgreSQL</a:t>
            </a:r>
          </a:p>
        </p:txBody>
      </p:sp>
    </p:spTree>
    <p:extLst>
      <p:ext uri="{BB962C8B-B14F-4D97-AF65-F5344CB8AC3E}">
        <p14:creationId xmlns:p14="http://schemas.microsoft.com/office/powerpoint/2010/main" val="313665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Definition(s)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9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Iteration #1: A Localized Executable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74A1E2-08A8-4A3D-90C4-CE93E1713BB4}"/>
              </a:ext>
            </a:extLst>
          </p:cNvPr>
          <p:cNvGrpSpPr/>
          <p:nvPr/>
        </p:nvGrpSpPr>
        <p:grpSpPr>
          <a:xfrm>
            <a:off x="345054" y="2471502"/>
            <a:ext cx="11238661" cy="4136436"/>
            <a:chOff x="398320" y="2356439"/>
            <a:chExt cx="11238661" cy="413643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E77E3B-273D-4C41-9CFB-A717A5ACCD95}"/>
                </a:ext>
              </a:extLst>
            </p:cNvPr>
            <p:cNvGrpSpPr/>
            <p:nvPr/>
          </p:nvGrpSpPr>
          <p:grpSpPr>
            <a:xfrm>
              <a:off x="838200" y="2356439"/>
              <a:ext cx="10798781" cy="4136436"/>
              <a:chOff x="1003226" y="1545794"/>
              <a:chExt cx="10798781" cy="413643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25E899D-82A6-4C6B-A73D-E856F2076198}"/>
                  </a:ext>
                </a:extLst>
              </p:cNvPr>
              <p:cNvSpPr/>
              <p:nvPr/>
            </p:nvSpPr>
            <p:spPr>
              <a:xfrm>
                <a:off x="9764201" y="3347544"/>
                <a:ext cx="2037806" cy="1332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Citi Marketplace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30F4AD-4140-435A-BC6F-F227D09F637B}"/>
                  </a:ext>
                </a:extLst>
              </p:cNvPr>
              <p:cNvSpPr/>
              <p:nvPr/>
            </p:nvSpPr>
            <p:spPr>
              <a:xfrm>
                <a:off x="5294527" y="3347544"/>
                <a:ext cx="1332412" cy="1332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Task Handler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3AF1033-3C5F-47A9-BE44-B3CAC1F79D4E}"/>
                  </a:ext>
                </a:extLst>
              </p:cNvPr>
              <p:cNvCxnSpPr>
                <a:cxnSpLocks/>
                <a:stCxn id="10" idx="6"/>
                <a:endCxn id="6" idx="1"/>
              </p:cNvCxnSpPr>
              <p:nvPr/>
            </p:nvCxnSpPr>
            <p:spPr>
              <a:xfrm flipV="1">
                <a:off x="4203780" y="4013750"/>
                <a:ext cx="1090747" cy="7651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78205C-6264-440E-8DB8-667DF4C397A0}"/>
                  </a:ext>
                </a:extLst>
              </p:cNvPr>
              <p:cNvSpPr/>
              <p:nvPr/>
            </p:nvSpPr>
            <p:spPr>
              <a:xfrm>
                <a:off x="2605758" y="2476797"/>
                <a:ext cx="1598022" cy="1332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E-mail Response</a:t>
                </a:r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CC884B-A8C9-4D2D-A678-E1F1876775A7}"/>
                  </a:ext>
                </a:extLst>
              </p:cNvPr>
              <p:cNvSpPr/>
              <p:nvPr/>
            </p:nvSpPr>
            <p:spPr>
              <a:xfrm>
                <a:off x="2605758" y="4112719"/>
                <a:ext cx="1598022" cy="13324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E-mail Request</a:t>
                </a:r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A55D208-FD6E-481F-9F06-C95E7310BB83}"/>
                  </a:ext>
                </a:extLst>
              </p:cNvPr>
              <p:cNvCxnSpPr>
                <a:cxnSpLocks/>
                <a:stCxn id="6" idx="3"/>
                <a:endCxn id="16" idx="1"/>
              </p:cNvCxnSpPr>
              <p:nvPr/>
            </p:nvCxnSpPr>
            <p:spPr>
              <a:xfrm>
                <a:off x="6626939" y="4013750"/>
                <a:ext cx="9024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5F2B4-5419-4DE5-B32C-62318D29411F}"/>
                  </a:ext>
                </a:extLst>
              </p:cNvPr>
              <p:cNvSpPr txBox="1"/>
              <p:nvPr/>
            </p:nvSpPr>
            <p:spPr>
              <a:xfrm>
                <a:off x="1003226" y="4317260"/>
                <a:ext cx="16070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</a:t>
                </a:r>
                <a:r>
                  <a:rPr lang="en-US" dirty="0"/>
                  <a:t>A requester </a:t>
                </a:r>
                <a:br>
                  <a:rPr lang="en-US" dirty="0"/>
                </a:br>
                <a:r>
                  <a:rPr lang="en-US" dirty="0"/>
                  <a:t>sends out a </a:t>
                </a:r>
                <a:br>
                  <a:rPr lang="en-US" dirty="0"/>
                </a:br>
                <a:r>
                  <a:rPr lang="en-US" dirty="0"/>
                  <a:t>E-mail Request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375657-5C77-4AE8-8D54-B6A0D3659313}"/>
                  </a:ext>
                </a:extLst>
              </p:cNvPr>
              <p:cNvSpPr txBox="1"/>
              <p:nvPr/>
            </p:nvSpPr>
            <p:spPr>
              <a:xfrm>
                <a:off x="4821605" y="4679956"/>
                <a:ext cx="23507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</a:t>
                </a:r>
                <a:r>
                  <a:rPr lang="en-US" dirty="0"/>
                  <a:t>The task is assigned </a:t>
                </a:r>
              </a:p>
              <a:p>
                <a:r>
                  <a:rPr lang="en-US" dirty="0"/>
                  <a:t>to a </a:t>
                </a:r>
                <a:r>
                  <a:rPr lang="en-US" altLang="zh-CN" dirty="0"/>
                  <a:t>handler i.e. Person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5C3B4E-5E13-4EC8-A5ED-3421632ED741}"/>
                  </a:ext>
                </a:extLst>
              </p:cNvPr>
              <p:cNvSpPr txBox="1"/>
              <p:nvPr/>
            </p:nvSpPr>
            <p:spPr>
              <a:xfrm>
                <a:off x="6626939" y="1545794"/>
                <a:ext cx="3155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</a:t>
                </a:r>
                <a:r>
                  <a:rPr lang="en-US" dirty="0"/>
                  <a:t>The handler submits </a:t>
                </a:r>
                <a:br>
                  <a:rPr lang="en-US" dirty="0"/>
                </a:br>
                <a:r>
                  <a:rPr lang="en-US" dirty="0"/>
                  <a:t>the order(s) via a simplified GUI</a:t>
                </a:r>
                <a:endParaRPr lang="en-US" altLang="zh-C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5C20D0-E246-46F1-B72B-26FD9186FEFA}"/>
                  </a:ext>
                </a:extLst>
              </p:cNvPr>
              <p:cNvSpPr txBox="1"/>
              <p:nvPr/>
            </p:nvSpPr>
            <p:spPr>
              <a:xfrm>
                <a:off x="6626939" y="2224858"/>
                <a:ext cx="47729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5. </a:t>
                </a:r>
                <a:r>
                  <a:rPr lang="en-US" dirty="0"/>
                  <a:t>The machine returns a list of order numbers; </a:t>
                </a:r>
                <a:br>
                  <a:rPr lang="en-US" dirty="0"/>
                </a:br>
                <a:r>
                  <a:rPr lang="en-US" dirty="0"/>
                  <a:t>given this list, it can lookup the statuses of these </a:t>
                </a:r>
                <a:br>
                  <a:rPr lang="en-US" dirty="0"/>
                </a:br>
                <a:r>
                  <a:rPr lang="en-US" dirty="0"/>
                  <a:t>marketplace order(s) at any time</a:t>
                </a:r>
                <a:endParaRPr lang="en-US" altLang="zh-CN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AC98236-25A1-427C-A87B-445E6FEAA505}"/>
                  </a:ext>
                </a:extLst>
              </p:cNvPr>
              <p:cNvSpPr/>
              <p:nvPr/>
            </p:nvSpPr>
            <p:spPr>
              <a:xfrm>
                <a:off x="7529364" y="3347544"/>
                <a:ext cx="1332412" cy="133241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Finite State Machine GUI (Exe)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A9D9726-2B1A-431F-9F5D-1091F2631475}"/>
                  </a:ext>
                </a:extLst>
              </p:cNvPr>
              <p:cNvCxnSpPr>
                <a:cxnSpLocks/>
                <a:stCxn id="16" idx="3"/>
                <a:endCxn id="5" idx="2"/>
              </p:cNvCxnSpPr>
              <p:nvPr/>
            </p:nvCxnSpPr>
            <p:spPr>
              <a:xfrm>
                <a:off x="8861776" y="4013750"/>
                <a:ext cx="9024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5BFC4B-FF2F-4944-8279-45064A03DDBA}"/>
                  </a:ext>
                </a:extLst>
              </p:cNvPr>
              <p:cNvSpPr txBox="1"/>
              <p:nvPr/>
            </p:nvSpPr>
            <p:spPr>
              <a:xfrm>
                <a:off x="8415115" y="4758900"/>
                <a:ext cx="29404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4. </a:t>
                </a:r>
                <a:r>
                  <a:rPr lang="en-US" dirty="0"/>
                  <a:t>The machine submits </a:t>
                </a:r>
                <a:br>
                  <a:rPr lang="en-US" dirty="0"/>
                </a:br>
                <a:r>
                  <a:rPr lang="en-US" dirty="0"/>
                  <a:t>the order(s) automatically via</a:t>
                </a:r>
                <a:br>
                  <a:rPr lang="en-US" dirty="0"/>
                </a:br>
                <a:r>
                  <a:rPr lang="en-US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online marketplace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C09AD49-0A4E-4778-A1D9-ED3E980FDE68}"/>
                  </a:ext>
                </a:extLst>
              </p:cNvPr>
              <p:cNvCxnSpPr>
                <a:cxnSpLocks/>
                <a:stCxn id="9" idx="6"/>
                <a:endCxn id="6" idx="1"/>
              </p:cNvCxnSpPr>
              <p:nvPr/>
            </p:nvCxnSpPr>
            <p:spPr>
              <a:xfrm>
                <a:off x="4203780" y="3143003"/>
                <a:ext cx="1090747" cy="8707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F1D5E6-A30A-4EC6-BA1E-7D75B7F39AA9}"/>
                </a:ext>
              </a:extLst>
            </p:cNvPr>
            <p:cNvSpPr txBox="1"/>
            <p:nvPr/>
          </p:nvSpPr>
          <p:spPr>
            <a:xfrm>
              <a:off x="398320" y="2567540"/>
              <a:ext cx="58866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6. </a:t>
              </a:r>
              <a:r>
                <a:rPr lang="en-US" dirty="0"/>
                <a:t>The handler copies and pastes the lookups returned </a:t>
              </a:r>
              <a:br>
                <a:rPr lang="en-US" dirty="0"/>
              </a:br>
              <a:r>
                <a:rPr lang="en-US" dirty="0"/>
                <a:t>from the machine and updates the requester of the statuses </a:t>
              </a:r>
              <a:br>
                <a:rPr lang="en-US" dirty="0"/>
              </a:br>
              <a:r>
                <a:rPr lang="en-US" dirty="0"/>
                <a:t>of their </a:t>
              </a:r>
              <a:r>
                <a:rPr lang="en-US" altLang="zh-CN" dirty="0"/>
                <a:t>order(s)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48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#1: A Localized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Provide an extendible list of </a:t>
            </a:r>
            <a:r>
              <a:rPr lang="en-US" sz="2400" b="1" dirty="0"/>
              <a:t>Actions</a:t>
            </a:r>
            <a:r>
              <a:rPr lang="en-US" sz="2400" dirty="0"/>
              <a:t> for which when combined, any order is possible: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Default</a:t>
            </a:r>
            <a:r>
              <a:rPr lang="en-US" sz="2400" b="1" dirty="0"/>
              <a:t> Actions : </a:t>
            </a:r>
            <a:r>
              <a:rPr lang="en-US" sz="2400" dirty="0"/>
              <a:t>IDLE, OPEN, CLOSE, GET, CLICK, WRITE, WAIT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b="1" dirty="0"/>
              <a:t> JSON </a:t>
            </a:r>
            <a:r>
              <a:rPr lang="en-US" sz="2400" dirty="0"/>
              <a:t>file to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</a:t>
            </a:r>
            <a:r>
              <a:rPr lang="zh-CN" altLang="en-US" sz="2400" dirty="0"/>
              <a:t> </a:t>
            </a:r>
            <a:r>
              <a:rPr lang="en-US" altLang="zh-CN" sz="2400" dirty="0"/>
              <a:t>a </a:t>
            </a:r>
            <a:r>
              <a:rPr lang="en-US" altLang="zh-CN" sz="2400" b="1" dirty="0"/>
              <a:t>Finite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Machine</a:t>
            </a:r>
            <a:r>
              <a:rPr lang="en-US" sz="2400" b="1" dirty="0"/>
              <a:t> :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“name”: “Name of Citi Marketplace Order”</a:t>
            </a:r>
          </a:p>
          <a:p>
            <a:pPr marL="0" indent="0">
              <a:buNone/>
            </a:pPr>
            <a:r>
              <a:rPr lang="en-US" sz="2400" dirty="0"/>
              <a:t>	“environment”: “Environment (if applicable)”</a:t>
            </a:r>
          </a:p>
          <a:p>
            <a:pPr marL="0" indent="0">
              <a:buNone/>
            </a:pPr>
            <a:r>
              <a:rPr lang="en-US" sz="2400" dirty="0"/>
              <a:t>	“graph”: [</a:t>
            </a:r>
          </a:p>
          <a:p>
            <a:pPr marL="0" indent="0">
              <a:buNone/>
            </a:pPr>
            <a:r>
              <a:rPr lang="en-US" sz="2400" dirty="0"/>
              <a:t>		[“</a:t>
            </a:r>
            <a:r>
              <a:rPr lang="en-US" sz="2400" dirty="0" err="1"/>
              <a:t>labelA</a:t>
            </a:r>
            <a:r>
              <a:rPr lang="en-US" sz="2400" dirty="0"/>
              <a:t>”, “</a:t>
            </a:r>
            <a:r>
              <a:rPr lang="en-US" sz="2400" dirty="0" err="1"/>
              <a:t>stateA</a:t>
            </a:r>
            <a:r>
              <a:rPr lang="en-US" sz="2400" dirty="0"/>
              <a:t>”, “</a:t>
            </a:r>
            <a:r>
              <a:rPr lang="en-US" sz="2400" dirty="0" err="1"/>
              <a:t>nextState</a:t>
            </a:r>
            <a:r>
              <a:rPr lang="en-US" sz="2400" dirty="0"/>
              <a:t>”, [“list of arguments (if applicable)”]],</a:t>
            </a:r>
          </a:p>
          <a:p>
            <a:pPr marL="0" indent="0">
              <a:buNone/>
            </a:pPr>
            <a:r>
              <a:rPr lang="en-US" sz="2400" dirty="0"/>
              <a:t>		[“</a:t>
            </a:r>
            <a:r>
              <a:rPr lang="en-US" sz="2400" dirty="0" err="1"/>
              <a:t>labelB</a:t>
            </a:r>
            <a:r>
              <a:rPr lang="en-US" sz="2400" dirty="0"/>
              <a:t>”, “</a:t>
            </a:r>
            <a:r>
              <a:rPr lang="en-US" altLang="zh-CN" sz="2400" dirty="0" err="1"/>
              <a:t>stateB</a:t>
            </a:r>
            <a:r>
              <a:rPr lang="en-US" altLang="zh-CN" sz="2400" dirty="0"/>
              <a:t>”, “</a:t>
            </a:r>
            <a:r>
              <a:rPr lang="en-US" altLang="zh-CN" sz="2400" dirty="0" err="1"/>
              <a:t>nextState</a:t>
            </a:r>
            <a:r>
              <a:rPr lang="en-US" altLang="zh-CN" sz="2400" dirty="0"/>
              <a:t>”, </a:t>
            </a:r>
            <a:r>
              <a:rPr lang="en-US" sz="2400" dirty="0"/>
              <a:t>[“list of arguments (if applicable)”]],</a:t>
            </a:r>
          </a:p>
          <a:p>
            <a:pPr marL="0" indent="0">
              <a:buNone/>
            </a:pPr>
            <a:r>
              <a:rPr lang="en-US" sz="2400" dirty="0"/>
              <a:t>		…</a:t>
            </a:r>
          </a:p>
          <a:p>
            <a:pPr marL="0" indent="0">
              <a:buNone/>
            </a:pPr>
            <a:r>
              <a:rPr lang="en-US" sz="2400" dirty="0"/>
              <a:t>	]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3B506-DABD-435B-A646-9B9218D7071F}"/>
              </a:ext>
            </a:extLst>
          </p:cNvPr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Note. </a:t>
            </a:r>
            <a:r>
              <a:rPr lang="en-US" dirty="0"/>
              <a:t>Knowledge on XPATH is required.</a:t>
            </a:r>
          </a:p>
        </p:txBody>
      </p:sp>
    </p:spTree>
    <p:extLst>
      <p:ext uri="{BB962C8B-B14F-4D97-AF65-F5344CB8AC3E}">
        <p14:creationId xmlns:p14="http://schemas.microsoft.com/office/powerpoint/2010/main" val="383549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#1: A Localized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Make </a:t>
            </a:r>
            <a:r>
              <a:rPr lang="en-US" sz="2400" b="1" dirty="0"/>
              <a:t>bulk-ordering</a:t>
            </a:r>
            <a:r>
              <a:rPr lang="en-US" sz="2400" dirty="0"/>
              <a:t> possible via </a:t>
            </a:r>
            <a:r>
              <a:rPr lang="en-US" sz="2400" b="1" dirty="0"/>
              <a:t>CSV</a:t>
            </a:r>
            <a:r>
              <a:rPr lang="en-US" sz="2400" dirty="0"/>
              <a:t> files: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SOEID</a:t>
            </a:r>
          </a:p>
          <a:p>
            <a:pPr marL="457200" lvl="1" indent="0">
              <a:buNone/>
            </a:pPr>
            <a:r>
              <a:rPr lang="en-US" sz="2000" dirty="0"/>
              <a:t>SOEID</a:t>
            </a:r>
          </a:p>
          <a:p>
            <a:pPr marL="457200" lvl="1" indent="0">
              <a:buNone/>
            </a:pPr>
            <a:r>
              <a:rPr lang="en-US" sz="2000" dirty="0"/>
              <a:t>… is for making </a:t>
            </a:r>
            <a:r>
              <a:rPr lang="en-US" sz="2000" i="1" dirty="0"/>
              <a:t>specific marketplace orders (to be selected via the Graphical User Interface)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SOEID</a:t>
            </a:r>
            <a:r>
              <a:rPr lang="en-US" sz="2000" b="1" dirty="0" err="1"/>
              <a:t>,</a:t>
            </a:r>
            <a:r>
              <a:rPr lang="en-US" sz="2000" dirty="0" err="1"/>
              <a:t>“Name</a:t>
            </a:r>
            <a:r>
              <a:rPr lang="en-US" sz="2000" dirty="0"/>
              <a:t> of Citi Marketplace Order”[</a:t>
            </a:r>
            <a:r>
              <a:rPr lang="en-US" sz="2000" b="1" dirty="0"/>
              <a:t>,</a:t>
            </a:r>
            <a:r>
              <a:rPr lang="en-US" sz="2000" dirty="0"/>
              <a:t>“Name of Citi Marketplace Order”…]</a:t>
            </a:r>
          </a:p>
          <a:p>
            <a:pPr marL="457200" lvl="1" indent="0">
              <a:buNone/>
            </a:pPr>
            <a:r>
              <a:rPr lang="en-US" sz="2000" dirty="0" err="1"/>
              <a:t>SOEID</a:t>
            </a:r>
            <a:r>
              <a:rPr lang="en-US" sz="2000" b="1" dirty="0" err="1"/>
              <a:t>,</a:t>
            </a:r>
            <a:r>
              <a:rPr lang="en-US" sz="2000" dirty="0" err="1"/>
              <a:t>“Name</a:t>
            </a:r>
            <a:r>
              <a:rPr lang="en-US" sz="2000" dirty="0"/>
              <a:t> of Citi Marketplace Order”[</a:t>
            </a:r>
            <a:r>
              <a:rPr lang="en-US" sz="2000" b="1" dirty="0"/>
              <a:t>,</a:t>
            </a:r>
            <a:r>
              <a:rPr lang="en-US" sz="2000" dirty="0"/>
              <a:t>“Name of Citi Marketplace Order”…]</a:t>
            </a:r>
          </a:p>
          <a:p>
            <a:pPr marL="457200" lvl="1" indent="0">
              <a:buNone/>
            </a:pPr>
            <a:r>
              <a:rPr lang="en-US" sz="2000" dirty="0"/>
              <a:t>… is for making customized marketplace orders for each SOEID</a:t>
            </a:r>
          </a:p>
        </p:txBody>
      </p:sp>
    </p:spTree>
    <p:extLst>
      <p:ext uri="{BB962C8B-B14F-4D97-AF65-F5344CB8AC3E}">
        <p14:creationId xmlns:p14="http://schemas.microsoft.com/office/powerpoint/2010/main" val="425804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90C-B6E4-48E2-88ED-2AB4FEF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#1: A Localized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EE8-80A2-4779-93B1-ADDD730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Make </a:t>
            </a:r>
            <a:r>
              <a:rPr lang="en-US" sz="2400" b="1" dirty="0"/>
              <a:t>bulk-lookup</a:t>
            </a:r>
            <a:r>
              <a:rPr lang="en-US" sz="2400" dirty="0"/>
              <a:t> possible via </a:t>
            </a:r>
            <a:r>
              <a:rPr lang="en-US" sz="2400" b="1" dirty="0"/>
              <a:t>CSV</a:t>
            </a:r>
            <a:r>
              <a:rPr lang="en-US" sz="2400" dirty="0"/>
              <a:t> files: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“Order Number”</a:t>
            </a:r>
          </a:p>
          <a:p>
            <a:pPr marL="457200" lvl="1" indent="0">
              <a:buNone/>
            </a:pPr>
            <a:r>
              <a:rPr lang="en-US" sz="2000" dirty="0"/>
              <a:t>“Order Number”</a:t>
            </a:r>
          </a:p>
          <a:p>
            <a:pPr marL="457200" lvl="1" indent="0">
              <a:buNone/>
            </a:pPr>
            <a:r>
              <a:rPr lang="en-US" sz="2000" dirty="0"/>
              <a:t>… is for searching the exact marketplace order statuses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SOEID,“Name</a:t>
            </a:r>
            <a:r>
              <a:rPr lang="en-US" sz="2000" dirty="0"/>
              <a:t> of Citi Marketplace Order”[</a:t>
            </a:r>
            <a:r>
              <a:rPr lang="en-US" sz="2000" b="1" dirty="0"/>
              <a:t>,</a:t>
            </a:r>
            <a:r>
              <a:rPr lang="en-US" sz="2000" dirty="0"/>
              <a:t>“Name of Citi Marketplace Order”…]</a:t>
            </a:r>
          </a:p>
          <a:p>
            <a:pPr marL="457200" lvl="1" indent="0">
              <a:buNone/>
            </a:pPr>
            <a:r>
              <a:rPr lang="en-US" sz="2000" dirty="0" err="1"/>
              <a:t>SOEID,“Name</a:t>
            </a:r>
            <a:r>
              <a:rPr lang="en-US" sz="2000" dirty="0"/>
              <a:t> of Citi Marketplace Order”[</a:t>
            </a:r>
            <a:r>
              <a:rPr lang="en-US" sz="2000" b="1" dirty="0"/>
              <a:t>,</a:t>
            </a:r>
            <a:r>
              <a:rPr lang="en-US" sz="2000" dirty="0"/>
              <a:t>“Name of Citi Marketplace Order”…]</a:t>
            </a:r>
          </a:p>
          <a:p>
            <a:pPr marL="457200" lvl="1" indent="0">
              <a:buNone/>
            </a:pPr>
            <a:r>
              <a:rPr lang="en-US" sz="2000" dirty="0"/>
              <a:t>… is for searching the most recent order of “Name of Citi Marketplace Order” for SOEID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29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947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Vanguard Influx Documentation</vt:lpstr>
      <vt:lpstr>Problem Statement</vt:lpstr>
      <vt:lpstr>Current Process Diagram</vt:lpstr>
      <vt:lpstr>Requirement(s)</vt:lpstr>
      <vt:lpstr>Design &amp; Definition(s)</vt:lpstr>
      <vt:lpstr>Design &amp; Definition(s)</vt:lpstr>
      <vt:lpstr>Iteration #1: A Localized Executable</vt:lpstr>
      <vt:lpstr>Iteration #1: A Localized Executable</vt:lpstr>
      <vt:lpstr>Iteration #1: A Localized Executable</vt:lpstr>
      <vt:lpstr>Iteration #1: A Localized Executable</vt:lpstr>
      <vt:lpstr>Design &amp; Definition(s)</vt:lpstr>
      <vt:lpstr>Design &amp; Definition(s)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edwardyliu</dc:creator>
  <cp:lastModifiedBy>edwardyliu</cp:lastModifiedBy>
  <cp:revision>70</cp:revision>
  <dcterms:created xsi:type="dcterms:W3CDTF">2020-04-07T18:18:58Z</dcterms:created>
  <dcterms:modified xsi:type="dcterms:W3CDTF">2020-04-08T16:40:21Z</dcterms:modified>
</cp:coreProperties>
</file>