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8" r:id="rId3"/>
    <p:sldId id="259" r:id="rId4"/>
    <p:sldId id="267" r:id="rId5"/>
    <p:sldId id="262" r:id="rId6"/>
    <p:sldId id="268" r:id="rId7"/>
    <p:sldId id="271" r:id="rId8"/>
    <p:sldId id="337" r:id="rId9"/>
    <p:sldId id="301" r:id="rId10"/>
    <p:sldId id="260" r:id="rId11"/>
    <p:sldId id="261" r:id="rId12"/>
    <p:sldId id="291" r:id="rId13"/>
    <p:sldId id="264" r:id="rId14"/>
    <p:sldId id="266" r:id="rId15"/>
    <p:sldId id="263" r:id="rId16"/>
    <p:sldId id="265" r:id="rId17"/>
    <p:sldId id="302" r:id="rId18"/>
    <p:sldId id="303" r:id="rId19"/>
    <p:sldId id="292" r:id="rId20"/>
    <p:sldId id="276" r:id="rId21"/>
    <p:sldId id="277" r:id="rId22"/>
    <p:sldId id="278" r:id="rId23"/>
    <p:sldId id="279" r:id="rId24"/>
    <p:sldId id="312" r:id="rId25"/>
    <p:sldId id="280" r:id="rId26"/>
    <p:sldId id="281" r:id="rId27"/>
    <p:sldId id="293" r:id="rId28"/>
    <p:sldId id="286" r:id="rId29"/>
    <p:sldId id="304" r:id="rId30"/>
    <p:sldId id="305" r:id="rId31"/>
    <p:sldId id="287" r:id="rId32"/>
    <p:sldId id="288" r:id="rId33"/>
    <p:sldId id="313" r:id="rId34"/>
    <p:sldId id="289" r:id="rId35"/>
    <p:sldId id="306" r:id="rId36"/>
    <p:sldId id="294" r:id="rId37"/>
    <p:sldId id="269" r:id="rId38"/>
    <p:sldId id="295" r:id="rId39"/>
    <p:sldId id="296" r:id="rId40"/>
    <p:sldId id="297" r:id="rId41"/>
    <p:sldId id="307" r:id="rId42"/>
    <p:sldId id="298" r:id="rId43"/>
    <p:sldId id="299" r:id="rId44"/>
    <p:sldId id="310" r:id="rId45"/>
    <p:sldId id="308" r:id="rId46"/>
    <p:sldId id="309" r:id="rId47"/>
    <p:sldId id="300" r:id="rId48"/>
    <p:sldId id="270" r:id="rId49"/>
    <p:sldId id="328" r:id="rId50"/>
    <p:sldId id="323" r:id="rId51"/>
    <p:sldId id="329" r:id="rId52"/>
    <p:sldId id="311" r:id="rId53"/>
    <p:sldId id="317" r:id="rId54"/>
    <p:sldId id="319" r:id="rId55"/>
    <p:sldId id="324" r:id="rId56"/>
    <p:sldId id="318" r:id="rId57"/>
    <p:sldId id="320" r:id="rId58"/>
    <p:sldId id="330" r:id="rId59"/>
    <p:sldId id="321" r:id="rId60"/>
    <p:sldId id="332" r:id="rId61"/>
    <p:sldId id="322" r:id="rId62"/>
    <p:sldId id="331" r:id="rId63"/>
    <p:sldId id="334" r:id="rId64"/>
    <p:sldId id="335" r:id="rId65"/>
    <p:sldId id="325" r:id="rId66"/>
    <p:sldId id="326" r:id="rId67"/>
    <p:sldId id="333" r:id="rId68"/>
    <p:sldId id="336" r:id="rId69"/>
    <p:sldId id="314" r:id="rId70"/>
    <p:sldId id="315" r:id="rId71"/>
    <p:sldId id="257" r:id="rId7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50" autoAdjust="0"/>
    <p:restoredTop sz="94624"/>
  </p:normalViewPr>
  <p:slideViewPr>
    <p:cSldViewPr snapToGrid="0" snapToObjects="1">
      <p:cViewPr varScale="1">
        <p:scale>
          <a:sx n="111" d="100"/>
          <a:sy n="111" d="100"/>
        </p:scale>
        <p:origin x="149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esProps" Target="presProps.xml"/><Relationship Id="rId74" Type="http://schemas.openxmlformats.org/officeDocument/2006/relationships/viewProps" Target="viewProps.xml"/><Relationship Id="rId75" Type="http://schemas.openxmlformats.org/officeDocument/2006/relationships/theme" Target="theme/theme1.xml"/><Relationship Id="rId76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4984"/>
            <a:ext cx="7772400" cy="315112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085AB89-3E8B-B44E-9D69-279DE3BD9FFA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469A30A-3E8E-1F4B-8C28-EDBC86139C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85800" y="4325045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Gotham Book"/>
              </a:rPr>
              <a:t>Jon</a:t>
            </a:r>
            <a:r>
              <a:rPr lang="en-US" sz="2400" baseline="0" dirty="0" smtClean="0">
                <a:solidFill>
                  <a:schemeClr val="bg1">
                    <a:lumMod val="75000"/>
                  </a:schemeClr>
                </a:solidFill>
                <a:latin typeface="Gotham Book"/>
              </a:rPr>
              <a:t> Allen (JJ) – </a:t>
            </a:r>
            <a:r>
              <a:rPr lang="en-US" sz="2400" baseline="0" dirty="0" err="1" smtClean="0">
                <a:solidFill>
                  <a:schemeClr val="bg1">
                    <a:lumMod val="75000"/>
                  </a:schemeClr>
                </a:solidFill>
                <a:latin typeface="Gotham Book"/>
              </a:rPr>
              <a:t>jj@opusvl.com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Gotham Book"/>
            </a:endParaRPr>
          </a:p>
        </p:txBody>
      </p:sp>
      <p:pic>
        <p:nvPicPr>
          <p:cNvPr id="8" name="Picture 7" descr="opusvl_white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63573" y="5094575"/>
            <a:ext cx="2404530" cy="620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085AB89-3E8B-B44E-9D69-279DE3BD9FFA}" type="datetimeFigureOut">
              <a:rPr lang="en-US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469A30A-3E8E-1F4B-8C28-EDBC86139C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085AB89-3E8B-B44E-9D69-279DE3BD9FFA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469A30A-3E8E-1F4B-8C28-EDBC86139C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085AB89-3E8B-B44E-9D69-279DE3BD9FFA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469A30A-3E8E-1F4B-8C28-EDBC86139C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704"/>
            <a:ext cx="8229601" cy="5784797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085AB89-3E8B-B44E-9D69-279DE3BD9FFA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469A30A-3E8E-1F4B-8C28-EDBC86139C5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pusvl_white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70" y="6074622"/>
            <a:ext cx="1857031" cy="479234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340069" y="5905500"/>
            <a:ext cx="8448331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54801" y="6037263"/>
            <a:ext cx="222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i="0" dirty="0" err="1" smtClean="0">
                <a:solidFill>
                  <a:schemeClr val="bg1">
                    <a:lumMod val="85000"/>
                  </a:schemeClr>
                </a:solidFill>
                <a:latin typeface="Gotham Book"/>
                <a:cs typeface="Helvetica Neue Medium"/>
              </a:rPr>
              <a:t>opusvl.com</a:t>
            </a:r>
            <a:endParaRPr lang="en-US" sz="1800" b="0" i="0" dirty="0">
              <a:solidFill>
                <a:schemeClr val="bg1">
                  <a:lumMod val="85000"/>
                </a:schemeClr>
              </a:solidFill>
              <a:latin typeface="Gotham Book"/>
              <a:cs typeface="Helvetica Neue Medium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8801"/>
            <a:ext cx="8229601" cy="5346700"/>
          </a:xfrm>
          <a:prstGeom prst="rect">
            <a:avLst/>
          </a:prstGeom>
        </p:spPr>
        <p:txBody>
          <a:bodyPr/>
          <a:lstStyle>
            <a:lvl1pPr>
              <a:buClr>
                <a:srgbClr val="008000"/>
              </a:buClr>
              <a:buNone/>
              <a:defRPr>
                <a:solidFill>
                  <a:srgbClr val="7CFF00"/>
                </a:solidFill>
                <a:latin typeface="Monaco"/>
                <a:cs typeface="Monaco"/>
              </a:defRPr>
            </a:lvl1pPr>
            <a:lvl2pPr>
              <a:buClr>
                <a:srgbClr val="008000"/>
              </a:buClr>
              <a:buNone/>
              <a:defRPr>
                <a:solidFill>
                  <a:srgbClr val="7CFF00"/>
                </a:solidFill>
                <a:latin typeface="Monaco"/>
                <a:cs typeface="Monaco"/>
              </a:defRPr>
            </a:lvl2pPr>
            <a:lvl3pPr>
              <a:buClr>
                <a:srgbClr val="008000"/>
              </a:buClr>
              <a:buNone/>
              <a:defRPr>
                <a:solidFill>
                  <a:srgbClr val="7CFF00"/>
                </a:solidFill>
                <a:latin typeface="Monaco"/>
                <a:cs typeface="Monaco"/>
              </a:defRPr>
            </a:lvl3pPr>
            <a:lvl4pPr>
              <a:buClr>
                <a:srgbClr val="008000"/>
              </a:buClr>
              <a:buNone/>
              <a:defRPr>
                <a:solidFill>
                  <a:srgbClr val="7CFF00"/>
                </a:solidFill>
                <a:latin typeface="Monaco"/>
                <a:cs typeface="Monaco"/>
              </a:defRPr>
            </a:lvl4pPr>
            <a:lvl5pPr>
              <a:buClr>
                <a:srgbClr val="008000"/>
              </a:buClr>
              <a:buNone/>
              <a:defRPr>
                <a:solidFill>
                  <a:srgbClr val="7CFF00"/>
                </a:solidFill>
                <a:latin typeface="Monaco"/>
                <a:cs typeface="Monaco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085AB89-3E8B-B44E-9D69-279DE3BD9FFA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469A30A-3E8E-1F4B-8C28-EDBC86139C5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pusvl_white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70" y="6074622"/>
            <a:ext cx="1857031" cy="479234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340069" y="5905500"/>
            <a:ext cx="8448331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54801" y="6037263"/>
            <a:ext cx="222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i="0" dirty="0" err="1" smtClean="0">
                <a:solidFill>
                  <a:schemeClr val="bg1">
                    <a:lumMod val="85000"/>
                  </a:schemeClr>
                </a:solidFill>
                <a:latin typeface="Gotham Book"/>
                <a:cs typeface="Helvetica Neue Medium"/>
              </a:rPr>
              <a:t>opusvl.com</a:t>
            </a:r>
            <a:endParaRPr lang="en-US" sz="1800" b="0" i="0" dirty="0">
              <a:solidFill>
                <a:schemeClr val="bg1">
                  <a:lumMod val="85000"/>
                </a:schemeClr>
              </a:solidFill>
              <a:latin typeface="Gotham Book"/>
              <a:cs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0831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085AB89-3E8B-B44E-9D69-279DE3BD9FFA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469A30A-3E8E-1F4B-8C28-EDBC86139C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085AB89-3E8B-B44E-9D69-279DE3BD9FFA}" type="datetimeFigureOut">
              <a:rPr lang="en-US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469A30A-3E8E-1F4B-8C28-EDBC86139C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085AB89-3E8B-B44E-9D69-279DE3BD9FFA}" type="datetimeFigureOut">
              <a:rPr lang="en-US" smtClean="0"/>
              <a:t>9/14/16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469A30A-3E8E-1F4B-8C28-EDBC86139C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085AB89-3E8B-B44E-9D69-279DE3BD9FFA}" type="datetimeFigureOut">
              <a:rPr lang="en-US" smtClean="0"/>
              <a:t>9/14/16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469A30A-3E8E-1F4B-8C28-EDBC86139C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085AB89-3E8B-B44E-9D69-279DE3BD9FFA}" type="datetimeFigureOut">
              <a:rPr lang="en-US" smtClean="0"/>
              <a:t>9/14/16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469A30A-3E8E-1F4B-8C28-EDBC86139C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085AB89-3E8B-B44E-9D69-279DE3BD9FFA}" type="datetimeFigureOut">
              <a:rPr lang="en-US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469A30A-3E8E-1F4B-8C28-EDBC86139C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0702"/>
            <a:ext cx="8229600" cy="6293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9200" b="0" i="0" kern="1200">
          <a:solidFill>
            <a:schemeClr val="bg1"/>
          </a:solidFill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8516"/>
            <a:ext cx="7772400" cy="236749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GDPR </a:t>
            </a:r>
            <a:r>
              <a:rPr lang="en-GB" smtClean="0"/>
              <a:t>for 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5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principle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494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my personal data is </a:t>
            </a:r>
            <a:r>
              <a:rPr lang="en-GB" dirty="0" smtClean="0"/>
              <a:t>a loan,</a:t>
            </a:r>
          </a:p>
          <a:p>
            <a:r>
              <a:rPr lang="en-GB" dirty="0" smtClean="0"/>
              <a:t>not a gift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064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ask me before</a:t>
            </a:r>
            <a:endParaRPr lang="en-GB" dirty="0" smtClean="0"/>
          </a:p>
          <a:p>
            <a:r>
              <a:rPr lang="en-GB" dirty="0" smtClean="0"/>
              <a:t>borrowing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4958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give it back</a:t>
            </a:r>
          </a:p>
          <a:p>
            <a:r>
              <a:rPr lang="en-GB" dirty="0" smtClean="0"/>
              <a:t>to me</a:t>
            </a:r>
          </a:p>
        </p:txBody>
      </p:sp>
    </p:spTree>
    <p:extLst>
      <p:ext uri="{BB962C8B-B14F-4D97-AF65-F5344CB8AC3E}">
        <p14:creationId xmlns:p14="http://schemas.microsoft.com/office/powerpoint/2010/main" val="1097834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throw </a:t>
            </a:r>
            <a:r>
              <a:rPr lang="en-GB" smtClean="0"/>
              <a:t>it away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806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tell me if</a:t>
            </a:r>
          </a:p>
          <a:p>
            <a:r>
              <a:rPr lang="en-GB" dirty="0" smtClean="0"/>
              <a:t>you lose 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4739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remind </a:t>
            </a:r>
            <a:r>
              <a:rPr lang="en-GB" smtClean="0"/>
              <a:t>me </a:t>
            </a:r>
          </a:p>
          <a:p>
            <a:r>
              <a:rPr lang="en-GB" dirty="0" smtClean="0"/>
              <a:t>how you </a:t>
            </a:r>
          </a:p>
          <a:p>
            <a:r>
              <a:rPr lang="en-GB" dirty="0" smtClean="0"/>
              <a:t>got it</a:t>
            </a:r>
          </a:p>
        </p:txBody>
      </p:sp>
    </p:spTree>
    <p:extLst>
      <p:ext uri="{BB962C8B-B14F-4D97-AF65-F5344CB8AC3E}">
        <p14:creationId xmlns:p14="http://schemas.microsoft.com/office/powerpoint/2010/main" val="870227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development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4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privacy by</a:t>
            </a:r>
          </a:p>
          <a:p>
            <a:r>
              <a:rPr lang="en-GB" dirty="0" smtClean="0"/>
              <a:t>design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4660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ask me before</a:t>
            </a:r>
            <a:endParaRPr lang="en-GB" dirty="0" smtClean="0"/>
          </a:p>
          <a:p>
            <a:r>
              <a:rPr lang="en-GB" dirty="0" smtClean="0"/>
              <a:t>borrowing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746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GDPR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663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consent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95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clear </a:t>
            </a:r>
          </a:p>
          <a:p>
            <a:r>
              <a:rPr lang="en-GB" dirty="0" smtClean="0"/>
              <a:t>affirmative action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8817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freely given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104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refused </a:t>
            </a:r>
          </a:p>
          <a:p>
            <a:r>
              <a:rPr lang="en-GB" dirty="0" smtClean="0"/>
              <a:t>without</a:t>
            </a:r>
          </a:p>
          <a:p>
            <a:r>
              <a:rPr lang="en-GB" dirty="0" smtClean="0"/>
              <a:t>detriment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0683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easy to revoke consent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0123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pre-ticked</a:t>
            </a:r>
          </a:p>
          <a:p>
            <a:r>
              <a:rPr lang="en-GB" dirty="0" smtClean="0"/>
              <a:t>checkbox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163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pre-ticked</a:t>
            </a:r>
          </a:p>
          <a:p>
            <a:r>
              <a:rPr lang="en-GB" dirty="0" smtClean="0"/>
              <a:t>checkbox</a:t>
            </a:r>
            <a:endParaRPr lang="en-GB" dirty="0"/>
          </a:p>
        </p:txBody>
      </p:sp>
      <p:sp>
        <p:nvSpPr>
          <p:cNvPr id="3" name="Multiply 2"/>
          <p:cNvSpPr/>
          <p:nvPr/>
        </p:nvSpPr>
        <p:spPr>
          <a:xfrm>
            <a:off x="1250653" y="-308245"/>
            <a:ext cx="6642693" cy="6642693"/>
          </a:xfrm>
          <a:prstGeom prst="mathMultiply">
            <a:avLst>
              <a:gd name="adj1" fmla="val 1202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774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remind </a:t>
            </a:r>
            <a:r>
              <a:rPr lang="en-GB" smtClean="0"/>
              <a:t>me </a:t>
            </a:r>
          </a:p>
          <a:p>
            <a:r>
              <a:rPr lang="en-GB" dirty="0" smtClean="0"/>
              <a:t>how you </a:t>
            </a:r>
          </a:p>
          <a:p>
            <a:r>
              <a:rPr lang="en-GB" dirty="0" smtClean="0"/>
              <a:t>got it</a:t>
            </a:r>
          </a:p>
        </p:txBody>
      </p:sp>
    </p:spTree>
    <p:extLst>
      <p:ext uri="{BB962C8B-B14F-4D97-AF65-F5344CB8AC3E}">
        <p14:creationId xmlns:p14="http://schemas.microsoft.com/office/powerpoint/2010/main" val="376432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prove you</a:t>
            </a:r>
          </a:p>
          <a:p>
            <a:r>
              <a:rPr lang="en-GB" dirty="0" smtClean="0"/>
              <a:t>had consent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146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boolean</a:t>
            </a:r>
          </a:p>
          <a:p>
            <a:r>
              <a:rPr lang="en-GB" dirty="0" smtClean="0"/>
              <a:t>field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382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</a:t>
            </a:r>
            <a:r>
              <a:rPr lang="en-GB" dirty="0" smtClean="0"/>
              <a:t>eneral</a:t>
            </a:r>
          </a:p>
          <a:p>
            <a:r>
              <a:rPr lang="en-GB" dirty="0"/>
              <a:t>d</a:t>
            </a:r>
            <a:r>
              <a:rPr lang="en-GB" dirty="0" smtClean="0"/>
              <a:t>ata </a:t>
            </a:r>
          </a:p>
          <a:p>
            <a:r>
              <a:rPr lang="en-GB" dirty="0" smtClean="0"/>
              <a:t>protection</a:t>
            </a:r>
          </a:p>
          <a:p>
            <a:r>
              <a:rPr lang="en-GB" dirty="0"/>
              <a:t>r</a:t>
            </a:r>
            <a:r>
              <a:rPr lang="en-GB" dirty="0" smtClean="0"/>
              <a:t>egulation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9572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boolean</a:t>
            </a:r>
          </a:p>
          <a:p>
            <a:r>
              <a:rPr lang="en-GB" dirty="0" smtClean="0"/>
              <a:t>field</a:t>
            </a:r>
            <a:endParaRPr lang="en-GB" dirty="0"/>
          </a:p>
        </p:txBody>
      </p:sp>
      <p:sp>
        <p:nvSpPr>
          <p:cNvPr id="3" name="Multiply 2"/>
          <p:cNvSpPr/>
          <p:nvPr/>
        </p:nvSpPr>
        <p:spPr>
          <a:xfrm>
            <a:off x="1250653" y="-308245"/>
            <a:ext cx="6642693" cy="6642693"/>
          </a:xfrm>
          <a:prstGeom prst="mathMultiply">
            <a:avLst>
              <a:gd name="adj1" fmla="val 1202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400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metadata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4147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timestamp</a:t>
            </a:r>
          </a:p>
        </p:txBody>
      </p:sp>
    </p:spTree>
    <p:extLst>
      <p:ext uri="{BB962C8B-B14F-4D97-AF65-F5344CB8AC3E}">
        <p14:creationId xmlns:p14="http://schemas.microsoft.com/office/powerpoint/2010/main" val="131897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source of </a:t>
            </a:r>
          </a:p>
          <a:p>
            <a:r>
              <a:rPr lang="en-GB" dirty="0" smtClean="0"/>
              <a:t>the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1207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IP address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9384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IP address</a:t>
            </a:r>
          </a:p>
          <a:p>
            <a:r>
              <a:rPr lang="en-GB" dirty="0" smtClean="0"/>
              <a:t>is personal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89776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give it back</a:t>
            </a:r>
          </a:p>
          <a:p>
            <a:r>
              <a:rPr lang="en-GB" dirty="0" smtClean="0"/>
              <a:t>to me</a:t>
            </a:r>
          </a:p>
        </p:txBody>
      </p:sp>
    </p:spTree>
    <p:extLst>
      <p:ext uri="{BB962C8B-B14F-4D97-AF65-F5344CB8AC3E}">
        <p14:creationId xmlns:p14="http://schemas.microsoft.com/office/powerpoint/2010/main" val="6696481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</a:t>
            </a:r>
          </a:p>
          <a:p>
            <a:r>
              <a:rPr lang="en-GB" dirty="0" smtClean="0"/>
              <a:t>portability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6581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screen print</a:t>
            </a:r>
          </a:p>
          <a:p>
            <a:r>
              <a:rPr lang="en-GB" dirty="0" smtClean="0"/>
              <a:t>in the post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31616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screen print</a:t>
            </a:r>
          </a:p>
          <a:p>
            <a:r>
              <a:rPr lang="en-GB" dirty="0" smtClean="0"/>
              <a:t>in the post</a:t>
            </a:r>
            <a:endParaRPr lang="en-GB" dirty="0"/>
          </a:p>
        </p:txBody>
      </p:sp>
      <p:sp>
        <p:nvSpPr>
          <p:cNvPr id="3" name="Multiply 2"/>
          <p:cNvSpPr/>
          <p:nvPr/>
        </p:nvSpPr>
        <p:spPr>
          <a:xfrm>
            <a:off x="1250653" y="-308245"/>
            <a:ext cx="6642693" cy="6642693"/>
          </a:xfrm>
          <a:prstGeom prst="mathMultiply">
            <a:avLst>
              <a:gd name="adj1" fmla="val 1202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69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EU directive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9809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machine</a:t>
            </a:r>
          </a:p>
          <a:p>
            <a:r>
              <a:rPr lang="en-GB" dirty="0" smtClean="0"/>
              <a:t>readable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38289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usable for </a:t>
            </a:r>
          </a:p>
          <a:p>
            <a:r>
              <a:rPr lang="en-GB" dirty="0" smtClean="0"/>
              <a:t>an import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1123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structured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328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</a:t>
            </a:r>
          </a:p>
          <a:p>
            <a:r>
              <a:rPr lang="en-GB" dirty="0" smtClean="0"/>
              <a:t>format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99967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schema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33677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proprietary</a:t>
            </a:r>
          </a:p>
          <a:p>
            <a:r>
              <a:rPr lang="en-GB" dirty="0" smtClean="0"/>
              <a:t>undocumented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14157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proprietary</a:t>
            </a:r>
          </a:p>
          <a:p>
            <a:r>
              <a:rPr lang="en-GB" dirty="0" smtClean="0"/>
              <a:t>undocumented</a:t>
            </a:r>
            <a:endParaRPr lang="en-GB" dirty="0"/>
          </a:p>
        </p:txBody>
      </p:sp>
      <p:sp>
        <p:nvSpPr>
          <p:cNvPr id="3" name="Multiply 2"/>
          <p:cNvSpPr/>
          <p:nvPr/>
        </p:nvSpPr>
        <p:spPr>
          <a:xfrm>
            <a:off x="1250653" y="-308245"/>
            <a:ext cx="6642693" cy="6642693"/>
          </a:xfrm>
          <a:prstGeom prst="mathMultiply">
            <a:avLst>
              <a:gd name="adj1" fmla="val 1202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4863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open </a:t>
            </a:r>
          </a:p>
          <a:p>
            <a:r>
              <a:rPr lang="en-GB" dirty="0" smtClean="0"/>
              <a:t>standards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15243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right to</a:t>
            </a:r>
          </a:p>
          <a:p>
            <a:r>
              <a:rPr lang="en-GB" dirty="0" smtClean="0"/>
              <a:t>erasure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6651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loan </a:t>
            </a:r>
            <a:r>
              <a:rPr lang="en-GB" smtClean="0"/>
              <a:t>has finished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660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May 25th </a:t>
            </a:r>
          </a:p>
          <a:p>
            <a:r>
              <a:rPr lang="en-GB" dirty="0" smtClean="0"/>
              <a:t>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318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delete </a:t>
            </a:r>
            <a:r>
              <a:rPr lang="en-GB" dirty="0" smtClean="0"/>
              <a:t>the personal data that </a:t>
            </a:r>
            <a:r>
              <a:rPr lang="en-GB" smtClean="0"/>
              <a:t>I lent you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5858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e-commerce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2579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$order-&gt;delete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7678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$order-&gt;delete</a:t>
            </a:r>
            <a:endParaRPr lang="en-GB" dirty="0"/>
          </a:p>
        </p:txBody>
      </p:sp>
      <p:sp>
        <p:nvSpPr>
          <p:cNvPr id="3" name="Multiply 2"/>
          <p:cNvSpPr/>
          <p:nvPr/>
        </p:nvSpPr>
        <p:spPr>
          <a:xfrm>
            <a:off x="1250653" y="-308245"/>
            <a:ext cx="6642693" cy="6642693"/>
          </a:xfrm>
          <a:prstGeom prst="mathMultiply">
            <a:avLst>
              <a:gd name="adj1" fmla="val 1202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773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 personal </a:t>
            </a:r>
            <a:r>
              <a:rPr lang="en-GB" dirty="0" smtClean="0"/>
              <a:t>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93777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keep transactional data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4135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anonymise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95756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7000" dirty="0" smtClean="0"/>
              <a:t>$customer-&gt;</a:t>
            </a:r>
          </a:p>
          <a:p>
            <a:r>
              <a:rPr lang="en-GB" sz="7000" dirty="0" smtClean="0"/>
              <a:t>erase_personal_data</a:t>
            </a:r>
            <a:endParaRPr lang="en-GB" sz="7000" dirty="0"/>
          </a:p>
        </p:txBody>
      </p:sp>
    </p:spTree>
    <p:extLst>
      <p:ext uri="{BB962C8B-B14F-4D97-AF65-F5344CB8AC3E}">
        <p14:creationId xmlns:p14="http://schemas.microsoft.com/office/powerpoint/2010/main" val="16717739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which </a:t>
            </a:r>
            <a:r>
              <a:rPr lang="en-GB" smtClean="0"/>
              <a:t>fields </a:t>
            </a:r>
          </a:p>
          <a:p>
            <a:r>
              <a:rPr lang="en-GB" dirty="0" smtClean="0"/>
              <a:t>are personal?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52784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tokenisation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7821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brexit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75011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</a:t>
            </a:r>
            <a:r>
              <a:rPr lang="en-GB" smtClean="0"/>
              <a:t>eplace with random or dummy </a:t>
            </a:r>
            <a:r>
              <a:rPr lang="en-GB" dirty="0" smtClean="0"/>
              <a:t>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87966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make sure you can't undo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80890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impact of GDPR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231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system changes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6643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re-request consent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219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positive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20594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makes privacy the default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6230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portability with </a:t>
            </a:r>
            <a:r>
              <a:rPr lang="en-GB" smtClean="0"/>
              <a:t>open standards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5462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(great for backups)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894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remember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5792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?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5338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is a loan, not </a:t>
            </a:r>
            <a:r>
              <a:rPr lang="en-GB" smtClean="0"/>
              <a:t>a gift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4655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43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(but likely to </a:t>
            </a:r>
            <a:br>
              <a:rPr lang="en-US" dirty="0" smtClean="0"/>
            </a:br>
            <a:r>
              <a:rPr lang="en-US" dirty="0" smtClean="0"/>
              <a:t>still apply)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4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change how</a:t>
            </a:r>
          </a:p>
          <a:p>
            <a:r>
              <a:rPr lang="en-GB" dirty="0" smtClean="0"/>
              <a:t>we think </a:t>
            </a:r>
          </a:p>
          <a:p>
            <a:r>
              <a:rPr lang="en-GB" dirty="0" smtClean="0"/>
              <a:t>about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9440087"/>
      </p:ext>
    </p:extLst>
  </p:cSld>
  <p:clrMapOvr>
    <a:masterClrMapping/>
  </p:clrMapOvr>
</p:sld>
</file>

<file path=ppt/theme/theme1.xml><?xml version="1.0" encoding="utf-8"?>
<a:theme xmlns:a="http://schemas.openxmlformats.org/drawingml/2006/main" name="OpusV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34C01FDD-56B3-3140-A8E9-F25EBA4025C4}" vid="{FBF69E3C-7E42-2C42-8B2D-7D9947AF4F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OpusVL</Template>
  <TotalTime>336</TotalTime>
  <Words>229</Words>
  <Application>Microsoft Macintosh PowerPoint</Application>
  <PresentationFormat>On-screen Show (4:3)</PresentationFormat>
  <Paragraphs>109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8" baseType="lpstr">
      <vt:lpstr>Arial</vt:lpstr>
      <vt:lpstr>Calibri</vt:lpstr>
      <vt:lpstr>Gotham Book</vt:lpstr>
      <vt:lpstr>Helvetica Neue Light</vt:lpstr>
      <vt:lpstr>Helvetica Neue Medium</vt:lpstr>
      <vt:lpstr>Monaco</vt:lpstr>
      <vt:lpstr>OpusVL</vt:lpstr>
      <vt:lpstr>GDPR for Developers</vt:lpstr>
      <vt:lpstr>GDPR</vt:lpstr>
      <vt:lpstr>general data  protection regulation</vt:lpstr>
      <vt:lpstr>EU directive</vt:lpstr>
      <vt:lpstr>May 25th  2018</vt:lpstr>
      <vt:lpstr>brexit</vt:lpstr>
      <vt:lpstr>?</vt:lpstr>
      <vt:lpstr>(but likely to  still apply)</vt:lpstr>
      <vt:lpstr>change how we think  about data</vt:lpstr>
      <vt:lpstr>principle</vt:lpstr>
      <vt:lpstr>my personal data is a loan, not a gift</vt:lpstr>
      <vt:lpstr>ask me before borrowing</vt:lpstr>
      <vt:lpstr>give it back to me</vt:lpstr>
      <vt:lpstr>throw it away</vt:lpstr>
      <vt:lpstr>tell me if you lose it</vt:lpstr>
      <vt:lpstr>remind me  how you  got it</vt:lpstr>
      <vt:lpstr>software development</vt:lpstr>
      <vt:lpstr>privacy by design</vt:lpstr>
      <vt:lpstr>ask me before borrowing</vt:lpstr>
      <vt:lpstr>consent</vt:lpstr>
      <vt:lpstr>clear  affirmative action</vt:lpstr>
      <vt:lpstr>freely given</vt:lpstr>
      <vt:lpstr>refused  without detriment</vt:lpstr>
      <vt:lpstr>easy to revoke consent</vt:lpstr>
      <vt:lpstr>pre-ticked checkbox</vt:lpstr>
      <vt:lpstr>pre-ticked checkbox</vt:lpstr>
      <vt:lpstr>remind me  how you  got it</vt:lpstr>
      <vt:lpstr>prove you had consent</vt:lpstr>
      <vt:lpstr>boolean field</vt:lpstr>
      <vt:lpstr>boolean field</vt:lpstr>
      <vt:lpstr>metadata</vt:lpstr>
      <vt:lpstr>timestamp</vt:lpstr>
      <vt:lpstr>source of  the data</vt:lpstr>
      <vt:lpstr>IP address </vt:lpstr>
      <vt:lpstr>an IP address is personal data</vt:lpstr>
      <vt:lpstr>give it back to me</vt:lpstr>
      <vt:lpstr>data portability </vt:lpstr>
      <vt:lpstr>screen print in the post</vt:lpstr>
      <vt:lpstr>screen print in the post</vt:lpstr>
      <vt:lpstr>machine readable</vt:lpstr>
      <vt:lpstr>usable for  an import</vt:lpstr>
      <vt:lpstr>structured</vt:lpstr>
      <vt:lpstr>common format</vt:lpstr>
      <vt:lpstr>schema</vt:lpstr>
      <vt:lpstr>proprietary undocumented</vt:lpstr>
      <vt:lpstr>proprietary undocumented</vt:lpstr>
      <vt:lpstr>open  standards</vt:lpstr>
      <vt:lpstr>right to erasure</vt:lpstr>
      <vt:lpstr>the loan has finished </vt:lpstr>
      <vt:lpstr>delete the personal data that I lent you</vt:lpstr>
      <vt:lpstr>e-commerce</vt:lpstr>
      <vt:lpstr>$order-&gt;delete</vt:lpstr>
      <vt:lpstr>$order-&gt;delete</vt:lpstr>
      <vt:lpstr> personal data</vt:lpstr>
      <vt:lpstr>keep transactional data</vt:lpstr>
      <vt:lpstr>anonymise</vt:lpstr>
      <vt:lpstr>$customer-&gt; erase_personal_data</vt:lpstr>
      <vt:lpstr>which fields  are personal?</vt:lpstr>
      <vt:lpstr>tokenisation</vt:lpstr>
      <vt:lpstr>replace with random or dummy data</vt:lpstr>
      <vt:lpstr>make sure you can't undo</vt:lpstr>
      <vt:lpstr>impact of GDPR</vt:lpstr>
      <vt:lpstr>system changes</vt:lpstr>
      <vt:lpstr>re-request consent</vt:lpstr>
      <vt:lpstr>positive</vt:lpstr>
      <vt:lpstr>makes privacy the default</vt:lpstr>
      <vt:lpstr>portability with open standards </vt:lpstr>
      <vt:lpstr>(great for backups)</vt:lpstr>
      <vt:lpstr>remember</vt:lpstr>
      <vt:lpstr>data is a loan, not a gift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Jon Allen</dc:creator>
  <cp:keywords/>
  <dc:description/>
  <cp:lastModifiedBy>Jon Allen</cp:lastModifiedBy>
  <cp:revision>93</cp:revision>
  <dcterms:created xsi:type="dcterms:W3CDTF">2016-09-10T11:55:35Z</dcterms:created>
  <dcterms:modified xsi:type="dcterms:W3CDTF">2016-09-14T12:04:33Z</dcterms:modified>
  <cp:category/>
</cp:coreProperties>
</file>