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1"/>
          <a:stretch/>
        </p:blipFill>
        <p:spPr>
          <a:xfrm>
            <a:off x="6077160" y="6093360"/>
            <a:ext cx="3065760" cy="763560"/>
          </a:xfrm>
          <a:prstGeom prst="rect">
            <a:avLst/>
          </a:prstGeom>
          <a:ln w="9525"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1907640" y="5949360"/>
            <a:ext cx="1582920" cy="907560"/>
          </a:xfrm>
          <a:prstGeom prst="rect">
            <a:avLst/>
          </a:prstGeom>
          <a:ln w="9525">
            <a:noFill/>
          </a:ln>
        </p:spPr>
      </p:pic>
      <p:pic>
        <p:nvPicPr>
          <p:cNvPr id="40" name="Picture 4" descr=""/>
          <p:cNvPicPr/>
          <p:nvPr/>
        </p:nvPicPr>
        <p:blipFill>
          <a:blip r:embed="rId3"/>
          <a:stretch/>
        </p:blipFill>
        <p:spPr>
          <a:xfrm>
            <a:off x="0" y="5949360"/>
            <a:ext cx="1922400" cy="907560"/>
          </a:xfrm>
          <a:prstGeom prst="rect">
            <a:avLst/>
          </a:prstGeom>
          <a:ln w="9525">
            <a:noFill/>
          </a:ln>
        </p:spPr>
      </p:pic>
      <p:sp>
        <p:nvSpPr>
          <p:cNvPr id="41" name="ZoneTexte 6"/>
          <p:cNvSpPr/>
          <p:nvPr/>
        </p:nvSpPr>
        <p:spPr>
          <a:xfrm>
            <a:off x="323640" y="5517360"/>
            <a:ext cx="2735280" cy="45540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838383"/>
                </a:solidFill>
                <a:latin typeface="Calibri"/>
                <a:ea typeface="DejaVu Sans"/>
              </a:rPr>
              <a:t>T4SU - Marketing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2" name="ZoneTexte 7"/>
          <p:cNvSpPr/>
          <p:nvPr/>
        </p:nvSpPr>
        <p:spPr>
          <a:xfrm>
            <a:off x="971640" y="1340640"/>
            <a:ext cx="74156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Évaluation Finale T4SU – </a:t>
            </a:r>
            <a:endParaRPr b="0" lang="fr-F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L’agence Marketing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3" name="Image1" descr=""/>
          <p:cNvPicPr/>
          <p:nvPr/>
        </p:nvPicPr>
        <p:blipFill>
          <a:blip r:embed="rId4"/>
          <a:stretch/>
        </p:blipFill>
        <p:spPr>
          <a:xfrm rot="20640000">
            <a:off x="202320" y="159120"/>
            <a:ext cx="1392480" cy="1670760"/>
          </a:xfrm>
          <a:prstGeom prst="rect">
            <a:avLst/>
          </a:prstGeom>
          <a:ln w="0">
            <a:noFill/>
          </a:ln>
        </p:spPr>
      </p:pic>
      <p:sp>
        <p:nvSpPr>
          <p:cNvPr id="44" name="ZoneTexte 9"/>
          <p:cNvSpPr/>
          <p:nvPr/>
        </p:nvSpPr>
        <p:spPr>
          <a:xfrm>
            <a:off x="0" y="3861000"/>
            <a:ext cx="5327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Rapport présenté par :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45" name="image7.png" descr=""/>
          <p:cNvPicPr/>
          <p:nvPr/>
        </p:nvPicPr>
        <p:blipFill>
          <a:blip r:embed="rId5"/>
          <a:srcRect l="21174" t="24080" r="9345" b="22710"/>
          <a:stretch/>
        </p:blipFill>
        <p:spPr>
          <a:xfrm>
            <a:off x="3780000" y="3429000"/>
            <a:ext cx="2699280" cy="15829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002060"/>
                </a:solidFill>
                <a:latin typeface="Calibri"/>
              </a:rPr>
              <a:t>Audit SEO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solidFill>
              <a:srgbClr val="ffff00"/>
            </a:solidFill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Concurrents avec un faible positionnement sur Google et des mots-clés inadéquats avec l’activité de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EA Design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Stratégie SEO basée sur un </a:t>
            </a:r>
            <a:r>
              <a:rPr b="1" lang="fr-FR" sz="2400" spc="-1" strike="noStrike">
                <a:solidFill>
                  <a:srgbClr val="ffc000"/>
                </a:solidFill>
                <a:latin typeface="Calibri"/>
              </a:rPr>
              <a:t>marketing de contenu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pertinent.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Choix de </a:t>
            </a:r>
            <a:r>
              <a:rPr b="1" lang="fr-FR" sz="2400" spc="-1" strike="noStrike">
                <a:solidFill>
                  <a:srgbClr val="ffc000"/>
                </a:solidFill>
                <a:latin typeface="Calibri"/>
              </a:rPr>
              <a:t>mots-clés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adéquats : création graphique en Côte d’Ivoire, design graphique en Côte d’Ivoire...etc.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d’un site internet avec un </a:t>
            </a:r>
            <a:r>
              <a:rPr b="1" lang="fr-FR" sz="2400" spc="-1" strike="noStrike">
                <a:solidFill>
                  <a:srgbClr val="ffc000"/>
                </a:solidFill>
                <a:latin typeface="Calibri"/>
              </a:rPr>
              <a:t>Blog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une </a:t>
            </a:r>
            <a:r>
              <a:rPr b="1" lang="fr-FR" sz="2400" spc="-1" strike="noStrike">
                <a:solidFill>
                  <a:srgbClr val="ffc000"/>
                </a:solidFill>
                <a:latin typeface="Calibri"/>
              </a:rPr>
              <a:t>Newsletter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00"/>
                </a:solidFill>
                <a:latin typeface="Calibri"/>
              </a:rPr>
              <a:t>Audit SEA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Campagne Google Ads = opportunité pour EA Design de se faire connaître.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Les principaux concurrents directs n’effectuent pas de campagne Google Ads.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Source de trafic qualifié et chaud = énorme potentiel de conversion.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002060"/>
                </a:solidFill>
                <a:latin typeface="Calibri"/>
              </a:rPr>
              <a:t>Création de Contenu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 u="sng">
                <a:solidFill>
                  <a:srgbClr val="000000"/>
                </a:solidFill>
                <a:uFillTx/>
                <a:latin typeface="Calibri"/>
              </a:rPr>
              <a:t>Exemples de contenus rédactionnels :</a:t>
            </a: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Article 1 : Comment gagner de l'argent grâce à la photographie ?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Article 2 : 5 choses qu’il faut absolument savoir avant d’être graphiste !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Article 3 : Le Community Management, c’est quoi ?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Story : Présentation de l’entreprise et de ses services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Vidéo :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Post :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Newsletter :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00"/>
                </a:solidFill>
                <a:latin typeface="Calibri"/>
              </a:rPr>
              <a:t>Conclusion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EA Design une opportunité de développer son activité.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Notre rapport marketing a permis déceler une voie claire à suivre : la création et diffusion de contenus pertinents sur son propre site web et quelques réseaux sociaux.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3640" y="476640"/>
            <a:ext cx="5111640" cy="1438920"/>
          </a:xfrm>
          <a:prstGeom prst="rect">
            <a:avLst/>
          </a:prstGeom>
          <a:noFill/>
          <a:ln w="0">
            <a:solidFill>
              <a:srgbClr val="10243e"/>
            </a:solidFill>
          </a:ln>
        </p:spPr>
        <p:txBody>
          <a:bodyPr lIns="90000" rIns="90000" tIns="45000" bIns="45000" anchor="ctr">
            <a:normAutofit fontScale="51000"/>
          </a:bodyPr>
          <a:p>
            <a:pPr algn="ctr">
              <a:lnSpc>
                <a:spcPct val="100000"/>
              </a:lnSpc>
              <a:buNone/>
            </a:pPr>
            <a:br/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Notre Agence Marketing</a:t>
            </a:r>
            <a:br/>
            <a:r>
              <a:rPr b="1" lang="fr-FR" sz="4400" spc="-1" strike="noStrike">
                <a:solidFill>
                  <a:srgbClr val="000000"/>
                </a:solidFill>
                <a:latin typeface="Calibri"/>
              </a:rPr>
              <a:t>DigiTech Africa</a:t>
            </a:r>
            <a:br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« Porter haut les couleurs de notre continent et donner une nouvelle impulsion à l'économie numérique dans nos pays respectifs »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Notre équipe :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ato"/>
              </a:rPr>
              <a:t>Vanessa du Cameroun </a:t>
            </a:r>
            <a:endParaRPr b="0" lang="fr-F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ato"/>
              </a:rPr>
              <a:t>Haingotiana de Madagascar</a:t>
            </a:r>
            <a:endParaRPr b="0" lang="fr-F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ato"/>
              </a:rPr>
              <a:t>Edwige de la Côte d’Ivoire</a:t>
            </a:r>
            <a:endParaRPr b="0" lang="fr-F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ato"/>
              </a:rPr>
              <a:t>Ruth de la Côte d’Ivoire </a:t>
            </a:r>
            <a:endParaRPr b="0" lang="fr-FR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ato"/>
              </a:rPr>
              <a:t>Yacine de l’Algérie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48" name="image7.png" descr=""/>
          <p:cNvPicPr/>
          <p:nvPr/>
        </p:nvPicPr>
        <p:blipFill>
          <a:blip r:embed="rId1"/>
          <a:srcRect l="21174" t="24080" r="9345" b="22710"/>
          <a:stretch/>
        </p:blipFill>
        <p:spPr>
          <a:xfrm>
            <a:off x="5940000" y="260640"/>
            <a:ext cx="2879640" cy="17992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49" name="image10.jpg" descr="illustrations, cliparts, dessins animés et icônes de madagascar drapeau du pays africain - drapeau malgache"/>
          <p:cNvPicPr/>
          <p:nvPr/>
        </p:nvPicPr>
        <p:blipFill>
          <a:blip r:embed="rId2"/>
          <a:stretch/>
        </p:blipFill>
        <p:spPr>
          <a:xfrm>
            <a:off x="5400360" y="4680000"/>
            <a:ext cx="358920" cy="2869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0" name="image14.jpg" descr="illustrations, cliparts, dessins animés et icônes de drapeau de la côte d'ivoire - drapeau ivoirien"/>
          <p:cNvPicPr/>
          <p:nvPr/>
        </p:nvPicPr>
        <p:blipFill>
          <a:blip r:embed="rId3"/>
          <a:stretch/>
        </p:blipFill>
        <p:spPr>
          <a:xfrm>
            <a:off x="5220000" y="5040000"/>
            <a:ext cx="358920" cy="2869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1" name="image6.jpg" descr="illustrations, cliparts, dessins animés et icônes de algérie drapeau du pays africain - drapeau algérien"/>
          <p:cNvPicPr/>
          <p:nvPr/>
        </p:nvPicPr>
        <p:blipFill>
          <a:blip r:embed="rId4"/>
          <a:stretch/>
        </p:blipFill>
        <p:spPr>
          <a:xfrm>
            <a:off x="4356360" y="5760000"/>
            <a:ext cx="358920" cy="2869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2" name="image3.jpg" descr="illustrations, cliparts, dessins animés et icônes de drapeau camerounais - drapeau camerounais"/>
          <p:cNvPicPr/>
          <p:nvPr/>
        </p:nvPicPr>
        <p:blipFill>
          <a:blip r:embed="rId5"/>
          <a:stretch/>
        </p:blipFill>
        <p:spPr>
          <a:xfrm>
            <a:off x="4788360" y="4231440"/>
            <a:ext cx="430920" cy="2768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3" name="image14.jpg 1" descr="illustrations, cliparts, dessins animés et icônes de drapeau de la côte d'ivoire - drapeau ivoirien"/>
          <p:cNvPicPr/>
          <p:nvPr/>
        </p:nvPicPr>
        <p:blipFill>
          <a:blip r:embed="rId6"/>
          <a:stretch/>
        </p:blipFill>
        <p:spPr>
          <a:xfrm>
            <a:off x="4860360" y="5400000"/>
            <a:ext cx="358920" cy="2869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5640" y="188640"/>
            <a:ext cx="3609720" cy="142524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rIns="90000" tIns="45000" bIns="45000" anchor="ctr">
            <a:normAutofit fontScale="94000"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Le client :</a:t>
            </a:r>
            <a:br/>
            <a:r>
              <a:rPr b="1" i="1" lang="fr-FR" sz="4900" spc="-1" strike="noStrike">
                <a:solidFill>
                  <a:srgbClr val="000000"/>
                </a:solidFill>
                <a:latin typeface="Calibri"/>
              </a:rPr>
              <a:t>EA Design</a:t>
            </a:r>
            <a:endParaRPr b="0" lang="fr-FR" sz="49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67640" y="2709000"/>
            <a:ext cx="8228520" cy="3671280"/>
          </a:xfrm>
          <a:prstGeom prst="rect">
            <a:avLst/>
          </a:prstGeom>
          <a:noFill/>
          <a:ln w="0">
            <a:solidFill>
              <a:srgbClr val="002060"/>
            </a:solidFill>
          </a:ln>
        </p:spPr>
        <p:txBody>
          <a:bodyPr lIns="90000" rIns="90000" tIns="45000" bIns="45000"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000" spc="-1" strike="noStrike">
                <a:solidFill>
                  <a:srgbClr val="000000"/>
                </a:solidFill>
                <a:latin typeface="Calibri"/>
              </a:rPr>
              <a:t>Agence de communication</a:t>
            </a:r>
            <a:endParaRPr b="0" lang="fr-FR" sz="3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000" spc="-1" strike="noStrike">
                <a:solidFill>
                  <a:srgbClr val="000000"/>
                </a:solidFill>
                <a:latin typeface="Calibri"/>
              </a:rPr>
              <a:t>Fondateur : M. ADINGRA Emmanuel</a:t>
            </a:r>
            <a:endParaRPr b="0" lang="fr-FR" sz="3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000" spc="-1" strike="noStrike">
                <a:solidFill>
                  <a:srgbClr val="000000"/>
                </a:solidFill>
                <a:latin typeface="Calibri"/>
              </a:rPr>
              <a:t>Côte d’Ivoire</a:t>
            </a:r>
            <a:endParaRPr b="0" lang="fr-FR" sz="3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000" spc="-1" strike="noStrike">
                <a:solidFill>
                  <a:srgbClr val="000000"/>
                </a:solidFill>
                <a:latin typeface="Calibri"/>
              </a:rPr>
              <a:t>Ses clients : PME, ONG, Associations, Les passionnés de numérique </a:t>
            </a:r>
            <a:endParaRPr b="0" lang="fr-FR" sz="3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000" spc="-1" strike="noStrike">
                <a:solidFill>
                  <a:srgbClr val="000000"/>
                </a:solidFill>
                <a:latin typeface="Calibri"/>
              </a:rPr>
              <a:t>Services proposés : montage vidéo, création graphique, support audiovisuel, community management, web marketing, couverture médiatique d'un événement. </a:t>
            </a:r>
            <a:endParaRPr b="0" lang="fr-FR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fr-FR" sz="3000" spc="-1" strike="noStrike">
              <a:latin typeface="Arial"/>
            </a:endParaRPr>
          </a:p>
        </p:txBody>
      </p:sp>
      <p:pic>
        <p:nvPicPr>
          <p:cNvPr id="56" name="Image1" descr=""/>
          <p:cNvPicPr/>
          <p:nvPr/>
        </p:nvPicPr>
        <p:blipFill>
          <a:blip r:embed="rId1"/>
          <a:stretch/>
        </p:blipFill>
        <p:spPr>
          <a:xfrm>
            <a:off x="6660360" y="260640"/>
            <a:ext cx="1825560" cy="20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00"/>
                </a:solidFill>
                <a:latin typeface="Calibri"/>
              </a:rPr>
              <a:t>Analyse de la communication et besoins du client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50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3200" spc="-1" strike="noStrike" u="sng">
                <a:solidFill>
                  <a:srgbClr val="000000"/>
                </a:solidFill>
                <a:uFillTx/>
                <a:latin typeface="Calibri"/>
              </a:rPr>
              <a:t>Ce qui existe :</a:t>
            </a:r>
            <a:endParaRPr b="0" lang="fr-F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L’agence possède une page Facebook </a:t>
            </a:r>
            <a:endParaRPr b="0" lang="fr-F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Faible communication digitale</a:t>
            </a:r>
            <a:endParaRPr b="0" lang="fr-F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Visibilité limitée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3200" spc="-1" strike="noStrike" u="sng">
                <a:solidFill>
                  <a:srgbClr val="000000"/>
                </a:solidFill>
                <a:uFillTx/>
                <a:latin typeface="Calibri"/>
              </a:rPr>
              <a:t>Ce qui lui manque :</a:t>
            </a:r>
            <a:endParaRPr b="0" lang="fr-F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Présence plus accrue sur les réseaux sociaux</a:t>
            </a:r>
            <a:endParaRPr b="0" lang="fr-F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Planning de publications régulières</a:t>
            </a:r>
            <a:endParaRPr b="0" lang="fr-F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Contenu intelligent</a:t>
            </a:r>
            <a:endParaRPr b="0" lang="fr-F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Site internet bien référencé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00"/>
                </a:solidFill>
                <a:latin typeface="Calibri"/>
              </a:rPr>
              <a:t>Analyse des concurrents et de leur communication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Les concurrents directs et indirects possèdent tous un site web et sont présents sur les réseaux sociaux.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002060"/>
                </a:solidFill>
                <a:latin typeface="Calibri"/>
              </a:rPr>
              <a:t>Analyse des clients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Les cibles :</a:t>
            </a:r>
            <a:endParaRPr b="0" lang="fr-FR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Cœur de cible : PME</a:t>
            </a:r>
            <a:endParaRPr b="0" lang="fr-FR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primaire: association /ONG</a:t>
            </a:r>
            <a:endParaRPr b="0" lang="fr-FR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secondaire : toute personne intéressée par l’apprentissage du numérique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ffff00"/>
                </a:solidFill>
                <a:latin typeface="Calibri"/>
              </a:rPr>
              <a:t>Marketing et Communication digitale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99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 u="sng">
                <a:solidFill>
                  <a:srgbClr val="000000"/>
                </a:solidFill>
                <a:uFillTx/>
                <a:latin typeface="Calibri"/>
              </a:rPr>
              <a:t>Objectif principal : </a:t>
            </a:r>
            <a:endParaRPr b="0" lang="fr-F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améliorer la visibilité de l’agence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EA Design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 u="sng">
                <a:solidFill>
                  <a:srgbClr val="000000"/>
                </a:solidFill>
                <a:uFillTx/>
                <a:latin typeface="Calibri"/>
              </a:rPr>
              <a:t>Solutions mises en place :</a:t>
            </a:r>
            <a:endParaRPr b="0" lang="fr-FR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Présence sur des réseaux sociaux professionnels</a:t>
            </a:r>
            <a:endParaRPr b="0" lang="fr-FR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Linkedin, Instagram, Pinterest et Youtube</a:t>
            </a:r>
            <a:endParaRPr b="0" lang="fr-F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Création d’un site internet et d’un blog</a:t>
            </a:r>
            <a:endParaRPr b="0" lang="fr-FR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Facebook Ads, Google Ads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255640" cy="11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Tunnel de Conversion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66" name="Espace réservé du contenu 3" descr=""/>
          <p:cNvPicPr/>
          <p:nvPr/>
        </p:nvPicPr>
        <p:blipFill>
          <a:blip r:embed="rId1"/>
          <a:stretch/>
        </p:blipFill>
        <p:spPr>
          <a:xfrm>
            <a:off x="540000" y="836640"/>
            <a:ext cx="8099280" cy="60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Espace réservé du contenu 3" descr=""/>
          <p:cNvPicPr/>
          <p:nvPr/>
        </p:nvPicPr>
        <p:blipFill>
          <a:blip r:embed="rId1"/>
          <a:stretch/>
        </p:blipFill>
        <p:spPr>
          <a:xfrm>
            <a:off x="360000" y="0"/>
            <a:ext cx="845928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LibreOffice/7.2.7.2$Windows_X86_64 LibreOffice_project/8d71d29d553c0f7dcbfa38fbfda25ee34cce99a2</Application>
  <AppVersion>15.0000</AppVersion>
  <Words>253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2022-11-17T08:44:17Z</dcterms:created>
  <dc:creator>ESER</dc:creator>
  <dc:description/>
  <dc:language>fr-FR</dc:language>
  <cp:lastModifiedBy/>
  <dcterms:modified xsi:type="dcterms:W3CDTF">2022-11-19T22:19:13Z</dcterms:modified>
  <cp:revision>14</cp:revision>
  <dc:subject/>
  <dc:title>Programme T4SU - Spécialité : Marketing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14</vt:i4>
  </property>
</Properties>
</file>