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  <p:sldMasterId id="2147483673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41BA18-BC5D-4F53-B990-D3B84AC2CC1D}">
  <a:tblStyle styleId="{3241BA18-BC5D-4F53-B990-D3B84AC2CC1D}" styleName="Table_0">
    <a:wholeTbl>
      <a:tcTxStyle b="off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5"/>
          </a:solidFill>
        </a:fill>
      </a:tcStyle>
    </a:wholeTbl>
    <a:band1H>
      <a:tcTxStyle/>
      <a:tcStyle>
        <a:tcBdr/>
        <a:fill>
          <a:solidFill>
            <a:srgbClr val="487AA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487AA8"/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</a:tcBdr>
        <a:fill>
          <a:solidFill>
            <a:srgbClr val="487AA8"/>
          </a:solidFill>
        </a:fill>
      </a:tcStyle>
    </a:lastCol>
    <a:firstCol>
      <a:tcTxStyle b="on" i="off"/>
      <a:tcStyle>
        <a:tcBdr>
          <a:right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</a:tcBdr>
        <a:fill>
          <a:solidFill>
            <a:srgbClr val="487AA8"/>
          </a:solidFill>
        </a:fill>
      </a:tcStyle>
    </a:firstCol>
    <a:lastRow>
      <a:tcTxStyle b="on" i="off"/>
      <a:tcStyle>
        <a:tcBdr>
          <a:top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3C668C"/>
          </a:solidFill>
        </a:fill>
      </a:tcStyle>
    </a:lastRow>
    <a:seCell>
      <a:tcTxStyle/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</a:tcBdr>
      </a:tcStyle>
    </a:seCell>
    <a:swCell>
      <a:tcTxStyle/>
      <a:tcStyle>
        <a:tcBdr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swCell>
    <a:firstRow>
      <a:tcTxStyle b="on" i="off"/>
      <a:tcStyle>
        <a:tcBdr>
          <a:bottom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</a:tcBdr>
      </a:tcStyle>
    </a:neCell>
    <a:nwCell>
      <a:tcTxStyle/>
      <a:tcStyle>
        <a:tcBdr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c4655aeb8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22c4655aeb8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c4b317a9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2c4b317a9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2c4655aeb8_2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22c4655aeb8_2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c4655aeb8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22c4655aeb8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c4655aeb8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2c4655aeb8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c4655aeb8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2c4655aeb8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c4655aeb8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22c4655aeb8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c4655aeb8_2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22c4655aeb8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c4655aeb8_2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22c4655aeb8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c4b317a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2c4b317a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2c4b317a9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2c4b317a9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ctrTitle"/>
          </p:nvPr>
        </p:nvSpPr>
        <p:spPr>
          <a:xfrm>
            <a:off x="5598461" y="1337969"/>
            <a:ext cx="3065480" cy="2166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" sz="3500"/>
              <a:t>CSCI5308 Advanced Topics in Software Development</a:t>
            </a:r>
            <a:br>
              <a:rPr lang="en" sz="3500"/>
            </a:br>
            <a:endParaRPr sz="3500"/>
          </a:p>
        </p:txBody>
      </p:sp>
      <p:sp>
        <p:nvSpPr>
          <p:cNvPr id="142" name="Google Shape;142;p27"/>
          <p:cNvSpPr txBox="1">
            <a:spLocks noGrp="1"/>
          </p:cNvSpPr>
          <p:nvPr>
            <p:ph type="subTitle" idx="1"/>
          </p:nvPr>
        </p:nvSpPr>
        <p:spPr>
          <a:xfrm>
            <a:off x="5598459" y="3563170"/>
            <a:ext cx="3065479" cy="86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endParaRPr sz="15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" sz="1500"/>
              <a:t>Cravate Food Truck Application</a:t>
            </a:r>
            <a:endParaRPr/>
          </a:p>
        </p:txBody>
      </p:sp>
      <p:sp>
        <p:nvSpPr>
          <p:cNvPr id="143" name="Google Shape;143;p27"/>
          <p:cNvSpPr/>
          <p:nvPr/>
        </p:nvSpPr>
        <p:spPr>
          <a:xfrm rot="10800000">
            <a:off x="1" y="0"/>
            <a:ext cx="5391038" cy="5143500"/>
          </a:xfrm>
          <a:custGeom>
            <a:avLst/>
            <a:gdLst/>
            <a:ahLst/>
            <a:cxnLst/>
            <a:rect l="l" t="t" r="r" b="b"/>
            <a:pathLst>
              <a:path w="7188051" h="6858000" extrusionOk="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7" descr="Computer script on a screen"/>
          <p:cNvPicPr preferRelativeResize="0"/>
          <p:nvPr/>
        </p:nvPicPr>
        <p:blipFill rotWithShape="1">
          <a:blip r:embed="rId3">
            <a:alphaModFix/>
          </a:blip>
          <a:srcRect r="31589" b="-1"/>
          <a:stretch/>
        </p:blipFill>
        <p:spPr>
          <a:xfrm>
            <a:off x="1" y="8"/>
            <a:ext cx="5271371" cy="5143492"/>
          </a:xfrm>
          <a:custGeom>
            <a:avLst/>
            <a:gdLst/>
            <a:ahLst/>
            <a:cxnLst/>
            <a:rect l="l" t="t" r="r" b="b"/>
            <a:pathLst>
              <a:path w="7028495" h="6858000" extrusionOk="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Code Coverage</a:t>
            </a:r>
            <a:endParaRPr/>
          </a:p>
        </p:txBody>
      </p:sp>
      <p:pic>
        <p:nvPicPr>
          <p:cNvPr id="251" name="Google Shape;251;p36"/>
          <p:cNvPicPr preferRelativeResize="0"/>
          <p:nvPr/>
        </p:nvPicPr>
        <p:blipFill rotWithShape="1">
          <a:blip r:embed="rId3">
            <a:alphaModFix/>
          </a:blip>
          <a:srcRect l="26518" t="35159" r="3251" b="18449"/>
          <a:stretch/>
        </p:blipFill>
        <p:spPr>
          <a:xfrm>
            <a:off x="424125" y="1268050"/>
            <a:ext cx="8459252" cy="317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7"/>
          <p:cNvSpPr txBox="1">
            <a:spLocks noGrp="1"/>
          </p:cNvSpPr>
          <p:nvPr>
            <p:ph type="title"/>
          </p:nvPr>
        </p:nvSpPr>
        <p:spPr>
          <a:xfrm>
            <a:off x="628650" y="344897"/>
            <a:ext cx="7886700" cy="753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None/>
            </a:pPr>
            <a:r>
              <a:rPr lang="en">
                <a:solidFill>
                  <a:srgbClr val="FFFFFF"/>
                </a:solidFill>
              </a:rPr>
              <a:t>Learning From the Project</a:t>
            </a:r>
            <a:endParaRPr/>
          </a:p>
        </p:txBody>
      </p:sp>
      <p:sp>
        <p:nvSpPr>
          <p:cNvPr id="258" name="Google Shape;258;p37"/>
          <p:cNvSpPr/>
          <p:nvPr/>
        </p:nvSpPr>
        <p:spPr>
          <a:xfrm>
            <a:off x="434622" y="1190978"/>
            <a:ext cx="8274756" cy="3576285"/>
          </a:xfrm>
          <a:prstGeom prst="roundRect">
            <a:avLst>
              <a:gd name="adj" fmla="val 3174"/>
            </a:avLst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" name="Google Shape;259;p37"/>
          <p:cNvGrpSpPr/>
          <p:nvPr/>
        </p:nvGrpSpPr>
        <p:grpSpPr>
          <a:xfrm>
            <a:off x="685476" y="1784309"/>
            <a:ext cx="7773047" cy="2396251"/>
            <a:chOff x="75768" y="578168"/>
            <a:chExt cx="10364063" cy="3195001"/>
          </a:xfrm>
        </p:grpSpPr>
        <p:sp>
          <p:nvSpPr>
            <p:cNvPr id="260" name="Google Shape;260;p37"/>
            <p:cNvSpPr/>
            <p:nvPr/>
          </p:nvSpPr>
          <p:spPr>
            <a:xfrm>
              <a:off x="679050" y="578168"/>
              <a:ext cx="1887187" cy="18871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7"/>
            <p:cNvSpPr/>
            <p:nvPr/>
          </p:nvSpPr>
          <p:spPr>
            <a:xfrm>
              <a:off x="1081237" y="980356"/>
              <a:ext cx="1082812" cy="108281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7"/>
            <p:cNvSpPr/>
            <p:nvPr/>
          </p:nvSpPr>
          <p:spPr>
            <a:xfrm>
              <a:off x="75768" y="3053169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7"/>
            <p:cNvSpPr txBox="1"/>
            <p:nvPr/>
          </p:nvSpPr>
          <p:spPr>
            <a:xfrm>
              <a:off x="75768" y="3053169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" sz="17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COMMUNICATION WITHIN A DEVELOPMENT TEAM.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7"/>
            <p:cNvSpPr/>
            <p:nvPr/>
          </p:nvSpPr>
          <p:spPr>
            <a:xfrm>
              <a:off x="4314206" y="578168"/>
              <a:ext cx="1887187" cy="18871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7"/>
            <p:cNvSpPr/>
            <p:nvPr/>
          </p:nvSpPr>
          <p:spPr>
            <a:xfrm>
              <a:off x="4716393" y="980356"/>
              <a:ext cx="1082812" cy="108281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7"/>
            <p:cNvSpPr/>
            <p:nvPr/>
          </p:nvSpPr>
          <p:spPr>
            <a:xfrm>
              <a:off x="3710925" y="3053169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7"/>
            <p:cNvSpPr txBox="1"/>
            <p:nvPr/>
          </p:nvSpPr>
          <p:spPr>
            <a:xfrm>
              <a:off x="3710925" y="3053169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" sz="17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REACT NATIVE DEVELOPMENT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7"/>
            <p:cNvSpPr/>
            <p:nvPr/>
          </p:nvSpPr>
          <p:spPr>
            <a:xfrm>
              <a:off x="7949362" y="578168"/>
              <a:ext cx="1887187" cy="188718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7"/>
            <p:cNvSpPr/>
            <p:nvPr/>
          </p:nvSpPr>
          <p:spPr>
            <a:xfrm>
              <a:off x="8351550" y="980356"/>
              <a:ext cx="1082812" cy="108281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7"/>
            <p:cNvSpPr/>
            <p:nvPr/>
          </p:nvSpPr>
          <p:spPr>
            <a:xfrm>
              <a:off x="7346081" y="3053169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7"/>
            <p:cNvSpPr txBox="1"/>
            <p:nvPr/>
          </p:nvSpPr>
          <p:spPr>
            <a:xfrm>
              <a:off x="7346081" y="3053169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" sz="17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INTEGRATION OF FRONTEND AND BACKEND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8"/>
          <p:cNvSpPr/>
          <p:nvPr/>
        </p:nvSpPr>
        <p:spPr>
          <a:xfrm rot="5400000" flipH="1">
            <a:off x="-1057563" y="1057561"/>
            <a:ext cx="5143500" cy="3028377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8"/>
          <p:cNvSpPr/>
          <p:nvPr/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/>
          <p:nvPr/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/>
          <p:nvPr/>
        </p:nvSpPr>
        <p:spPr>
          <a:xfrm rot="-964587">
            <a:off x="-376303" y="727289"/>
            <a:ext cx="2925268" cy="3134218"/>
          </a:xfrm>
          <a:custGeom>
            <a:avLst/>
            <a:gdLst/>
            <a:ahLst/>
            <a:cxnLst/>
            <a:rect l="l" t="t" r="r" b="b"/>
            <a:pathLst>
              <a:path w="3900357" h="4178958" extrusionOk="0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/>
          <p:nvPr/>
        </p:nvSpPr>
        <p:spPr>
          <a:xfrm rot="5400000" flipH="1">
            <a:off x="-1057571" y="1057559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64698" y="1262818"/>
            <a:ext cx="2963669" cy="962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lang="en" sz="2400">
                <a:solidFill>
                  <a:srgbClr val="FFFFFF"/>
                </a:solidFill>
              </a:rPr>
              <a:t>Development Team 20</a:t>
            </a:r>
            <a:br>
              <a:rPr lang="en" sz="3000">
                <a:solidFill>
                  <a:srgbClr val="FFFFFF"/>
                </a:solidFill>
              </a:rPr>
            </a:br>
            <a:r>
              <a:rPr lang="en" sz="1700">
                <a:solidFill>
                  <a:srgbClr val="FFFFFF"/>
                </a:solidFill>
              </a:rPr>
              <a:t>Client Team 26</a:t>
            </a:r>
            <a:endParaRPr/>
          </a:p>
        </p:txBody>
      </p:sp>
      <p:grpSp>
        <p:nvGrpSpPr>
          <p:cNvPr id="156" name="Google Shape;156;p28"/>
          <p:cNvGrpSpPr/>
          <p:nvPr/>
        </p:nvGrpSpPr>
        <p:grpSpPr>
          <a:xfrm>
            <a:off x="3678789" y="615450"/>
            <a:ext cx="5000125" cy="3985199"/>
            <a:chOff x="0" y="70160"/>
            <a:chExt cx="6666833" cy="5313599"/>
          </a:xfrm>
        </p:grpSpPr>
        <p:sp>
          <p:nvSpPr>
            <p:cNvPr id="157" name="Google Shape;157;p28"/>
            <p:cNvSpPr/>
            <p:nvPr/>
          </p:nvSpPr>
          <p:spPr>
            <a:xfrm>
              <a:off x="0" y="424400"/>
              <a:ext cx="6666833" cy="604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333341" y="70160"/>
              <a:ext cx="4666783" cy="70848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8"/>
            <p:cNvSpPr txBox="1"/>
            <p:nvPr/>
          </p:nvSpPr>
          <p:spPr>
            <a:xfrm>
              <a:off x="367926" y="104745"/>
              <a:ext cx="4597613" cy="639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2275" tIns="0" rIns="1322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Het Mehta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0" y="1513040"/>
              <a:ext cx="6666833" cy="604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333341" y="1158800"/>
              <a:ext cx="4666783" cy="70848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8"/>
            <p:cNvSpPr txBox="1"/>
            <p:nvPr/>
          </p:nvSpPr>
          <p:spPr>
            <a:xfrm>
              <a:off x="367926" y="1193385"/>
              <a:ext cx="4597613" cy="639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2275" tIns="0" rIns="1322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Mitul Shah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0" y="2601680"/>
              <a:ext cx="6666833" cy="604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333341" y="2247440"/>
              <a:ext cx="4666783" cy="70848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C647"/>
                </a:gs>
                <a:gs pos="50000">
                  <a:srgbClr val="FFC600"/>
                </a:gs>
                <a:gs pos="100000">
                  <a:srgbClr val="E3B4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8"/>
            <p:cNvSpPr txBox="1"/>
            <p:nvPr/>
          </p:nvSpPr>
          <p:spPr>
            <a:xfrm>
              <a:off x="367926" y="2282025"/>
              <a:ext cx="4597613" cy="639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2275" tIns="0" rIns="1322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Pratik Parmar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0" y="3690319"/>
              <a:ext cx="6666833" cy="604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333341" y="3336080"/>
              <a:ext cx="4666783" cy="70848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8"/>
            <p:cNvSpPr txBox="1"/>
            <p:nvPr/>
          </p:nvSpPr>
          <p:spPr>
            <a:xfrm>
              <a:off x="367926" y="3370665"/>
              <a:ext cx="4597613" cy="639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2275" tIns="0" rIns="1322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Edwin Adams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0" y="4778959"/>
              <a:ext cx="6666833" cy="604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333341" y="4424719"/>
              <a:ext cx="4666783" cy="70848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8"/>
            <p:cNvSpPr txBox="1"/>
            <p:nvPr/>
          </p:nvSpPr>
          <p:spPr>
            <a:xfrm>
              <a:off x="367926" y="4459304"/>
              <a:ext cx="4597613" cy="639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2275" tIns="0" rIns="1322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Tanisha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628650" y="336541"/>
            <a:ext cx="3530753" cy="919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None/>
            </a:pPr>
            <a:r>
              <a:rPr lang="en" sz="2900">
                <a:solidFill>
                  <a:schemeClr val="lt1"/>
                </a:solidFill>
              </a:rPr>
              <a:t>Summary</a:t>
            </a:r>
            <a:endParaRPr/>
          </a:p>
        </p:txBody>
      </p:sp>
      <p:cxnSp>
        <p:nvCxnSpPr>
          <p:cNvPr id="178" name="Google Shape;178;p29"/>
          <p:cNvCxnSpPr/>
          <p:nvPr/>
        </p:nvCxnSpPr>
        <p:spPr>
          <a:xfrm rot="10800000">
            <a:off x="623905" y="1312317"/>
            <a:ext cx="3538728" cy="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29"/>
          <p:cNvSpPr txBox="1">
            <a:spLocks noGrp="1"/>
          </p:cNvSpPr>
          <p:nvPr>
            <p:ph type="body" idx="1"/>
          </p:nvPr>
        </p:nvSpPr>
        <p:spPr>
          <a:xfrm>
            <a:off x="673327" y="1431894"/>
            <a:ext cx="3439885" cy="2735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177800" lvl="0" indent="-184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 sz="1500">
                <a:solidFill>
                  <a:schemeClr val="lt1"/>
                </a:solidFill>
              </a:rPr>
              <a:t>Cravate is an application being developed to serve as a platform for food trucks in Halifax.</a:t>
            </a:r>
            <a:endParaRPr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 sz="1500">
                <a:solidFill>
                  <a:schemeClr val="lt1"/>
                </a:solidFill>
              </a:rPr>
              <a:t>The application allows customers to find and navigate to their preferred food trucks in the city.</a:t>
            </a:r>
            <a:endParaRPr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 sz="1500">
                <a:solidFill>
                  <a:schemeClr val="lt1"/>
                </a:solidFill>
              </a:rPr>
              <a:t>Food truck vendors are able to register with the platform to increase visibility and attract more customers.</a:t>
            </a:r>
            <a:endParaRPr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 sz="1500">
                <a:solidFill>
                  <a:schemeClr val="lt1"/>
                </a:solidFill>
              </a:rPr>
              <a:t>Admins of the application are able to view records for each user, vendor and food truck and delete the record.</a:t>
            </a:r>
            <a:endParaRPr/>
          </a:p>
        </p:txBody>
      </p:sp>
      <p:cxnSp>
        <p:nvCxnSpPr>
          <p:cNvPr id="180" name="Google Shape;180;p29"/>
          <p:cNvCxnSpPr/>
          <p:nvPr/>
        </p:nvCxnSpPr>
        <p:spPr>
          <a:xfrm rot="10800000">
            <a:off x="625520" y="4280754"/>
            <a:ext cx="3535498" cy="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1" name="Google Shape;181;p29" descr="Light trail of roa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4090" y="1264903"/>
            <a:ext cx="4249910" cy="2613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30" descr="Red drawing pins on a map"/>
          <p:cNvPicPr preferRelativeResize="0"/>
          <p:nvPr/>
        </p:nvPicPr>
        <p:blipFill rotWithShape="1">
          <a:blip r:embed="rId3">
            <a:alphaModFix/>
          </a:blip>
          <a:srcRect r="5199"/>
          <a:stretch/>
        </p:blipFill>
        <p:spPr>
          <a:xfrm>
            <a:off x="2642616" y="8"/>
            <a:ext cx="6501384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/>
          <p:nvPr/>
        </p:nvSpPr>
        <p:spPr>
          <a:xfrm>
            <a:off x="1" y="0"/>
            <a:ext cx="7317451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7647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278321" y="870966"/>
            <a:ext cx="2578608" cy="84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100"/>
              <a:t>Dashboard Statistics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0"/>
          <p:cNvSpPr/>
          <p:nvPr/>
        </p:nvSpPr>
        <p:spPr>
          <a:xfrm rot="5400000">
            <a:off x="496919" y="454342"/>
            <a:ext cx="54864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0"/>
          <p:cNvSpPr/>
          <p:nvPr/>
        </p:nvSpPr>
        <p:spPr>
          <a:xfrm>
            <a:off x="321183" y="1832610"/>
            <a:ext cx="2475738" cy="6858"/>
          </a:xfrm>
          <a:prstGeom prst="rect">
            <a:avLst/>
          </a:prstGeom>
          <a:solidFill>
            <a:srgbClr val="D5D5D5"/>
          </a:solidFill>
          <a:ln w="9525" cap="flat" cmpd="sng">
            <a:solidFill>
              <a:srgbClr val="D5D5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0"/>
          <p:cNvSpPr txBox="1">
            <a:spLocks noGrp="1"/>
          </p:cNvSpPr>
          <p:nvPr>
            <p:ph type="body" idx="1"/>
          </p:nvPr>
        </p:nvSpPr>
        <p:spPr>
          <a:xfrm>
            <a:off x="278325" y="2038550"/>
            <a:ext cx="2806500" cy="24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84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" sz="1300"/>
              <a:t>Total Number of Tasks: 93</a:t>
            </a:r>
            <a:endParaRPr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" sz="1300"/>
              <a:t>Breakdown:</a:t>
            </a:r>
            <a:endParaRPr/>
          </a:p>
          <a:p>
            <a:pPr marL="520700" lvl="1" indent="-184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" sz="1300"/>
              <a:t>Edwin – 16 tasks   | Frontend </a:t>
            </a:r>
            <a:endParaRPr/>
          </a:p>
          <a:p>
            <a:pPr marL="520700" lvl="1" indent="-184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" sz="1300"/>
              <a:t>Het 	 – 20 tasks   | Frontend</a:t>
            </a:r>
            <a:endParaRPr/>
          </a:p>
          <a:p>
            <a:pPr marL="520700" lvl="1" indent="-184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" sz="1300"/>
              <a:t>Mitul  – 20 tasks   | Backend</a:t>
            </a:r>
            <a:endParaRPr/>
          </a:p>
          <a:p>
            <a:pPr marL="520700" lvl="1" indent="-184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" sz="1300"/>
              <a:t>Pratik  – 20 tasks   | Backend</a:t>
            </a:r>
            <a:endParaRPr/>
          </a:p>
          <a:p>
            <a:pPr marL="520700" lvl="1" indent="-184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" sz="1300"/>
              <a:t>Tanisha - 17 Tasks | Frontend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/>
          <p:nvPr/>
        </p:nvSpPr>
        <p:spPr>
          <a:xfrm>
            <a:off x="-1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31" descr="Mobile phone and text message bubbles"/>
          <p:cNvPicPr preferRelativeResize="0"/>
          <p:nvPr/>
        </p:nvPicPr>
        <p:blipFill rotWithShape="1">
          <a:blip r:embed="rId3">
            <a:alphaModFix/>
          </a:blip>
          <a:srcRect l="5323" r="558" b="-1"/>
          <a:stretch/>
        </p:blipFill>
        <p:spPr>
          <a:xfrm>
            <a:off x="1" y="8"/>
            <a:ext cx="7252232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1"/>
          <p:cNvSpPr/>
          <p:nvPr/>
        </p:nvSpPr>
        <p:spPr>
          <a:xfrm flipH="1">
            <a:off x="3843764" y="0"/>
            <a:ext cx="5300233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6862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5648708" y="273844"/>
            <a:ext cx="2866642" cy="1424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3000"/>
              <a:t>Demo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1"/>
          <p:cNvSpPr txBox="1">
            <a:spLocks noGrp="1"/>
          </p:cNvSpPr>
          <p:nvPr>
            <p:ph type="body" idx="1"/>
          </p:nvPr>
        </p:nvSpPr>
        <p:spPr>
          <a:xfrm>
            <a:off x="5648708" y="1825651"/>
            <a:ext cx="2866642" cy="280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Next we will provide a demonstration of the application!</a:t>
            </a:r>
            <a:endParaRPr/>
          </a:p>
          <a:p>
            <a:pPr marL="177800" lvl="0" indent="-76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2"/>
          <p:cNvSpPr txBox="1">
            <a:spLocks noGrp="1"/>
          </p:cNvSpPr>
          <p:nvPr>
            <p:ph type="title"/>
          </p:nvPr>
        </p:nvSpPr>
        <p:spPr>
          <a:xfrm>
            <a:off x="4993286" y="350453"/>
            <a:ext cx="3146756" cy="1539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" sz="4200"/>
              <a:t>Project Status</a:t>
            </a:r>
            <a:endParaRPr/>
          </a:p>
        </p:txBody>
      </p:sp>
      <p:sp>
        <p:nvSpPr>
          <p:cNvPr id="208" name="Google Shape;208;p32"/>
          <p:cNvSpPr/>
          <p:nvPr/>
        </p:nvSpPr>
        <p:spPr>
          <a:xfrm>
            <a:off x="242224" y="415614"/>
            <a:ext cx="4306642" cy="430664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32" descr="Light trail of road"/>
          <p:cNvPicPr preferRelativeResize="0"/>
          <p:nvPr/>
        </p:nvPicPr>
        <p:blipFill rotWithShape="1">
          <a:blip r:embed="rId3">
            <a:alphaModFix/>
          </a:blip>
          <a:srcRect l="19758" r="18740" b="-1"/>
          <a:stretch/>
        </p:blipFill>
        <p:spPr>
          <a:xfrm>
            <a:off x="379064" y="415613"/>
            <a:ext cx="4306642" cy="4306642"/>
          </a:xfrm>
          <a:custGeom>
            <a:avLst/>
            <a:gdLst/>
            <a:ahLst/>
            <a:cxnLst/>
            <a:rect l="l" t="t" r="r" b="b"/>
            <a:pathLst>
              <a:path w="1838528" h="1838528" extrusionOk="0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10" name="Google Shape;210;p32"/>
          <p:cNvSpPr/>
          <p:nvPr/>
        </p:nvSpPr>
        <p:spPr>
          <a:xfrm>
            <a:off x="753717" y="527759"/>
            <a:ext cx="128636" cy="128636"/>
          </a:xfrm>
          <a:custGeom>
            <a:avLst/>
            <a:gdLst/>
            <a:ahLst/>
            <a:cxnLst/>
            <a:rect l="l" t="t" r="r" b="b"/>
            <a:pathLst>
              <a:path w="171515" h="171515" extrusionOk="0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2"/>
          <p:cNvSpPr/>
          <p:nvPr/>
        </p:nvSpPr>
        <p:spPr>
          <a:xfrm>
            <a:off x="317065" y="1172022"/>
            <a:ext cx="118159" cy="118159"/>
          </a:xfrm>
          <a:custGeom>
            <a:avLst/>
            <a:gdLst/>
            <a:ahLst/>
            <a:cxnLst/>
            <a:rect l="l" t="t" r="r" b="b"/>
            <a:pathLst>
              <a:path w="157545" h="157545" extrusionOk="0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2"/>
          <p:cNvSpPr txBox="1">
            <a:spLocks noGrp="1"/>
          </p:cNvSpPr>
          <p:nvPr>
            <p:ph type="body" idx="1"/>
          </p:nvPr>
        </p:nvSpPr>
        <p:spPr>
          <a:xfrm>
            <a:off x="4993286" y="2243114"/>
            <a:ext cx="3146755" cy="2185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User requirements:</a:t>
            </a:r>
            <a:endParaRPr/>
          </a:p>
          <a:p>
            <a:pPr marL="520700" lvl="1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Customer and Vendor access to the app. (Authentication)</a:t>
            </a:r>
            <a:endParaRPr/>
          </a:p>
          <a:p>
            <a:pPr marL="520700" lvl="1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Verification of food trucks</a:t>
            </a:r>
            <a:endParaRPr/>
          </a:p>
          <a:p>
            <a:pPr marL="520700" lvl="1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Search functionality</a:t>
            </a:r>
            <a:endParaRPr/>
          </a:p>
          <a:p>
            <a:pPr marL="520700" lvl="1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Capture of food truck live location and navigation for customers</a:t>
            </a:r>
            <a:endParaRPr/>
          </a:p>
          <a:p>
            <a:pPr marL="520700" lvl="1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Leadership Dashboard</a:t>
            </a:r>
            <a:endParaRPr/>
          </a:p>
        </p:txBody>
      </p:sp>
      <p:sp>
        <p:nvSpPr>
          <p:cNvPr id="213" name="Google Shape;213;p32"/>
          <p:cNvSpPr/>
          <p:nvPr/>
        </p:nvSpPr>
        <p:spPr>
          <a:xfrm>
            <a:off x="4090612" y="4331312"/>
            <a:ext cx="84319" cy="84319"/>
          </a:xfrm>
          <a:custGeom>
            <a:avLst/>
            <a:gdLst/>
            <a:ahLst/>
            <a:cxnLst/>
            <a:rect l="l" t="t" r="r" b="b"/>
            <a:pathLst>
              <a:path w="112426" h="112426" extrusionOk="0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4" name="Google Shape;214;p32"/>
          <p:cNvCxnSpPr/>
          <p:nvPr/>
        </p:nvCxnSpPr>
        <p:spPr>
          <a:xfrm>
            <a:off x="8689622" y="2714454"/>
            <a:ext cx="0" cy="2429046"/>
          </a:xfrm>
          <a:prstGeom prst="straightConnector1">
            <a:avLst/>
          </a:prstGeom>
          <a:noFill/>
          <a:ln w="25400" cap="sq" cmpd="sng">
            <a:solidFill>
              <a:schemeClr val="accent1"/>
            </a:solidFill>
            <a:prstDash val="solid"/>
            <a:bevel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/>
          <p:nvPr/>
        </p:nvSpPr>
        <p:spPr>
          <a:xfrm>
            <a:off x="2287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33" descr="Light trail of road"/>
          <p:cNvPicPr preferRelativeResize="0"/>
          <p:nvPr/>
        </p:nvPicPr>
        <p:blipFill rotWithShape="1">
          <a:blip r:embed="rId3">
            <a:alphaModFix/>
          </a:blip>
          <a:srcRect l="7245" r="6040"/>
          <a:stretch/>
        </p:blipFill>
        <p:spPr>
          <a:xfrm>
            <a:off x="1891767" y="8"/>
            <a:ext cx="7252232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/>
          <p:nvPr/>
        </p:nvSpPr>
        <p:spPr>
          <a:xfrm>
            <a:off x="-1" y="0"/>
            <a:ext cx="5542697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6862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/>
          </p:nvPr>
        </p:nvSpPr>
        <p:spPr>
          <a:xfrm>
            <a:off x="719228" y="272619"/>
            <a:ext cx="2866642" cy="10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100"/>
              <a:t>Project Status</a:t>
            </a:r>
            <a:endParaRPr/>
          </a:p>
        </p:txBody>
      </p:sp>
      <p:graphicFrame>
        <p:nvGraphicFramePr>
          <p:cNvPr id="223" name="Google Shape;223;p33"/>
          <p:cNvGraphicFramePr/>
          <p:nvPr/>
        </p:nvGraphicFramePr>
        <p:xfrm>
          <a:off x="628650" y="1369219"/>
          <a:ext cx="7886675" cy="3289000"/>
        </p:xfrm>
        <a:graphic>
          <a:graphicData uri="http://schemas.openxmlformats.org/drawingml/2006/table">
            <a:tbl>
              <a:tblPr firstRow="1" bandRow="1">
                <a:noFill/>
                <a:tableStyleId>{3241BA18-BC5D-4F53-B990-D3B84AC2CC1D}</a:tableStyleId>
              </a:tblPr>
              <a:tblGrid>
                <a:gridCol w="607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/>
                        <a:t>Goal</a:t>
                      </a:r>
                      <a:endParaRPr sz="1100"/>
                    </a:p>
                  </a:txBody>
                  <a:tcPr marL="68600" marR="6860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Status</a:t>
                      </a:r>
                      <a:endParaRPr sz="1100"/>
                    </a:p>
                  </a:txBody>
                  <a:tcPr marL="68600" marR="68600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Implementation of user requirements/core features</a:t>
                      </a:r>
                      <a:endParaRPr sz="1100"/>
                    </a:p>
                  </a:txBody>
                  <a:tcPr marL="68600" marR="68600" marT="34300" marB="343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      ✔</a:t>
                      </a:r>
                      <a:endParaRPr sz="3600"/>
                    </a:p>
                  </a:txBody>
                  <a:tcPr marL="68600" marR="6860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Integration of frontend and backend code</a:t>
                      </a:r>
                      <a:endParaRPr sz="1100"/>
                    </a:p>
                  </a:txBody>
                  <a:tcPr marL="68600" marR="68600" marT="34300" marB="343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✔</a:t>
                      </a:r>
                      <a:endParaRPr sz="1400"/>
                    </a:p>
                  </a:txBody>
                  <a:tcPr marL="68600" marR="6860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Deployment of project via AWS EC2 instance</a:t>
                      </a:r>
                      <a:endParaRPr sz="1100"/>
                    </a:p>
                  </a:txBody>
                  <a:tcPr marL="68600" marR="68600" marT="34300" marB="343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✔</a:t>
                      </a:r>
                      <a:endParaRPr sz="1400"/>
                    </a:p>
                  </a:txBody>
                  <a:tcPr marL="68600" marR="6860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Implementation of test cases for back-end code</a:t>
                      </a:r>
                      <a:endParaRPr sz="1100"/>
                    </a:p>
                  </a:txBody>
                  <a:tcPr marL="68600" marR="68600" marT="34300" marB="343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✔</a:t>
                      </a:r>
                      <a:endParaRPr sz="1400"/>
                    </a:p>
                  </a:txBody>
                  <a:tcPr marL="68600" marR="6860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number </a:t>
            </a:r>
            <a:r>
              <a:rPr lang="en"/>
              <a:t>of passed test cases</a:t>
            </a:r>
            <a:endParaRPr dirty="0"/>
          </a:p>
        </p:txBody>
      </p:sp>
      <p:pic>
        <p:nvPicPr>
          <p:cNvPr id="229" name="Google Shape;229;p34"/>
          <p:cNvPicPr preferRelativeResize="0"/>
          <p:nvPr/>
        </p:nvPicPr>
        <p:blipFill rotWithShape="1">
          <a:blip r:embed="rId3">
            <a:alphaModFix/>
          </a:blip>
          <a:srcRect l="19987" t="46438" b="8422"/>
          <a:stretch/>
        </p:blipFill>
        <p:spPr>
          <a:xfrm>
            <a:off x="763200" y="1334550"/>
            <a:ext cx="7886700" cy="247442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4"/>
          <p:cNvSpPr/>
          <p:nvPr/>
        </p:nvSpPr>
        <p:spPr>
          <a:xfrm>
            <a:off x="933500" y="3429700"/>
            <a:ext cx="776100" cy="258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smells &amp; Code coverage</a:t>
            </a:r>
            <a:endParaRPr/>
          </a:p>
        </p:txBody>
      </p:sp>
      <p:pic>
        <p:nvPicPr>
          <p:cNvPr id="236" name="Google Shape;236;p35"/>
          <p:cNvPicPr preferRelativeResize="0"/>
          <p:nvPr/>
        </p:nvPicPr>
        <p:blipFill rotWithShape="1">
          <a:blip r:embed="rId3">
            <a:alphaModFix/>
          </a:blip>
          <a:srcRect l="29552" t="27243" r="8466" b="29636"/>
          <a:stretch/>
        </p:blipFill>
        <p:spPr>
          <a:xfrm>
            <a:off x="576900" y="1268050"/>
            <a:ext cx="5325752" cy="1324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5"/>
          <p:cNvSpPr txBox="1"/>
          <p:nvPr/>
        </p:nvSpPr>
        <p:spPr>
          <a:xfrm>
            <a:off x="5902650" y="1268050"/>
            <a:ext cx="191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Before refactoring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35"/>
          <p:cNvPicPr preferRelativeResize="0"/>
          <p:nvPr/>
        </p:nvPicPr>
        <p:blipFill rotWithShape="1">
          <a:blip r:embed="rId4">
            <a:alphaModFix/>
          </a:blip>
          <a:srcRect l="25196" t="20183" r="8652" b="47486"/>
          <a:stretch/>
        </p:blipFill>
        <p:spPr>
          <a:xfrm>
            <a:off x="628650" y="3055750"/>
            <a:ext cx="5274000" cy="168824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5"/>
          <p:cNvSpPr txBox="1"/>
          <p:nvPr/>
        </p:nvSpPr>
        <p:spPr>
          <a:xfrm>
            <a:off x="6000525" y="3055750"/>
            <a:ext cx="218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After refactoring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5"/>
          <p:cNvSpPr txBox="1"/>
          <p:nvPr/>
        </p:nvSpPr>
        <p:spPr>
          <a:xfrm>
            <a:off x="5902650" y="1810475"/>
            <a:ext cx="2605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84 code smells and 22% overall code coverage(frontend &amp; backend)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5"/>
          <p:cNvSpPr txBox="1"/>
          <p:nvPr/>
        </p:nvSpPr>
        <p:spPr>
          <a:xfrm>
            <a:off x="6000525" y="3592075"/>
            <a:ext cx="2605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13 code smells and 31.5% overall code coverage(frontend &amp; backend)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5"/>
          <p:cNvSpPr/>
          <p:nvPr/>
        </p:nvSpPr>
        <p:spPr>
          <a:xfrm>
            <a:off x="2754925" y="1649650"/>
            <a:ext cx="10350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5"/>
          <p:cNvSpPr/>
          <p:nvPr/>
        </p:nvSpPr>
        <p:spPr>
          <a:xfrm>
            <a:off x="767900" y="2042900"/>
            <a:ext cx="1531800" cy="486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5"/>
          <p:cNvSpPr/>
          <p:nvPr/>
        </p:nvSpPr>
        <p:spPr>
          <a:xfrm>
            <a:off x="3096625" y="3916100"/>
            <a:ext cx="6933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5"/>
          <p:cNvSpPr/>
          <p:nvPr/>
        </p:nvSpPr>
        <p:spPr>
          <a:xfrm>
            <a:off x="3862275" y="3947150"/>
            <a:ext cx="548400" cy="369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On-screen Show (16:9)</PresentationFormat>
  <Paragraphs>53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Simple Light</vt:lpstr>
      <vt:lpstr>Office Theme</vt:lpstr>
      <vt:lpstr>Office Theme</vt:lpstr>
      <vt:lpstr>CSCI5308 Advanced Topics in Software Development </vt:lpstr>
      <vt:lpstr>Development Team 20 Client Team 26</vt:lpstr>
      <vt:lpstr>Summary</vt:lpstr>
      <vt:lpstr>Dashboard Statistics</vt:lpstr>
      <vt:lpstr>Demo</vt:lpstr>
      <vt:lpstr>Project Status</vt:lpstr>
      <vt:lpstr>Project Status</vt:lpstr>
      <vt:lpstr>Total number of passed test cases</vt:lpstr>
      <vt:lpstr>Code smells &amp; Code coverage</vt:lpstr>
      <vt:lpstr>Backend Code Coverage</vt:lpstr>
      <vt:lpstr>Learning From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CSCI5308 Advanced Topics in Software Development </dc:title>
  <cp:lastModifiedBy>Mitul Shah</cp:lastModifiedBy>
  <cp:revision>3</cp:revision>
  <dcterms:modified xsi:type="dcterms:W3CDTF">2023-04-10T02:00:10Z</dcterms:modified>
</cp:coreProperties>
</file>