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70" r:id="rId3"/>
    <p:sldId id="259" r:id="rId4"/>
    <p:sldId id="267" r:id="rId5"/>
    <p:sldId id="269" r:id="rId6"/>
    <p:sldId id="260" r:id="rId7"/>
    <p:sldId id="261" r:id="rId8"/>
    <p:sldId id="262" r:id="rId9"/>
    <p:sldId id="263" r:id="rId10"/>
    <p:sldId id="271" r:id="rId11"/>
    <p:sldId id="257" r:id="rId12"/>
    <p:sldId id="264" r:id="rId13"/>
    <p:sldId id="265" r:id="rId14"/>
    <p:sldId id="266" r:id="rId15"/>
    <p:sldId id="258"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696388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20646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7972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637989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5970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3049974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151141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2968361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248836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4A547F-92B4-46B1-9146-F9FB0A3EA1B7}"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1709572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4A547F-92B4-46B1-9146-F9FB0A3EA1B7}"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2156710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4A547F-92B4-46B1-9146-F9FB0A3EA1B7}"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334651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4A547F-92B4-46B1-9146-F9FB0A3EA1B7}"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406190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A547F-92B4-46B1-9146-F9FB0A3EA1B7}"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4124269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4A547F-92B4-46B1-9146-F9FB0A3EA1B7}"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416209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4A547F-92B4-46B1-9146-F9FB0A3EA1B7}"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55E12-3E5E-4831-A669-55B83486605E}" type="slidenum">
              <a:rPr lang="en-US" smtClean="0"/>
              <a:t>‹#›</a:t>
            </a:fld>
            <a:endParaRPr lang="en-US"/>
          </a:p>
        </p:txBody>
      </p:sp>
    </p:spTree>
    <p:extLst>
      <p:ext uri="{BB962C8B-B14F-4D97-AF65-F5344CB8AC3E}">
        <p14:creationId xmlns:p14="http://schemas.microsoft.com/office/powerpoint/2010/main" val="369357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4A547F-92B4-46B1-9146-F9FB0A3EA1B7}" type="datetimeFigureOut">
              <a:rPr lang="en-US" smtClean="0"/>
              <a:t>5/21/2021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F255E12-3E5E-4831-A669-55B83486605E}" type="slidenum">
              <a:rPr lang="en-US" smtClean="0"/>
              <a:t>‹#›</a:t>
            </a:fld>
            <a:endParaRPr lang="en-US"/>
          </a:p>
        </p:txBody>
      </p:sp>
    </p:spTree>
    <p:extLst>
      <p:ext uri="{BB962C8B-B14F-4D97-AF65-F5344CB8AC3E}">
        <p14:creationId xmlns:p14="http://schemas.microsoft.com/office/powerpoint/2010/main" val="380069684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01572" y="2256782"/>
            <a:ext cx="7496989" cy="954107"/>
          </a:xfrm>
          <a:prstGeom prst="rect">
            <a:avLst/>
          </a:prstGeom>
        </p:spPr>
        <p:txBody>
          <a:bodyPr wrap="none">
            <a:spAutoFit/>
          </a:bodyPr>
          <a:lstStyle/>
          <a:p>
            <a:pPr algn="ctr"/>
            <a:r>
              <a:rPr lang="en-US" sz="2800" b="1" u="sng"/>
              <a:t>Intelligent Data Processing and Applications</a:t>
            </a:r>
          </a:p>
          <a:p>
            <a:pPr algn="ctr"/>
            <a:r>
              <a:rPr lang="en-US" sz="2800" b="1" u="sng"/>
              <a:t> COE 543/743</a:t>
            </a:r>
            <a:endParaRPr lang="en-US" sz="2800" b="1" u="sng" dirty="0"/>
          </a:p>
        </p:txBody>
      </p:sp>
      <p:sp>
        <p:nvSpPr>
          <p:cNvPr id="5" name="Rectangle 4"/>
          <p:cNvSpPr/>
          <p:nvPr/>
        </p:nvSpPr>
        <p:spPr>
          <a:xfrm>
            <a:off x="4797763" y="3482078"/>
            <a:ext cx="2304605" cy="369332"/>
          </a:xfrm>
          <a:prstGeom prst="rect">
            <a:avLst/>
          </a:prstGeom>
        </p:spPr>
        <p:txBody>
          <a:bodyPr wrap="none">
            <a:spAutoFit/>
          </a:bodyPr>
          <a:lstStyle/>
          <a:p>
            <a:r>
              <a:rPr lang="en-US" dirty="0"/>
              <a:t>Project Proposal n#2</a:t>
            </a:r>
          </a:p>
        </p:txBody>
      </p:sp>
      <p:sp>
        <p:nvSpPr>
          <p:cNvPr id="6" name="Rectangle 5"/>
          <p:cNvSpPr/>
          <p:nvPr/>
        </p:nvSpPr>
        <p:spPr>
          <a:xfrm>
            <a:off x="1987296" y="3851410"/>
            <a:ext cx="8555736" cy="369332"/>
          </a:xfrm>
          <a:prstGeom prst="rect">
            <a:avLst/>
          </a:prstGeom>
        </p:spPr>
        <p:txBody>
          <a:bodyPr wrap="square">
            <a:spAutoFit/>
          </a:bodyPr>
          <a:lstStyle/>
          <a:p>
            <a:r>
              <a:rPr lang="en-US" dirty="0"/>
              <a:t>RNA Sequences Similarity-based Search using Set-based Vector-based Models</a:t>
            </a:r>
          </a:p>
        </p:txBody>
      </p:sp>
      <p:pic>
        <p:nvPicPr>
          <p:cNvPr id="1026" name="Picture 2" descr="St. John Medical Center – A new LAU-bound hospital to open in Jounieh in  May 2020 | Blog Balad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6241" y="248858"/>
            <a:ext cx="3687648" cy="20650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91056" y="5111496"/>
            <a:ext cx="3477619" cy="923330"/>
          </a:xfrm>
          <a:prstGeom prst="rect">
            <a:avLst/>
          </a:prstGeom>
          <a:noFill/>
        </p:spPr>
        <p:txBody>
          <a:bodyPr wrap="none" rtlCol="0">
            <a:spAutoFit/>
          </a:bodyPr>
          <a:lstStyle/>
          <a:p>
            <a:r>
              <a:rPr lang="en-US" u="sng" dirty="0"/>
              <a:t>Presented By</a:t>
            </a:r>
            <a:r>
              <a:rPr lang="en-US" dirty="0"/>
              <a:t>: - Michel Mansour </a:t>
            </a:r>
          </a:p>
          <a:p>
            <a:r>
              <a:rPr lang="en-US" dirty="0"/>
              <a:t>	        - Edwin </a:t>
            </a:r>
            <a:r>
              <a:rPr lang="en-US" dirty="0" err="1"/>
              <a:t>Odeimi</a:t>
            </a:r>
            <a:endParaRPr lang="en-US" dirty="0"/>
          </a:p>
          <a:p>
            <a:r>
              <a:rPr lang="en-US" dirty="0"/>
              <a:t>	        - Rayan </a:t>
            </a:r>
            <a:r>
              <a:rPr lang="en-US" dirty="0" err="1"/>
              <a:t>Saade</a:t>
            </a:r>
            <a:r>
              <a:rPr lang="en-US" dirty="0"/>
              <a:t> </a:t>
            </a:r>
          </a:p>
        </p:txBody>
      </p:sp>
      <p:sp>
        <p:nvSpPr>
          <p:cNvPr id="8" name="TextBox 7"/>
          <p:cNvSpPr txBox="1"/>
          <p:nvPr/>
        </p:nvSpPr>
        <p:spPr>
          <a:xfrm>
            <a:off x="8961120" y="6243352"/>
            <a:ext cx="3017236" cy="369332"/>
          </a:xfrm>
          <a:prstGeom prst="rect">
            <a:avLst/>
          </a:prstGeom>
          <a:noFill/>
        </p:spPr>
        <p:txBody>
          <a:bodyPr wrap="none" rtlCol="0">
            <a:spAutoFit/>
          </a:bodyPr>
          <a:lstStyle/>
          <a:p>
            <a:r>
              <a:rPr lang="en-US" dirty="0"/>
              <a:t>Presented to : Dr. Joe </a:t>
            </a:r>
            <a:r>
              <a:rPr lang="en-US" dirty="0" err="1"/>
              <a:t>Tekli</a:t>
            </a:r>
            <a:endParaRPr lang="en-US" dirty="0"/>
          </a:p>
        </p:txBody>
      </p:sp>
    </p:spTree>
    <p:extLst>
      <p:ext uri="{BB962C8B-B14F-4D97-AF65-F5344CB8AC3E}">
        <p14:creationId xmlns:p14="http://schemas.microsoft.com/office/powerpoint/2010/main" val="857477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Processing And Computation Time Evaluation : </a:t>
            </a:r>
          </a:p>
        </p:txBody>
      </p:sp>
      <p:sp>
        <p:nvSpPr>
          <p:cNvPr id="3" name="Content Placeholder 2"/>
          <p:cNvSpPr>
            <a:spLocks noGrp="1"/>
          </p:cNvSpPr>
          <p:nvPr>
            <p:ph idx="1"/>
          </p:nvPr>
        </p:nvSpPr>
        <p:spPr>
          <a:xfrm>
            <a:off x="677334" y="2574657"/>
            <a:ext cx="8596668" cy="3880773"/>
          </a:xfrm>
        </p:spPr>
        <p:txBody>
          <a:bodyPr/>
          <a:lstStyle/>
          <a:p>
            <a:r>
              <a:rPr lang="en-US" dirty="0"/>
              <a:t>We saved a time-stamp using the </a:t>
            </a:r>
            <a:r>
              <a:rPr lang="en-US" dirty="0" err="1"/>
              <a:t>System.nanoTime</a:t>
            </a:r>
            <a:r>
              <a:rPr lang="en-US" dirty="0"/>
              <a:t>() method before and after processing the sequences. </a:t>
            </a:r>
          </a:p>
          <a:p>
            <a:r>
              <a:rPr lang="en-US" dirty="0"/>
              <a:t>We computed the end-start time. </a:t>
            </a:r>
          </a:p>
          <a:p>
            <a:r>
              <a:rPr lang="en-US" dirty="0"/>
              <a:t>Next, we converted the calculated time to the user’s preference in time scale. </a:t>
            </a:r>
          </a:p>
          <a:p>
            <a:r>
              <a:rPr lang="en-US" dirty="0"/>
              <a:t>The same is done for the computation time of the similarity calculations.  </a:t>
            </a:r>
          </a:p>
        </p:txBody>
      </p:sp>
    </p:spTree>
    <p:extLst>
      <p:ext uri="{BB962C8B-B14F-4D97-AF65-F5344CB8AC3E}">
        <p14:creationId xmlns:p14="http://schemas.microsoft.com/office/powerpoint/2010/main" val="386800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795066" y="405442"/>
            <a:ext cx="8547341" cy="4882550"/>
          </a:xfrm>
          <a:prstGeom prst="rect">
            <a:avLst/>
          </a:prstGeom>
        </p:spPr>
      </p:pic>
      <p:sp>
        <p:nvSpPr>
          <p:cNvPr id="9" name="TextBox 8"/>
          <p:cNvSpPr txBox="1"/>
          <p:nvPr/>
        </p:nvSpPr>
        <p:spPr>
          <a:xfrm>
            <a:off x="795066" y="5287992"/>
            <a:ext cx="5596404" cy="261610"/>
          </a:xfrm>
          <a:prstGeom prst="rect">
            <a:avLst/>
          </a:prstGeom>
          <a:noFill/>
        </p:spPr>
        <p:txBody>
          <a:bodyPr wrap="none" rtlCol="0">
            <a:spAutoFit/>
          </a:bodyPr>
          <a:lstStyle/>
          <a:p>
            <a:r>
              <a:rPr lang="en-US" sz="1100" i="1" dirty="0"/>
              <a:t>Example Representing Comparing Two Sequences Using The Similarity Measurements</a:t>
            </a:r>
          </a:p>
        </p:txBody>
      </p:sp>
    </p:spTree>
    <p:extLst>
      <p:ext uri="{BB962C8B-B14F-4D97-AF65-F5344CB8AC3E}">
        <p14:creationId xmlns:p14="http://schemas.microsoft.com/office/powerpoint/2010/main" val="208530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Search Engine : </a:t>
            </a:r>
          </a:p>
        </p:txBody>
      </p:sp>
      <p:sp>
        <p:nvSpPr>
          <p:cNvPr id="3" name="Content Placeholder 2"/>
          <p:cNvSpPr>
            <a:spLocks noGrp="1"/>
          </p:cNvSpPr>
          <p:nvPr>
            <p:ph idx="1"/>
          </p:nvPr>
        </p:nvSpPr>
        <p:spPr>
          <a:xfrm>
            <a:off x="677334" y="1565366"/>
            <a:ext cx="8596668" cy="3880773"/>
          </a:xfrm>
        </p:spPr>
        <p:txBody>
          <a:bodyPr/>
          <a:lstStyle/>
          <a:p>
            <a:r>
              <a:rPr lang="en-US" dirty="0"/>
              <a:t>Initially, we process the input. </a:t>
            </a:r>
          </a:p>
          <a:p>
            <a:r>
              <a:rPr lang="en-US" dirty="0"/>
              <a:t>We then compare each database entry’s values to the input’s iteratively.</a:t>
            </a:r>
          </a:p>
          <a:p>
            <a:r>
              <a:rPr lang="en-US" dirty="0"/>
              <a:t>While comparing we check which similarity measures the user wants to use.</a:t>
            </a:r>
          </a:p>
          <a:p>
            <a:r>
              <a:rPr lang="en-US" dirty="0"/>
              <a:t>Next, we sort the similarities calculations in descending order. </a:t>
            </a:r>
          </a:p>
          <a:p>
            <a:r>
              <a:rPr lang="en-US" dirty="0"/>
              <a:t>We select the first K received element sequences, excluding the similarities that are below the threshold similarity provided by the user . </a:t>
            </a:r>
          </a:p>
        </p:txBody>
      </p:sp>
    </p:spTree>
    <p:extLst>
      <p:ext uri="{BB962C8B-B14F-4D97-AF65-F5344CB8AC3E}">
        <p14:creationId xmlns:p14="http://schemas.microsoft.com/office/powerpoint/2010/main" val="1255224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Search Engine Evaluation:</a:t>
            </a:r>
          </a:p>
        </p:txBody>
      </p:sp>
      <p:sp>
        <p:nvSpPr>
          <p:cNvPr id="3" name="Content Placeholder 2"/>
          <p:cNvSpPr>
            <a:spLocks noGrp="1"/>
          </p:cNvSpPr>
          <p:nvPr>
            <p:ph idx="1"/>
          </p:nvPr>
        </p:nvSpPr>
        <p:spPr>
          <a:xfrm>
            <a:off x="591070" y="1617124"/>
            <a:ext cx="8596668" cy="3880773"/>
          </a:xfrm>
        </p:spPr>
        <p:txBody>
          <a:bodyPr/>
          <a:lstStyle/>
          <a:p>
            <a:r>
              <a:rPr lang="en-US" dirty="0"/>
              <a:t>After retrieving the results using the similarity measures, we loop through our results calculating the relevant and non-relevant entries.</a:t>
            </a:r>
          </a:p>
          <a:p>
            <a:r>
              <a:rPr lang="en-US" dirty="0"/>
              <a:t>Using this data we can find out TP, FN, FP and the variation in incrementing the number of results from 0 to K in order to calculate the F value, the mean average precision and to fill in the P-PR graph. </a:t>
            </a:r>
          </a:p>
          <a:p>
            <a:r>
              <a:rPr lang="en-US" dirty="0"/>
              <a:t>After calling the search method, the above stats will be carried out and the evaluation measures will be filled into static variables which will be retrieved after calling the search method</a:t>
            </a:r>
          </a:p>
        </p:txBody>
      </p:sp>
    </p:spTree>
    <p:extLst>
      <p:ext uri="{BB962C8B-B14F-4D97-AF65-F5344CB8AC3E}">
        <p14:creationId xmlns:p14="http://schemas.microsoft.com/office/powerpoint/2010/main" val="414527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Evaluating Relevance: </a:t>
            </a:r>
          </a:p>
        </p:txBody>
      </p:sp>
      <p:sp>
        <p:nvSpPr>
          <p:cNvPr id="3" name="Content Placeholder 2"/>
          <p:cNvSpPr>
            <a:spLocks noGrp="1"/>
          </p:cNvSpPr>
          <p:nvPr>
            <p:ph idx="1"/>
          </p:nvPr>
        </p:nvSpPr>
        <p:spPr>
          <a:xfrm>
            <a:off x="677334" y="1806906"/>
            <a:ext cx="8596668" cy="3880773"/>
          </a:xfrm>
        </p:spPr>
        <p:txBody>
          <a:bodyPr/>
          <a:lstStyle/>
          <a:p>
            <a:r>
              <a:rPr lang="en-US" dirty="0"/>
              <a:t>To find our if our input is relevant to any of our retrieved results, we check iteratively if the character in the sequence at any given index is the same in the other sequence at the same index. </a:t>
            </a:r>
          </a:p>
          <a:p>
            <a:r>
              <a:rPr lang="en-US" dirty="0"/>
              <a:t>This is done by creating a temporary variable for each character in each sequence, which holds the character itself and the character that it could have been (M=(A,C), R=(G,A), </a:t>
            </a:r>
            <a:r>
              <a:rPr lang="en-US" dirty="0" err="1"/>
              <a:t>etc</a:t>
            </a:r>
            <a:r>
              <a:rPr lang="en-US" dirty="0"/>
              <a:t> .. ) </a:t>
            </a:r>
          </a:p>
          <a:p>
            <a:r>
              <a:rPr lang="en-US" dirty="0"/>
              <a:t>Finally, we check if any of the temporary variables’ characters can be found in the other temp variable, otherwise they are considered irrelevant. </a:t>
            </a:r>
          </a:p>
        </p:txBody>
      </p:sp>
    </p:spTree>
    <p:extLst>
      <p:ext uri="{BB962C8B-B14F-4D97-AF65-F5344CB8AC3E}">
        <p14:creationId xmlns:p14="http://schemas.microsoft.com/office/powerpoint/2010/main" val="4021027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attachments.office.net/owa/michel.mansour%40lau.edu/service.svc/s/GetAttachmentThumbnail?id=AAMkADE5N2VlZmQ5LWMyN2UtNGM5My04ODYxLTc1YzkzNDVmZTc3YgBGAAAAAACB1DuHV5h4RZ3PLxTAmqYiBwDiuMAvLF3DRKN0S5v4LG3RAAAAAAEMAADiuMAvLF3DRKN0S5v4LG3RAAS4ETunAAABEgAQAAEtvj8tLFNPvRzyULl0WDc%3D&amp;thumbnailType=2&amp;token=eyJhbGciOiJSUzI1NiIsImtpZCI6IjMwODE3OUNFNUY0QjUyRTc4QjJEQjg5NjZCQUY0RUNDMzcyN0FFRUUiLCJ0eXAiOiJKV1QiLCJ4NXQiOiJNSUY1emw5TFV1ZUxMYmlXYTY5T3pEY25ydTQifQ.eyJvcmlnaW4iOiJodHRwczovL291dGxvb2sub2ZmaWNlLmNvbSIsInVjIjoiODdkNTQzNzM0MTVjNGZiNThmMTNjNDk5OTlmMGQyZDIiLCJ2ZXIiOiJFeGNoYW5nZS5DYWxsYmFjay5WMSIsImFwcGN0eHNlbmRlciI6Ik93YURvd25sb2FkQDliYjIxYWU4LWM0ZTctNDlhMS1hYmM5LTE5YTE1NTM2YTQ2OSIsImlzc3JpbmciOiJXVyIsImFwcGN0eCI6IntcIm1zZXhjaHByb3RcIjpcIm93YVwiLFwicHVpZFwiOlwiMTE1Mzk3NzAyNTQyNDI2MDM0NVwiLFwic2NvcGVcIjpcIk93YURvd25sb2FkXCIsXCJvaWRcIjpcIjI4MjU2OWFmLTBkNDktNGMxZi05NWIxLWNkZDIzMmMxODgxMlwiLFwicHJpbWFyeXNpZFwiOlwiUy0xLTUtMjEtMTMxMDA2MjIyOC03MTAyNDA5MTItMTM1MzM5NTAyNy0zODUyNzU2XCJ9IiwibmJmIjoxNjIxNTg1NzgwLCJleHAiOjE2MjE1ODYzODAsImlzcyI6IjAwMDAwMDAyLTAwMDAtMGZmMS1jZTAwLTAwMDAwMDAwMDAwMEA5YmIyMWFlOC1jNGU3LTQ5YTEtYWJjOS0xOWExNTUzNmE0NjkiLCJhdWQiOiIwMDAwMDAwMi0wMDAwLTBmZjEtY2UwMC0wMDAwMDAwMDAwMDAvYXR0YWNobWVudHMub2ZmaWNlLm5ldEA5YmIyMWFlOC1jNGU3LTQ5YTEtYWJjOS0xOWExNTUzNmE0NjkiLCJoYXBwIjoib3dhIn0.cD5YI_XvhCvvVw1zD0qGdr9-l298AbE3lo7_Ijpyj_16C15NT4uaUY_q3R7Br-yu71nq9FqxsxrYUKKDfgwoiQGgKTpzzyun8VQiyTjLP4e3yg7LMRt4pm5mGjZyRN0gGa73ePOQrPSEcSm-LH0lV41N1f5LyxIYYA0iNZfOSE68wd2mFr85hlBQZslTn4c2x6Z8Dxr54acVaQdKnb1m55qJRApSR5iahygiz96nF1-4IRCg6-CkqeCPH-7AI9fpURgInQOmYF0T-Nr4hB6AyqZ3xJt06XJ2LglmLaIxB-TcrRwNz-P1xtnBoq30eSgeY-ZCXvkhr8iNR9SlQEmmyw&amp;X-OWA-CANARY=EmCzUtu18UKWksg_DpRqJOB57r0yHNkYhtZESdM2EBD_W7GoVx2GPqVonL6oNGTrj6fpwgNynGg.&amp;owa=outlook.office.com&amp;scriptVer=20210510006.09&amp;animation=tr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92" y="402565"/>
            <a:ext cx="8887963" cy="49295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16292" y="5332119"/>
            <a:ext cx="6484467" cy="261610"/>
          </a:xfrm>
          <a:prstGeom prst="rect">
            <a:avLst/>
          </a:prstGeom>
          <a:noFill/>
        </p:spPr>
        <p:txBody>
          <a:bodyPr wrap="none" rtlCol="0">
            <a:spAutoFit/>
          </a:bodyPr>
          <a:lstStyle/>
          <a:p>
            <a:r>
              <a:rPr lang="en-US" sz="1100" i="1" dirty="0"/>
              <a:t>Example Representing Searching For A Sequence In Our Database Using The Similarity Measurement</a:t>
            </a:r>
          </a:p>
        </p:txBody>
      </p:sp>
    </p:spTree>
    <p:extLst>
      <p:ext uri="{BB962C8B-B14F-4D97-AF65-F5344CB8AC3E}">
        <p14:creationId xmlns:p14="http://schemas.microsoft.com/office/powerpoint/2010/main" val="259842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3832" y="2766204"/>
            <a:ext cx="8596668" cy="1320800"/>
          </a:xfrm>
        </p:spPr>
        <p:txBody>
          <a:bodyPr/>
          <a:lstStyle/>
          <a:p>
            <a:r>
              <a:rPr lang="en-US" dirty="0"/>
              <a:t>THANK YOU !</a:t>
            </a:r>
          </a:p>
        </p:txBody>
      </p:sp>
    </p:spTree>
    <p:extLst>
      <p:ext uri="{BB962C8B-B14F-4D97-AF65-F5344CB8AC3E}">
        <p14:creationId xmlns:p14="http://schemas.microsoft.com/office/powerpoint/2010/main" val="133227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Objectives:</a:t>
            </a:r>
          </a:p>
        </p:txBody>
      </p:sp>
      <p:sp>
        <p:nvSpPr>
          <p:cNvPr id="3" name="Content Placeholder 2"/>
          <p:cNvSpPr>
            <a:spLocks noGrp="1"/>
          </p:cNvSpPr>
          <p:nvPr>
            <p:ph idx="1"/>
          </p:nvPr>
        </p:nvSpPr>
        <p:spPr>
          <a:xfrm>
            <a:off x="677334" y="1573993"/>
            <a:ext cx="8596668" cy="3880773"/>
          </a:xfrm>
        </p:spPr>
        <p:txBody>
          <a:bodyPr/>
          <a:lstStyle/>
          <a:p>
            <a:r>
              <a:rPr lang="en-US" dirty="0"/>
              <a:t>Pre-Processing the database and the user’s input sequences. </a:t>
            </a:r>
          </a:p>
          <a:p>
            <a:r>
              <a:rPr lang="en-US" dirty="0"/>
              <a:t>Symbol Weighting.</a:t>
            </a:r>
          </a:p>
          <a:p>
            <a:r>
              <a:rPr lang="en-US" dirty="0"/>
              <a:t>Generating the needed parameters (</a:t>
            </a:r>
            <a:r>
              <a:rPr lang="en-US" dirty="0" err="1"/>
              <a:t>Sets,Vectors</a:t>
            </a:r>
            <a:r>
              <a:rPr lang="en-US" dirty="0"/>
              <a:t> … ). </a:t>
            </a:r>
          </a:p>
          <a:p>
            <a:r>
              <a:rPr lang="en-US" dirty="0"/>
              <a:t>Calculating the Similarities (Edit-Distance, Intersection, Jaccard, Dice, Cosine, Euclidean, Manhattan, PCC). </a:t>
            </a:r>
          </a:p>
          <a:p>
            <a:r>
              <a:rPr lang="en-US" dirty="0"/>
              <a:t>Calculating the processing and computation times of each.</a:t>
            </a:r>
          </a:p>
          <a:p>
            <a:r>
              <a:rPr lang="en-US" dirty="0"/>
              <a:t>Searching for the user sequence in the database using the same similarities. </a:t>
            </a:r>
          </a:p>
          <a:p>
            <a:r>
              <a:rPr lang="en-US" dirty="0"/>
              <a:t>Evaluating the search engine (F-Value, MAP, PR-R graph). </a:t>
            </a:r>
          </a:p>
          <a:p>
            <a:endParaRPr lang="en-US" dirty="0"/>
          </a:p>
          <a:p>
            <a:endParaRPr lang="en-US" dirty="0"/>
          </a:p>
          <a:p>
            <a:endParaRPr lang="en-US" dirty="0"/>
          </a:p>
        </p:txBody>
      </p:sp>
    </p:spTree>
    <p:extLst>
      <p:ext uri="{BB962C8B-B14F-4D97-AF65-F5344CB8AC3E}">
        <p14:creationId xmlns:p14="http://schemas.microsoft.com/office/powerpoint/2010/main" val="253987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Pre-Processing : </a:t>
            </a:r>
          </a:p>
        </p:txBody>
      </p:sp>
      <p:sp>
        <p:nvSpPr>
          <p:cNvPr id="4" name="Rectangle 3"/>
          <p:cNvSpPr/>
          <p:nvPr/>
        </p:nvSpPr>
        <p:spPr>
          <a:xfrm>
            <a:off x="770626" y="1620523"/>
            <a:ext cx="9589700" cy="3812519"/>
          </a:xfrm>
          <a:prstGeom prst="rect">
            <a:avLst/>
          </a:prstGeom>
        </p:spPr>
        <p:txBody>
          <a:bodyPr wrap="square">
            <a:spAutoFit/>
          </a:bodyPr>
          <a:lstStyle/>
          <a:p>
            <a:pPr>
              <a:lnSpc>
                <a:spcPct val="106000"/>
              </a:lnSpc>
              <a:spcAft>
                <a:spcPts val="800"/>
              </a:spcAft>
            </a:pPr>
            <a:r>
              <a:rPr lang="en-CA" dirty="0">
                <a:effectLst/>
                <a:latin typeface="Trebuchet MS (Body)"/>
                <a:ea typeface="Calibri" panose="020F0502020204030204" pitchFamily="34" charset="0"/>
                <a:cs typeface="Arial" panose="020B0604020202020204" pitchFamily="34" charset="0"/>
              </a:rPr>
              <a:t>The pre-processing phase is divided into two crucial classes</a:t>
            </a:r>
          </a:p>
          <a:p>
            <a:pPr marL="285750" indent="-285750">
              <a:buFont typeface="Wingdings" panose="05000000000000000000" pitchFamily="2" charset="2"/>
              <a:buChar char="q"/>
            </a:pPr>
            <a:r>
              <a:rPr lang="en-CA" dirty="0"/>
              <a:t>The pre-processing phase is divided into two crucial classes. The “Literal” class, same as the one used in the first project serves for tokenization and dissecting the sequence into nucleotide symbols and more importantly provides options to what a certain symbol can be. For instance, a Literal “R” can be both the Literal “A” and “G”.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CA" dirty="0"/>
              <a:t>What is new here, is the “Frequency” class, used to calculate the multiplicity of the 4 basic nucleotide symbols in a sequence. This is done by assigning a weight corresponding to the probability of a nucleotide. A literal “U” would increment the multiplicity of “U” by 1 while a literal “N” would only increment it by 0.25 since we have a probability of 25% of it corresponding to a “U” nucleotide. All multiplicities are then return in an array with indexes in the following order, A, C, G, U.</a:t>
            </a:r>
            <a:endParaRPr lang="en-US" dirty="0"/>
          </a:p>
          <a:p>
            <a:endParaRPr lang="en-US" dirty="0"/>
          </a:p>
        </p:txBody>
      </p:sp>
    </p:spTree>
    <p:extLst>
      <p:ext uri="{BB962C8B-B14F-4D97-AF65-F5344CB8AC3E}">
        <p14:creationId xmlns:p14="http://schemas.microsoft.com/office/powerpoint/2010/main" val="427464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134" y="814868"/>
            <a:ext cx="9165406" cy="5715328"/>
          </a:xfrm>
        </p:spPr>
        <p:txBody>
          <a:bodyPr>
            <a:normAutofit/>
          </a:bodyPr>
          <a:lstStyle/>
          <a:p>
            <a:r>
              <a:rPr lang="en-CA" dirty="0"/>
              <a:t>Before we are able create our search engine, we need a dataset to search from we do so by creating an xml file and we preprocess all the sequences that are randomly generated in order to calculate the TF and IDF of each and store them in the xml file along with the sequence. XML file would look like this:</a:t>
            </a:r>
          </a:p>
          <a:p>
            <a:endParaRPr lang="en-US" dirty="0"/>
          </a:p>
          <a:p>
            <a:pPr marL="2628900" lvl="6" indent="0">
              <a:buNone/>
            </a:pPr>
            <a:r>
              <a:rPr lang="es-419" sz="1800" dirty="0"/>
              <a:t>&lt;RNAdb&gt;</a:t>
            </a:r>
            <a:endParaRPr lang="en-US" sz="1800" dirty="0"/>
          </a:p>
          <a:p>
            <a:pPr marL="3086100" lvl="7" indent="0">
              <a:buNone/>
            </a:pPr>
            <a:r>
              <a:rPr lang="es-419" sz="1800" dirty="0"/>
              <a:t>&lt;NVMGCUU id="0"&gt;</a:t>
            </a:r>
            <a:endParaRPr lang="en-US" sz="1800" dirty="0"/>
          </a:p>
          <a:p>
            <a:pPr marL="3543300" lvl="8" indent="0">
              <a:buNone/>
            </a:pPr>
            <a:r>
              <a:rPr lang="es-419" sz="1800" dirty="0"/>
              <a:t>&lt;A&gt;6.730420570591233&lt;/A&gt;</a:t>
            </a:r>
            <a:endParaRPr lang="en-US" sz="1800" dirty="0"/>
          </a:p>
          <a:p>
            <a:pPr marL="3543300" lvl="8" indent="0">
              <a:buNone/>
            </a:pPr>
            <a:r>
              <a:rPr lang="es-419" sz="1800" dirty="0"/>
              <a:t>&lt;C&gt;12.945028669013427&lt;/C&gt;</a:t>
            </a:r>
            <a:endParaRPr lang="en-US" sz="1800" dirty="0"/>
          </a:p>
          <a:p>
            <a:pPr marL="3543300" lvl="8" indent="0">
              <a:buNone/>
            </a:pPr>
            <a:r>
              <a:rPr lang="es-419" sz="1800" dirty="0"/>
              <a:t>&lt;G&gt;9.837724619802328&lt;/G&gt;</a:t>
            </a:r>
            <a:endParaRPr lang="en-US" sz="1800" dirty="0"/>
          </a:p>
          <a:p>
            <a:pPr marL="3543300" lvl="8" indent="0">
              <a:buNone/>
            </a:pPr>
            <a:r>
              <a:rPr lang="es-419" sz="1800" dirty="0"/>
              <a:t>&lt;U&gt;13.98286822144993&lt;/U&gt;</a:t>
            </a:r>
            <a:endParaRPr lang="en-US" sz="1800" dirty="0"/>
          </a:p>
          <a:p>
            <a:pPr marL="3086100" lvl="7" indent="0">
              <a:buNone/>
            </a:pPr>
            <a:r>
              <a:rPr lang="es-419" sz="1800" dirty="0"/>
              <a:t>&lt;/NVMGCUU&gt;</a:t>
            </a:r>
            <a:endParaRPr lang="en-US" sz="1800" dirty="0"/>
          </a:p>
          <a:p>
            <a:pPr marL="3086100" lvl="7" indent="0">
              <a:buNone/>
            </a:pPr>
            <a:r>
              <a:rPr lang="es-419" sz="1800" dirty="0"/>
              <a:t>……</a:t>
            </a:r>
            <a:endParaRPr lang="en-US" sz="1800" dirty="0"/>
          </a:p>
          <a:p>
            <a:pPr marL="2628900" lvl="6" indent="0">
              <a:buNone/>
            </a:pPr>
            <a:r>
              <a:rPr lang="es-419" sz="1800" dirty="0"/>
              <a:t>&lt;/RNAdb&gt;</a:t>
            </a:r>
            <a:endParaRPr lang="en-US" sz="1800" b="1" dirty="0"/>
          </a:p>
        </p:txBody>
      </p:sp>
    </p:spTree>
    <p:extLst>
      <p:ext uri="{BB962C8B-B14F-4D97-AF65-F5344CB8AC3E}">
        <p14:creationId xmlns:p14="http://schemas.microsoft.com/office/powerpoint/2010/main" val="22555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Edit-Distance Similarity: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582619"/>
                <a:ext cx="8596668" cy="3880773"/>
              </a:xfrm>
            </p:spPr>
            <p:txBody>
              <a:bodyPr/>
              <a:lstStyle/>
              <a:p>
                <a:pPr marL="0" indent="0">
                  <a:buNone/>
                </a:pPr>
                <a:r>
                  <a:rPr lang="en-US" dirty="0"/>
                  <a:t>Is calculated the same way as project 1, to summarize : </a:t>
                </a:r>
              </a:p>
              <a:p>
                <a:pPr marL="0" indent="0">
                  <a:buNone/>
                </a:pPr>
                <a:endParaRPr lang="en-US" dirty="0"/>
              </a:p>
              <a:p>
                <a:r>
                  <a:rPr lang="en-US" dirty="0"/>
                  <a:t>We calculate the matrix by using the user’s parameters choice. </a:t>
                </a:r>
              </a:p>
              <a:p>
                <a:r>
                  <a:rPr lang="en-US" dirty="0"/>
                  <a:t>The “Update Weight” is calculated after evaluating the probability of the character being an alternative character (M=(A,C), R=(G,A), etc..). </a:t>
                </a:r>
              </a:p>
              <a:p>
                <a:r>
                  <a:rPr lang="en-CA" dirty="0"/>
                  <a:t>Where P stands for </a:t>
                </a:r>
                <a14:m>
                  <m:oMath xmlns:m="http://schemas.openxmlformats.org/officeDocument/2006/math">
                    <m:f>
                      <m:fPr>
                        <m:ctrlPr>
                          <a:rPr lang="en-US" i="1">
                            <a:latin typeface="Cambria Math" panose="02040503050406030204" pitchFamily="18" charset="0"/>
                          </a:rPr>
                        </m:ctrlPr>
                      </m:fPr>
                      <m:num>
                        <m:r>
                          <m:rPr>
                            <m:sty m:val="p"/>
                          </m:rPr>
                          <a:rPr lang="en-CA">
                            <a:latin typeface="Cambria Math" panose="02040503050406030204" pitchFamily="18" charset="0"/>
                          </a:rPr>
                          <m:t>number</m:t>
                        </m:r>
                        <m:r>
                          <a:rPr lang="en-CA">
                            <a:latin typeface="Cambria Math" panose="02040503050406030204" pitchFamily="18" charset="0"/>
                          </a:rPr>
                          <m:t> </m:t>
                        </m:r>
                        <m:r>
                          <m:rPr>
                            <m:sty m:val="p"/>
                          </m:rPr>
                          <a:rPr lang="en-CA">
                            <a:latin typeface="Cambria Math" panose="02040503050406030204" pitchFamily="18" charset="0"/>
                          </a:rPr>
                          <m:t>of</m:t>
                        </m:r>
                        <m:r>
                          <a:rPr lang="en-CA">
                            <a:latin typeface="Cambria Math" panose="02040503050406030204" pitchFamily="18" charset="0"/>
                          </a:rPr>
                          <m:t> </m:t>
                        </m:r>
                        <m:r>
                          <m:rPr>
                            <m:sty m:val="p"/>
                          </m:rPr>
                          <a:rPr lang="en-CA">
                            <a:latin typeface="Cambria Math" panose="02040503050406030204" pitchFamily="18" charset="0"/>
                          </a:rPr>
                          <m:t>common</m:t>
                        </m:r>
                        <m:r>
                          <a:rPr lang="en-CA">
                            <a:latin typeface="Cambria Math" panose="02040503050406030204" pitchFamily="18" charset="0"/>
                          </a:rPr>
                          <m:t> </m:t>
                        </m:r>
                        <m:r>
                          <m:rPr>
                            <m:sty m:val="p"/>
                          </m:rPr>
                          <a:rPr lang="en-CA">
                            <a:latin typeface="Cambria Math" panose="02040503050406030204" pitchFamily="18" charset="0"/>
                          </a:rPr>
                          <m:t>characters</m:t>
                        </m:r>
                        <m:r>
                          <a:rPr lang="en-CA">
                            <a:latin typeface="Cambria Math" panose="02040503050406030204" pitchFamily="18" charset="0"/>
                          </a:rPr>
                          <m:t> </m:t>
                        </m:r>
                      </m:num>
                      <m:den>
                        <m:r>
                          <m:rPr>
                            <m:sty m:val="p"/>
                          </m:rPr>
                          <a:rPr lang="en-CA">
                            <a:latin typeface="Cambria Math" panose="02040503050406030204" pitchFamily="18" charset="0"/>
                          </a:rPr>
                          <m:t>number</m:t>
                        </m:r>
                        <m:r>
                          <a:rPr lang="en-CA">
                            <a:latin typeface="Cambria Math" panose="02040503050406030204" pitchFamily="18" charset="0"/>
                          </a:rPr>
                          <m:t> </m:t>
                        </m:r>
                        <m:r>
                          <m:rPr>
                            <m:sty m:val="p"/>
                          </m:rPr>
                          <a:rPr lang="en-CA">
                            <a:latin typeface="Cambria Math" panose="02040503050406030204" pitchFamily="18" charset="0"/>
                          </a:rPr>
                          <m:t>of</m:t>
                        </m:r>
                        <m:r>
                          <a:rPr lang="en-CA">
                            <a:latin typeface="Cambria Math" panose="02040503050406030204" pitchFamily="18" charset="0"/>
                          </a:rPr>
                          <m:t> </m:t>
                        </m:r>
                        <m:r>
                          <m:rPr>
                            <m:sty m:val="p"/>
                          </m:rPr>
                          <a:rPr lang="en-CA">
                            <a:latin typeface="Cambria Math" panose="02040503050406030204" pitchFamily="18" charset="0"/>
                          </a:rPr>
                          <m:t>characters</m:t>
                        </m:r>
                        <m:r>
                          <a:rPr lang="en-CA">
                            <a:latin typeface="Cambria Math" panose="02040503050406030204" pitchFamily="18" charset="0"/>
                          </a:rPr>
                          <m:t> </m:t>
                        </m:r>
                        <m:r>
                          <m:rPr>
                            <m:sty m:val="p"/>
                          </m:rPr>
                          <a:rPr lang="en-CA">
                            <a:latin typeface="Cambria Math" panose="02040503050406030204" pitchFamily="18" charset="0"/>
                          </a:rPr>
                          <m:t>in</m:t>
                        </m:r>
                        <m:r>
                          <a:rPr lang="en-CA">
                            <a:latin typeface="Cambria Math" panose="02040503050406030204" pitchFamily="18" charset="0"/>
                          </a:rPr>
                          <m:t> </m:t>
                        </m:r>
                        <m:r>
                          <m:rPr>
                            <m:sty m:val="p"/>
                          </m:rPr>
                          <a:rPr lang="en-CA">
                            <a:latin typeface="Cambria Math" panose="02040503050406030204" pitchFamily="18" charset="0"/>
                          </a:rPr>
                          <m:t>string</m:t>
                        </m:r>
                        <m:r>
                          <a:rPr lang="en-CA">
                            <a:latin typeface="Cambria Math" panose="02040503050406030204" pitchFamily="18" charset="0"/>
                          </a:rPr>
                          <m:t>1</m:t>
                        </m:r>
                      </m:den>
                    </m:f>
                    <m:r>
                      <a:rPr lang="en-CA" i="1">
                        <a:latin typeface="Cambria Math" panose="02040503050406030204" pitchFamily="18" charset="0"/>
                      </a:rPr>
                      <m:t>∗</m:t>
                    </m:r>
                    <m:f>
                      <m:fPr>
                        <m:ctrlPr>
                          <a:rPr lang="en-US" i="1">
                            <a:latin typeface="Cambria Math" panose="02040503050406030204" pitchFamily="18" charset="0"/>
                          </a:rPr>
                        </m:ctrlPr>
                      </m:fPr>
                      <m:num>
                        <m:r>
                          <m:rPr>
                            <m:sty m:val="p"/>
                          </m:rPr>
                          <a:rPr lang="en-CA">
                            <a:latin typeface="Cambria Math" panose="02040503050406030204" pitchFamily="18" charset="0"/>
                          </a:rPr>
                          <m:t>number</m:t>
                        </m:r>
                        <m:r>
                          <a:rPr lang="en-CA">
                            <a:latin typeface="Cambria Math" panose="02040503050406030204" pitchFamily="18" charset="0"/>
                          </a:rPr>
                          <m:t> </m:t>
                        </m:r>
                        <m:r>
                          <m:rPr>
                            <m:sty m:val="p"/>
                          </m:rPr>
                          <a:rPr lang="en-CA">
                            <a:latin typeface="Cambria Math" panose="02040503050406030204" pitchFamily="18" charset="0"/>
                          </a:rPr>
                          <m:t>ofcommon</m:t>
                        </m:r>
                        <m:r>
                          <a:rPr lang="en-CA">
                            <a:latin typeface="Cambria Math" panose="02040503050406030204" pitchFamily="18" charset="0"/>
                          </a:rPr>
                          <m:t> </m:t>
                        </m:r>
                        <m:r>
                          <m:rPr>
                            <m:sty m:val="p"/>
                          </m:rPr>
                          <a:rPr lang="en-CA">
                            <a:latin typeface="Cambria Math" panose="02040503050406030204" pitchFamily="18" charset="0"/>
                          </a:rPr>
                          <m:t>characters</m:t>
                        </m:r>
                        <m:r>
                          <a:rPr lang="en-CA">
                            <a:latin typeface="Cambria Math" panose="02040503050406030204" pitchFamily="18" charset="0"/>
                          </a:rPr>
                          <m:t>  </m:t>
                        </m:r>
                      </m:num>
                      <m:den>
                        <m:r>
                          <m:rPr>
                            <m:sty m:val="p"/>
                          </m:rPr>
                          <a:rPr lang="en-CA">
                            <a:latin typeface="Cambria Math" panose="02040503050406030204" pitchFamily="18" charset="0"/>
                          </a:rPr>
                          <m:t>number</m:t>
                        </m:r>
                        <m:r>
                          <a:rPr lang="en-CA">
                            <a:latin typeface="Cambria Math" panose="02040503050406030204" pitchFamily="18" charset="0"/>
                          </a:rPr>
                          <m:t> </m:t>
                        </m:r>
                        <m:r>
                          <m:rPr>
                            <m:sty m:val="p"/>
                          </m:rPr>
                          <a:rPr lang="en-CA">
                            <a:latin typeface="Cambria Math" panose="02040503050406030204" pitchFamily="18" charset="0"/>
                          </a:rPr>
                          <m:t>of</m:t>
                        </m:r>
                        <m:r>
                          <a:rPr lang="en-CA">
                            <a:latin typeface="Cambria Math" panose="02040503050406030204" pitchFamily="18" charset="0"/>
                          </a:rPr>
                          <m:t> </m:t>
                        </m:r>
                        <m:r>
                          <m:rPr>
                            <m:sty m:val="p"/>
                          </m:rPr>
                          <a:rPr lang="en-CA">
                            <a:latin typeface="Cambria Math" panose="02040503050406030204" pitchFamily="18" charset="0"/>
                          </a:rPr>
                          <m:t>characters</m:t>
                        </m:r>
                        <m:r>
                          <a:rPr lang="en-CA">
                            <a:latin typeface="Cambria Math" panose="02040503050406030204" pitchFamily="18" charset="0"/>
                          </a:rPr>
                          <m:t> </m:t>
                        </m:r>
                        <m:r>
                          <m:rPr>
                            <m:sty m:val="p"/>
                          </m:rPr>
                          <a:rPr lang="en-CA">
                            <a:latin typeface="Cambria Math" panose="02040503050406030204" pitchFamily="18" charset="0"/>
                          </a:rPr>
                          <m:t>in</m:t>
                        </m:r>
                        <m:r>
                          <a:rPr lang="en-CA">
                            <a:latin typeface="Cambria Math" panose="02040503050406030204" pitchFamily="18" charset="0"/>
                          </a:rPr>
                          <m:t> </m:t>
                        </m:r>
                        <m:r>
                          <m:rPr>
                            <m:sty m:val="p"/>
                          </m:rPr>
                          <a:rPr lang="en-CA">
                            <a:latin typeface="Cambria Math" panose="02040503050406030204" pitchFamily="18" charset="0"/>
                          </a:rPr>
                          <m:t>string</m:t>
                        </m:r>
                        <m:r>
                          <a:rPr lang="en-CA">
                            <a:latin typeface="Cambria Math" panose="02040503050406030204" pitchFamily="18" charset="0"/>
                          </a:rPr>
                          <m:t>2</m:t>
                        </m:r>
                      </m:den>
                    </m:f>
                  </m:oMath>
                </a14:m>
                <a:endParaRPr lang="en-US" dirty="0"/>
              </a:p>
              <a:p>
                <a:pPr marL="0" indent="0">
                  <a:buNone/>
                </a:pPr>
                <a:r>
                  <a:rPr lang="en-CA" dirty="0"/>
                  <a:t>	</a:t>
                </a:r>
                <a:r>
                  <a:rPr lang="en-CA" dirty="0" err="1"/>
                  <a:t>C</a:t>
                </a:r>
                <a:r>
                  <a:rPr lang="en-CA" baseline="-25000" dirty="0" err="1"/>
                  <a:t>update</a:t>
                </a:r>
                <a:r>
                  <a:rPr lang="en-CA" baseline="-25000" dirty="0"/>
                  <a:t> </a:t>
                </a:r>
                <a14:m>
                  <m:oMath xmlns:m="http://schemas.openxmlformats.org/officeDocument/2006/math">
                    <m:r>
                      <a:rPr lang="en-CA">
                        <a:latin typeface="Cambria Math" panose="02040503050406030204" pitchFamily="18" charset="0"/>
                      </a:rPr>
                      <m:t>=</m:t>
                    </m:r>
                    <m:r>
                      <a:rPr lang="en-US" b="0" i="1" smtClean="0">
                        <a:latin typeface="Cambria Math" panose="02040503050406030204" pitchFamily="18" charset="0"/>
                      </a:rPr>
                      <m:t>𝑢𝑠𝑒𝑟𝑈𝑝𝑑𝑡𝑊𝑒𝑖𝑔h𝑡</m:t>
                    </m:r>
                    <m:r>
                      <a:rPr lang="en-US" b="0" i="1" smtClean="0">
                        <a:latin typeface="Cambria Math" panose="02040503050406030204" pitchFamily="18" charset="0"/>
                      </a:rPr>
                      <m:t>∗(1−</m:t>
                    </m:r>
                    <m:r>
                      <a:rPr lang="en-CA" i="1">
                        <a:latin typeface="Cambria Math" panose="02040503050406030204" pitchFamily="18" charset="0"/>
                      </a:rPr>
                      <m:t>𝑃</m:t>
                    </m:r>
                  </m:oMath>
                </a14:m>
                <a:r>
                  <a:rPr lang="en-CA" dirty="0"/>
                  <a:t>) ;</a:t>
                </a:r>
              </a:p>
              <a:p>
                <a:pPr marL="0" indent="0">
                  <a:buNone/>
                </a:pPr>
                <a:br>
                  <a:rPr lang="en-US" dirty="0"/>
                </a:b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582619"/>
                <a:ext cx="8596668" cy="3880773"/>
              </a:xfrm>
              <a:blipFill rotWithShape="0">
                <a:blip r:embed="rId2"/>
                <a:stretch>
                  <a:fillRect l="-567" t="-1101"/>
                </a:stretch>
              </a:blipFill>
            </p:spPr>
            <p:txBody>
              <a:bodyPr/>
              <a:lstStyle/>
              <a:p>
                <a:r>
                  <a:rPr lang="en-US">
                    <a:noFill/>
                  </a:rPr>
                  <a:t> </a:t>
                </a:r>
              </a:p>
            </p:txBody>
          </p:sp>
        </mc:Fallback>
      </mc:AlternateContent>
    </p:spTree>
    <p:extLst>
      <p:ext uri="{BB962C8B-B14F-4D97-AF65-F5344CB8AC3E}">
        <p14:creationId xmlns:p14="http://schemas.microsoft.com/office/powerpoint/2010/main" val="1662120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u="sng" dirty="0"/>
              <a:t>RNA Set-Based Similarities:</a:t>
            </a:r>
            <a:br>
              <a:rPr lang="en-CA" b="1"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1748286"/>
                <a:ext cx="8596668" cy="3880773"/>
              </a:xfrm>
            </p:spPr>
            <p:txBody>
              <a:bodyPr/>
              <a:lstStyle/>
              <a:p>
                <a:r>
                  <a:rPr lang="en-CA" dirty="0"/>
                  <a:t>Three set-based similarity coefficients were computed.</a:t>
                </a:r>
              </a:p>
              <a:p>
                <a:r>
                  <a:rPr lang="en-CA" dirty="0"/>
                  <a:t>We started off with the intersection which was just a simple for loop to calculating the sum of the smaller multiplicity between the two sequences for each nucleotide symbol. </a:t>
                </a:r>
              </a:p>
              <a:p>
                <a:r>
                  <a:rPr lang="en-CA" dirty="0"/>
                  <a:t>The coefficient is the normalized through a simple division by the minimum among the two multiplicity sums. </a:t>
                </a:r>
                <a:endParaRPr lang="en-US" dirty="0"/>
              </a:p>
              <a:p>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𝑆𝑖𝑚</m:t>
                        </m:r>
                      </m:e>
                      <m:sub>
                        <m:r>
                          <a:rPr lang="en-CA" i="1">
                            <a:latin typeface="Cambria Math" panose="02040503050406030204" pitchFamily="18" charset="0"/>
                          </a:rPr>
                          <m:t>𝐽𝑎𝑐𝑐𝑎𝑟𝑑</m:t>
                        </m:r>
                      </m:sub>
                    </m:sSub>
                    <m:r>
                      <a:rPr lang="en-CA" i="1">
                        <a:latin typeface="Cambria Math" panose="02040503050406030204" pitchFamily="18" charset="0"/>
                      </a:rPr>
                      <m:t>= </m:t>
                    </m:r>
                    <m:f>
                      <m:fPr>
                        <m:ctrlPr>
                          <a:rPr lang="en-US" i="1">
                            <a:latin typeface="Cambria Math" panose="02040503050406030204" pitchFamily="18" charset="0"/>
                          </a:rPr>
                        </m:ctrlPr>
                      </m:fPr>
                      <m:num>
                        <m:r>
                          <a:rPr lang="en-CA" i="1">
                            <a:latin typeface="Cambria Math" panose="02040503050406030204" pitchFamily="18" charset="0"/>
                          </a:rPr>
                          <m:t>𝐼𝑛𝑡𝑒𝑟𝑠𝑒𝑐𝑡𝑖𝑜𝑛</m:t>
                        </m:r>
                      </m:num>
                      <m:den>
                        <m:r>
                          <a:rPr lang="en-CA" i="1">
                            <a:latin typeface="Cambria Math" panose="02040503050406030204" pitchFamily="18" charset="0"/>
                          </a:rPr>
                          <m:t>𝑚𝑢𝑙𝑡𝑠</m:t>
                        </m:r>
                        <m:d>
                          <m:dPr>
                            <m:ctrlPr>
                              <a:rPr lang="en-US" i="1">
                                <a:latin typeface="Cambria Math" panose="02040503050406030204" pitchFamily="18" charset="0"/>
                              </a:rPr>
                            </m:ctrlPr>
                          </m:dPr>
                          <m:e>
                            <m:r>
                              <a:rPr lang="en-CA" i="1">
                                <a:latin typeface="Cambria Math" panose="02040503050406030204" pitchFamily="18" charset="0"/>
                              </a:rPr>
                              <m:t>𝑆𝑒𝑞𝑢𝑒𝑛𝑐𝑒</m:t>
                            </m:r>
                            <m:r>
                              <a:rPr lang="en-CA" i="1">
                                <a:latin typeface="Cambria Math" panose="02040503050406030204" pitchFamily="18" charset="0"/>
                              </a:rPr>
                              <m:t>1</m:t>
                            </m:r>
                          </m:e>
                        </m:d>
                        <m:r>
                          <a:rPr lang="en-CA" i="1">
                            <a:latin typeface="Cambria Math" panose="02040503050406030204" pitchFamily="18" charset="0"/>
                          </a:rPr>
                          <m:t>+</m:t>
                        </m:r>
                        <m:r>
                          <a:rPr lang="en-CA" i="1">
                            <a:latin typeface="Cambria Math" panose="02040503050406030204" pitchFamily="18" charset="0"/>
                          </a:rPr>
                          <m:t>𝑚𝑢𝑙𝑡𝑠</m:t>
                        </m:r>
                        <m:d>
                          <m:dPr>
                            <m:ctrlPr>
                              <a:rPr lang="en-US" i="1">
                                <a:latin typeface="Cambria Math" panose="02040503050406030204" pitchFamily="18" charset="0"/>
                              </a:rPr>
                            </m:ctrlPr>
                          </m:dPr>
                          <m:e>
                            <m:r>
                              <a:rPr lang="en-CA" i="1">
                                <a:latin typeface="Cambria Math" panose="02040503050406030204" pitchFamily="18" charset="0"/>
                              </a:rPr>
                              <m:t>𝑆𝑒𝑞𝑢𝑒𝑛𝑐𝑒</m:t>
                            </m:r>
                            <m:r>
                              <a:rPr lang="en-CA" i="1">
                                <a:latin typeface="Cambria Math" panose="02040503050406030204" pitchFamily="18" charset="0"/>
                              </a:rPr>
                              <m:t>2</m:t>
                            </m:r>
                          </m:e>
                        </m:d>
                        <m:r>
                          <a:rPr lang="en-CA" i="1">
                            <a:latin typeface="Cambria Math" panose="02040503050406030204" pitchFamily="18" charset="0"/>
                          </a:rPr>
                          <m:t>−</m:t>
                        </m:r>
                        <m:r>
                          <a:rPr lang="en-CA" i="1">
                            <a:latin typeface="Cambria Math" panose="02040503050406030204" pitchFamily="18" charset="0"/>
                          </a:rPr>
                          <m:t>𝐼𝑛𝑡𝑒𝑟𝑠𝑒𝑐𝑡𝑖𝑜𝑛</m:t>
                        </m:r>
                      </m:den>
                    </m:f>
                  </m:oMath>
                </a14:m>
                <a:endParaRPr lang="en-US" dirty="0"/>
              </a:p>
              <a:p>
                <a:pPr marL="0" indent="0">
                  <a:buNone/>
                </a:pPr>
                <a:r>
                  <a:rPr lang="en-CA" dirty="0"/>
                  <a:t>     </a:t>
                </a:r>
                <a:r>
                  <a:rPr lang="en-CA" dirty="0" err="1"/>
                  <a:t>mults</a:t>
                </a:r>
                <a:r>
                  <a:rPr lang="en-CA" dirty="0"/>
                  <a:t> being the summation of all multiplicities of a given sequence.</a:t>
                </a:r>
              </a:p>
              <a:p>
                <a:pPr marL="0" indent="0">
                  <a:buNone/>
                </a:pPr>
                <a:endParaRPr lang="en-CA" dirty="0"/>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1748286"/>
                <a:ext cx="8596668" cy="3880773"/>
              </a:xfrm>
              <a:blipFill rotWithShape="0">
                <a:blip r:embed="rId2"/>
                <a:stretch>
                  <a:fillRect l="-142" t="-1101" r="-1277"/>
                </a:stretch>
              </a:blipFill>
            </p:spPr>
            <p:txBody>
              <a:bodyPr/>
              <a:lstStyle/>
              <a:p>
                <a:r>
                  <a:rPr lang="en-US">
                    <a:noFill/>
                  </a:rPr>
                  <a:t> </a:t>
                </a:r>
              </a:p>
            </p:txBody>
          </p:sp>
        </mc:Fallback>
      </mc:AlternateContent>
      <p:sp>
        <p:nvSpPr>
          <p:cNvPr id="5" name="Content Placeholder 2"/>
          <p:cNvSpPr txBox="1">
            <a:spLocks/>
          </p:cNvSpPr>
          <p:nvPr/>
        </p:nvSpPr>
        <p:spPr>
          <a:xfrm>
            <a:off x="677334" y="491761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Lastly, we compute the Dice Similarity Measure which simply removes the intersection from the denominator of the previous formula and multiplies the whole thing by 2.</a:t>
            </a:r>
            <a:endParaRPr lang="en-US" dirty="0"/>
          </a:p>
          <a:p>
            <a:pPr marL="0" indent="0">
              <a:buFont typeface="Wingdings 3" charset="2"/>
              <a:buNone/>
            </a:pPr>
            <a:endParaRPr lang="en-CA" dirty="0"/>
          </a:p>
          <a:p>
            <a:pPr marL="0" indent="0">
              <a:buFont typeface="Wingdings 3" charset="2"/>
              <a:buNone/>
            </a:pPr>
            <a:endParaRPr lang="en-US" dirty="0"/>
          </a:p>
          <a:p>
            <a:pPr marL="0" indent="0">
              <a:buFont typeface="Wingdings 3" charset="2"/>
              <a:buNone/>
            </a:pPr>
            <a:endParaRPr lang="en-US" dirty="0"/>
          </a:p>
        </p:txBody>
      </p:sp>
    </p:spTree>
    <p:extLst>
      <p:ext uri="{BB962C8B-B14F-4D97-AF65-F5344CB8AC3E}">
        <p14:creationId xmlns:p14="http://schemas.microsoft.com/office/powerpoint/2010/main" val="395245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u="sng" dirty="0"/>
              <a:t>RNA Vector-Based Similarities : </a:t>
            </a:r>
            <a:br>
              <a:rPr lang="en-US" dirty="0"/>
            </a:br>
            <a:endParaRPr lang="en-US" dirty="0"/>
          </a:p>
        </p:txBody>
      </p:sp>
      <p:sp>
        <p:nvSpPr>
          <p:cNvPr id="3" name="Content Placeholder 2"/>
          <p:cNvSpPr>
            <a:spLocks noGrp="1"/>
          </p:cNvSpPr>
          <p:nvPr>
            <p:ph idx="1"/>
          </p:nvPr>
        </p:nvSpPr>
        <p:spPr/>
        <p:txBody>
          <a:bodyPr>
            <a:normAutofit/>
          </a:bodyPr>
          <a:lstStyle/>
          <a:p>
            <a:r>
              <a:rPr lang="en-CA" dirty="0"/>
              <a:t>First, we have to Identify the Term Frequency TF (using the same </a:t>
            </a:r>
            <a:r>
              <a:rPr lang="en-CA" dirty="0" err="1"/>
              <a:t>mults</a:t>
            </a:r>
            <a:r>
              <a:rPr lang="en-CA" dirty="0"/>
              <a:t> method used in set-based) and the Inverse Document Frequency IDF which will be used in all of our models.</a:t>
            </a:r>
          </a:p>
          <a:p>
            <a:r>
              <a:rPr lang="en-CA" dirty="0"/>
              <a:t>To be able to calculate the IDF we calculated the most essential constant in the formula DF. Computing the DF was as simple as checking for every non-zero value in the </a:t>
            </a:r>
            <a:r>
              <a:rPr lang="en-CA" dirty="0" err="1"/>
              <a:t>mults</a:t>
            </a:r>
            <a:r>
              <a:rPr lang="en-CA" dirty="0"/>
              <a:t> array of each sequence signifying that least one occurrence of the element and incrementing DF by 1 to a maximum of 2 (in the case of comparing 2 sequences).</a:t>
            </a:r>
          </a:p>
          <a:p>
            <a:r>
              <a:rPr lang="en-CA" dirty="0"/>
              <a:t>After managing to compute the weights of each element for both sequences we can now measure the similarity using each model.</a:t>
            </a:r>
          </a:p>
          <a:p>
            <a:r>
              <a:rPr lang="en-CA" dirty="0"/>
              <a:t>Now that we have the vectors (TF x IDF) we used the formulas provided.</a:t>
            </a:r>
          </a:p>
        </p:txBody>
      </p:sp>
    </p:spTree>
    <p:extLst>
      <p:ext uri="{BB962C8B-B14F-4D97-AF65-F5344CB8AC3E}">
        <p14:creationId xmlns:p14="http://schemas.microsoft.com/office/powerpoint/2010/main" val="9902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225" y="702724"/>
            <a:ext cx="8596668" cy="3880773"/>
          </a:xfrm>
        </p:spPr>
        <p:txBody>
          <a:bodyPr/>
          <a:lstStyle/>
          <a:p>
            <a:pPr marL="0" indent="0">
              <a:buNone/>
            </a:pPr>
            <a:endParaRPr lang="en-CA" dirty="0"/>
          </a:p>
          <a:p>
            <a:r>
              <a:rPr lang="en-CA" dirty="0"/>
              <a:t>The Euclidean and Manhattan measure are a bit similar as they both require us to compute a distance. </a:t>
            </a:r>
          </a:p>
          <a:p>
            <a:r>
              <a:rPr lang="en-CA" dirty="0"/>
              <a:t>The last and slightly more complicated model is the Pearson Correlation Coefficient PCC which required us to get the average values of the weights before using them in the formula’s numerator and denominator which are then computed similarly to the cosine model.</a:t>
            </a:r>
            <a:endParaRPr lang="en-US" dirty="0"/>
          </a:p>
          <a:p>
            <a:endParaRPr lang="en-US" dirty="0"/>
          </a:p>
        </p:txBody>
      </p:sp>
    </p:spTree>
    <p:extLst>
      <p:ext uri="{BB962C8B-B14F-4D97-AF65-F5344CB8AC3E}">
        <p14:creationId xmlns:p14="http://schemas.microsoft.com/office/powerpoint/2010/main" val="406470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35" y="808008"/>
            <a:ext cx="8596668" cy="1320800"/>
          </a:xfrm>
        </p:spPr>
        <p:txBody>
          <a:bodyPr/>
          <a:lstStyle/>
          <a:p>
            <a:r>
              <a:rPr lang="en-CA" b="1" u="sng" dirty="0"/>
              <a:t>Symbol Weighting :</a:t>
            </a:r>
            <a:endParaRPr lang="en-US" u="sng" dirty="0"/>
          </a:p>
        </p:txBody>
      </p:sp>
      <p:sp>
        <p:nvSpPr>
          <p:cNvPr id="3" name="Content Placeholder 2"/>
          <p:cNvSpPr>
            <a:spLocks noGrp="1"/>
          </p:cNvSpPr>
          <p:nvPr>
            <p:ph idx="1"/>
          </p:nvPr>
        </p:nvSpPr>
        <p:spPr>
          <a:xfrm>
            <a:off x="746346" y="2376250"/>
            <a:ext cx="8596668" cy="3880773"/>
          </a:xfrm>
        </p:spPr>
        <p:txBody>
          <a:bodyPr/>
          <a:lstStyle/>
          <a:p>
            <a:r>
              <a:rPr lang="en-CA" dirty="0"/>
              <a:t>We then added  feature that is allowing the user to fine-tune TF-IDF weights.</a:t>
            </a:r>
          </a:p>
          <a:p>
            <a:endParaRPr lang="en-CA" dirty="0"/>
          </a:p>
          <a:p>
            <a:r>
              <a:rPr lang="en-CA" dirty="0"/>
              <a:t>The user can change the Edit-Distance parameters ( Update, Insert, and Delete weights). </a:t>
            </a:r>
          </a:p>
          <a:p>
            <a:pPr marL="0" indent="0">
              <a:buNone/>
            </a:pPr>
            <a:r>
              <a:rPr lang="en-CA" dirty="0"/>
              <a:t> </a:t>
            </a:r>
          </a:p>
          <a:p>
            <a:endParaRPr lang="en-US" dirty="0"/>
          </a:p>
        </p:txBody>
      </p:sp>
    </p:spTree>
    <p:extLst>
      <p:ext uri="{BB962C8B-B14F-4D97-AF65-F5344CB8AC3E}">
        <p14:creationId xmlns:p14="http://schemas.microsoft.com/office/powerpoint/2010/main" val="1386181372"/>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124</TotalTime>
  <Words>1210</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Cambria Math</vt:lpstr>
      <vt:lpstr>Trebuchet MS</vt:lpstr>
      <vt:lpstr>Trebuchet MS (Body)</vt:lpstr>
      <vt:lpstr>Wingdings</vt:lpstr>
      <vt:lpstr>Wingdings 3</vt:lpstr>
      <vt:lpstr>Facet</vt:lpstr>
      <vt:lpstr>PowerPoint Presentation</vt:lpstr>
      <vt:lpstr>Objectives:</vt:lpstr>
      <vt:lpstr>Pre-Processing : </vt:lpstr>
      <vt:lpstr>PowerPoint Presentation</vt:lpstr>
      <vt:lpstr>Edit-Distance Similarity: </vt:lpstr>
      <vt:lpstr>RNA Set-Based Similarities: </vt:lpstr>
      <vt:lpstr>RNA Vector-Based Similarities :  </vt:lpstr>
      <vt:lpstr>PowerPoint Presentation</vt:lpstr>
      <vt:lpstr>Symbol Weighting :</vt:lpstr>
      <vt:lpstr>Processing And Computation Time Evaluation : </vt:lpstr>
      <vt:lpstr>PowerPoint Presentation</vt:lpstr>
      <vt:lpstr>Search Engine : </vt:lpstr>
      <vt:lpstr>Search Engine Evaluation:</vt:lpstr>
      <vt:lpstr>Evaluating Relevance: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Edwin Odeimi</cp:lastModifiedBy>
  <cp:revision>17</cp:revision>
  <dcterms:created xsi:type="dcterms:W3CDTF">2021-05-21T08:14:18Z</dcterms:created>
  <dcterms:modified xsi:type="dcterms:W3CDTF">2021-05-21T10:38:54Z</dcterms:modified>
</cp:coreProperties>
</file>