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91" r:id="rId8"/>
    <p:sldId id="29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5" r:id="rId18"/>
    <p:sldId id="270" r:id="rId19"/>
    <p:sldId id="271" r:id="rId20"/>
    <p:sldId id="272" r:id="rId21"/>
    <p:sldId id="273" r:id="rId22"/>
    <p:sldId id="274" r:id="rId23"/>
    <p:sldId id="276" r:id="rId24"/>
    <p:sldId id="277" r:id="rId25"/>
    <p:sldId id="278" r:id="rId26"/>
    <p:sldId id="279" r:id="rId27"/>
    <p:sldId id="280" r:id="rId28"/>
    <p:sldId id="281" r:id="rId29"/>
    <p:sldId id="284" r:id="rId30"/>
    <p:sldId id="283" r:id="rId31"/>
    <p:sldId id="285" r:id="rId32"/>
    <p:sldId id="286" r:id="rId33"/>
    <p:sldId id="288" r:id="rId34"/>
    <p:sldId id="287" r:id="rId35"/>
    <p:sldId id="289" r:id="rId36"/>
    <p:sldId id="290" r:id="rId37"/>
    <p:sldId id="293" r:id="rId3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44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3000">
              <a:schemeClr val="accent1"/>
            </a:gs>
            <a:gs pos="92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Temas Específicos de Electrónica Digital I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s-AR" dirty="0" smtClean="0"/>
              <a:t>Implementación de un sistema de comunicación USB 2.0 para aplicaciones científicas controladas por FPGA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0" y="566124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Edwin Barragán</a:t>
            </a:r>
            <a:br>
              <a:rPr lang="es-AR" dirty="0" smtClean="0"/>
            </a:br>
            <a:r>
              <a:rPr lang="es-AR" dirty="0" smtClean="0"/>
              <a:t>2018</a:t>
            </a:r>
            <a:endParaRPr lang="es-A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Objetivo General</a:t>
            </a:r>
          </a:p>
          <a:p>
            <a:pPr lvl="1"/>
            <a:r>
              <a:rPr lang="es-AR" dirty="0" smtClean="0"/>
              <a:t>Realizar una efectiva comunicación entre una FPGA y una PC mediante el protocolo USB 2.0</a:t>
            </a:r>
          </a:p>
          <a:p>
            <a:pPr>
              <a:buNone/>
            </a:pPr>
            <a:endParaRPr lang="es-A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Objetivos Particulares</a:t>
            </a:r>
          </a:p>
          <a:p>
            <a:pPr lvl="1"/>
            <a:r>
              <a:rPr lang="es-AR" dirty="0" smtClean="0"/>
              <a:t>Comprender el funcionamiento de la placa de desarrollo CY3684 y el </a:t>
            </a:r>
            <a:r>
              <a:rPr lang="es-AR" dirty="0" err="1" smtClean="0"/>
              <a:t>framework</a:t>
            </a:r>
            <a:r>
              <a:rPr lang="es-AR" dirty="0" smtClean="0"/>
              <a:t> provisto por </a:t>
            </a:r>
            <a:r>
              <a:rPr lang="es-AR" dirty="0" err="1" smtClean="0"/>
              <a:t>Cypress</a:t>
            </a:r>
            <a:endParaRPr lang="es-AR" dirty="0" smtClean="0"/>
          </a:p>
          <a:p>
            <a:pPr lvl="1"/>
            <a:r>
              <a:rPr lang="es-AR" dirty="0" smtClean="0"/>
              <a:t>Realizar la Configuración del chip CY7C68014A</a:t>
            </a:r>
          </a:p>
          <a:p>
            <a:pPr lvl="1"/>
            <a:r>
              <a:rPr lang="es-AR" dirty="0" smtClean="0"/>
              <a:t>Sintetizar un circuito con VHDL que pueda manejar las memorias FIFO esclavas del integrado CY768014A</a:t>
            </a:r>
          </a:p>
          <a:p>
            <a:pPr>
              <a:buNone/>
            </a:pPr>
            <a:endParaRPr lang="es-A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Objetivos Particulares</a:t>
            </a:r>
          </a:p>
          <a:p>
            <a:pPr lvl="1"/>
            <a:r>
              <a:rPr lang="es-AR" dirty="0" smtClean="0"/>
              <a:t>Diseñar un circuito impreso que permita la interconexión de las placas de desarrollo</a:t>
            </a:r>
          </a:p>
          <a:p>
            <a:pPr lvl="1"/>
            <a:r>
              <a:rPr lang="es-AR" dirty="0" smtClean="0"/>
              <a:t>Implementar un programa de computadoras que permita validar la conexión</a:t>
            </a:r>
          </a:p>
          <a:p>
            <a:pPr>
              <a:buNone/>
            </a:pPr>
            <a:endParaRPr lang="es-A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Objetivos</a:t>
            </a:r>
          </a:p>
          <a:p>
            <a:r>
              <a:rPr lang="es-AR" dirty="0" smtClean="0"/>
              <a:t>Breve descripción del protocolo USB</a:t>
            </a:r>
          </a:p>
          <a:p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Arquitectura del sistema propuesto</a:t>
            </a:r>
          </a:p>
          <a:p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Componentes utilizados</a:t>
            </a:r>
          </a:p>
          <a:p>
            <a:pPr lvl="1"/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CY3684 FX2LP EZ-USB DK de </a:t>
            </a:r>
            <a:r>
              <a:rPr lang="es-AR" dirty="0" err="1" smtClean="0">
                <a:solidFill>
                  <a:schemeClr val="bg1">
                    <a:lumMod val="65000"/>
                  </a:schemeClr>
                </a:solidFill>
              </a:rPr>
              <a:t>Cypress</a:t>
            </a:r>
            <a:endParaRPr lang="es-AR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MOJO v3</a:t>
            </a:r>
          </a:p>
          <a:p>
            <a:pPr lvl="1"/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libusb-1.0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Norma USB revisión 2.0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Objetivos de la norma</a:t>
            </a:r>
          </a:p>
          <a:p>
            <a:pPr lvl="1"/>
            <a:r>
              <a:rPr lang="es-AR" dirty="0" smtClean="0"/>
              <a:t>Conexión de teléfonos a la PC</a:t>
            </a:r>
          </a:p>
          <a:p>
            <a:pPr lvl="1"/>
            <a:r>
              <a:rPr lang="es-AR" dirty="0" smtClean="0"/>
              <a:t>Facilidad de uso</a:t>
            </a:r>
          </a:p>
          <a:p>
            <a:pPr lvl="1"/>
            <a:r>
              <a:rPr lang="es-AR" dirty="0" smtClean="0"/>
              <a:t>Proveer puerto de expansión</a:t>
            </a:r>
            <a:endParaRPr lang="es-A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Norma USB revisión 2.0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Topología del USB</a:t>
            </a:r>
          </a:p>
          <a:p>
            <a:pPr>
              <a:buNone/>
            </a:pPr>
            <a:endParaRPr lang="es-AR" dirty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979712" y="2276872"/>
          <a:ext cx="5688632" cy="4393351"/>
        </p:xfrm>
        <a:graphic>
          <a:graphicData uri="http://schemas.openxmlformats.org/presentationml/2006/ole">
            <p:oleObj spid="_x0000_s3075" name="PDF" r:id="rId3" imgW="0" imgH="0" progId="FoxitReader.Document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Norma USB revisión 2.0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Topología física del USB</a:t>
            </a:r>
          </a:p>
          <a:p>
            <a:pPr>
              <a:buNone/>
            </a:pPr>
            <a:endParaRPr lang="es-AR" dirty="0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339752" y="2132856"/>
          <a:ext cx="4627831" cy="4464496"/>
        </p:xfrm>
        <a:graphic>
          <a:graphicData uri="http://schemas.openxmlformats.org/presentationml/2006/ole">
            <p:oleObj spid="_x0000_s4100" name="PDF" r:id="rId3" imgW="0" imgH="0" progId="FoxitReader.Document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Norma USB revisión 2.0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Importancia del </a:t>
            </a:r>
            <a:r>
              <a:rPr lang="es-AR" dirty="0" err="1" smtClean="0"/>
              <a:t>Hub</a:t>
            </a:r>
            <a:endParaRPr lang="es-AR" dirty="0" smtClean="0"/>
          </a:p>
          <a:p>
            <a:pPr>
              <a:buNone/>
            </a:pPr>
            <a:endParaRPr lang="es-AR" dirty="0"/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467544" y="2780928"/>
          <a:ext cx="8276304" cy="3168352"/>
        </p:xfrm>
        <a:graphic>
          <a:graphicData uri="http://schemas.openxmlformats.org/presentationml/2006/ole">
            <p:oleObj spid="_x0000_s9219" name="PDF" r:id="rId3" imgW="0" imgH="0" progId="FoxitReader.Document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Norma USB revisión 2.0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Topología lógica del USB</a:t>
            </a:r>
          </a:p>
          <a:p>
            <a:pPr>
              <a:buNone/>
            </a:pPr>
            <a:endParaRPr lang="es-AR" dirty="0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187624" y="2204865"/>
          <a:ext cx="6915194" cy="4536503"/>
        </p:xfrm>
        <a:graphic>
          <a:graphicData uri="http://schemas.openxmlformats.org/presentationml/2006/ole">
            <p:oleObj spid="_x0000_s5123" name="PDF" r:id="rId3" imgW="0" imgH="0" progId="FoxitReader.Document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Norma USB revisión 2.0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Flujo de datos</a:t>
            </a:r>
          </a:p>
          <a:p>
            <a:pPr>
              <a:buNone/>
            </a:pPr>
            <a:endParaRPr lang="es-AR" dirty="0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611560" y="2348880"/>
          <a:ext cx="7848600" cy="4152900"/>
        </p:xfrm>
        <a:graphic>
          <a:graphicData uri="http://schemas.openxmlformats.org/presentationml/2006/ole">
            <p:oleObj spid="_x0000_s6147" name="PDF" r:id="rId3" imgW="0" imgH="0" progId="FoxitReader.Document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Norma USB revisión 2.0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Tipos de transferencia</a:t>
            </a:r>
          </a:p>
          <a:p>
            <a:pPr lvl="1"/>
            <a:r>
              <a:rPr lang="es-AR" dirty="0" smtClean="0"/>
              <a:t>Transferencia por bultos</a:t>
            </a:r>
          </a:p>
          <a:p>
            <a:pPr lvl="1"/>
            <a:r>
              <a:rPr lang="es-AR" dirty="0" smtClean="0"/>
              <a:t>Transferencia de Interrupciones</a:t>
            </a:r>
          </a:p>
          <a:p>
            <a:pPr lvl="1"/>
            <a:r>
              <a:rPr lang="es-AR" dirty="0" smtClean="0"/>
              <a:t>Transferencia </a:t>
            </a:r>
            <a:r>
              <a:rPr lang="es-AR" dirty="0" err="1" smtClean="0"/>
              <a:t>Isocrónica</a:t>
            </a:r>
            <a:endParaRPr lang="es-AR" dirty="0" smtClean="0"/>
          </a:p>
          <a:p>
            <a:pPr lvl="1"/>
            <a:r>
              <a:rPr lang="es-AR" dirty="0" smtClean="0"/>
              <a:t>Transferencia de Control</a:t>
            </a:r>
            <a:endParaRPr lang="es-A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Norma USB revisión 2.0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Tipos de paquetes</a:t>
            </a:r>
          </a:p>
          <a:p>
            <a:pPr lvl="1"/>
            <a:r>
              <a:rPr lang="es-AR" dirty="0" smtClean="0"/>
              <a:t>Paquetes de </a:t>
            </a:r>
            <a:r>
              <a:rPr lang="es-AR" dirty="0" err="1" smtClean="0"/>
              <a:t>token</a:t>
            </a:r>
            <a:endParaRPr lang="es-AR" dirty="0" smtClean="0"/>
          </a:p>
          <a:p>
            <a:pPr lvl="1"/>
            <a:r>
              <a:rPr lang="es-AR" dirty="0" smtClean="0"/>
              <a:t>Paquetes de datos</a:t>
            </a:r>
          </a:p>
          <a:p>
            <a:pPr lvl="1"/>
            <a:r>
              <a:rPr lang="es-AR" dirty="0" smtClean="0"/>
              <a:t>Paquetes de </a:t>
            </a:r>
            <a:r>
              <a:rPr lang="es-AR" dirty="0" err="1" smtClean="0"/>
              <a:t>handshake</a:t>
            </a:r>
            <a:endParaRPr lang="es-AR" dirty="0" smtClean="0"/>
          </a:p>
          <a:p>
            <a:pPr lvl="1"/>
            <a:r>
              <a:rPr lang="es-AR" dirty="0" smtClean="0"/>
              <a:t>Paquetes especiales</a:t>
            </a:r>
            <a:endParaRPr lang="es-A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Norma USB revisión 2.0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Entrada de datos</a:t>
            </a:r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r>
              <a:rPr lang="es-AR" dirty="0" smtClean="0"/>
              <a:t>Salida de datos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763688" y="4725144"/>
          <a:ext cx="4968552" cy="1573889"/>
        </p:xfrm>
        <a:graphic>
          <a:graphicData uri="http://schemas.openxmlformats.org/presentationml/2006/ole">
            <p:oleObj spid="_x0000_s8194" name="PDF" r:id="rId3" imgW="0" imgH="0" progId="FoxitReader.Document">
              <p:embed/>
            </p:oleObj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763688" y="2276872"/>
          <a:ext cx="5040560" cy="1624387"/>
        </p:xfrm>
        <a:graphic>
          <a:graphicData uri="http://schemas.openxmlformats.org/presentationml/2006/ole">
            <p:oleObj spid="_x0000_s8195" name="PDF" r:id="rId4" imgW="0" imgH="0" progId="FoxitReader.Document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Objetivos</a:t>
            </a:r>
          </a:p>
          <a:p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Breve descripción del protocolo USB</a:t>
            </a:r>
          </a:p>
          <a:p>
            <a:r>
              <a:rPr lang="es-AR" dirty="0" smtClean="0"/>
              <a:t>Arquitectura del sistema propuesto</a:t>
            </a:r>
          </a:p>
          <a:p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Componentes utilizados</a:t>
            </a:r>
          </a:p>
          <a:p>
            <a:pPr lvl="1"/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CY3684 FX2LP EZ-USB DK de </a:t>
            </a:r>
            <a:r>
              <a:rPr lang="es-AR" dirty="0" err="1" smtClean="0">
                <a:solidFill>
                  <a:schemeClr val="bg1">
                    <a:lumMod val="65000"/>
                  </a:schemeClr>
                </a:solidFill>
              </a:rPr>
              <a:t>Cypress</a:t>
            </a:r>
            <a:endParaRPr lang="es-AR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MOJO v3</a:t>
            </a:r>
          </a:p>
          <a:p>
            <a:pPr lvl="1"/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libusb-1.0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 del Sistema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Requerimientos de un sistema que posee una comunicación USB</a:t>
            </a:r>
            <a:endParaRPr lang="es-AR" dirty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51520" y="2852936"/>
          <a:ext cx="8565112" cy="3168352"/>
        </p:xfrm>
        <a:graphic>
          <a:graphicData uri="http://schemas.openxmlformats.org/presentationml/2006/ole">
            <p:oleObj spid="_x0000_s10242" name="PDF" r:id="rId3" imgW="0" imgH="0" progId="FoxitReader.Document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 del Sistema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Hacer todo en FPGA y un transceptor externo</a:t>
            </a:r>
            <a:endParaRPr lang="es-AR" dirty="0"/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323528" y="2564904"/>
          <a:ext cx="8544783" cy="3240360"/>
        </p:xfrm>
        <a:graphic>
          <a:graphicData uri="http://schemas.openxmlformats.org/presentationml/2006/ole">
            <p:oleObj spid="_x0000_s11267" name="PDF" r:id="rId3" imgW="0" imgH="0" progId="FoxitReader.Document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 del Sistema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Hacer todo en FPGA y un transceptor externo</a:t>
            </a:r>
          </a:p>
          <a:p>
            <a:pPr lvl="1"/>
            <a:r>
              <a:rPr lang="es-AR" dirty="0" smtClean="0"/>
              <a:t>Pro</a:t>
            </a:r>
          </a:p>
          <a:p>
            <a:pPr lvl="2"/>
            <a:r>
              <a:rPr lang="es-AR" dirty="0" smtClean="0"/>
              <a:t>Requerimiento mínimo de </a:t>
            </a:r>
            <a:r>
              <a:rPr lang="es-AR" dirty="0" err="1" smtClean="0"/>
              <a:t>harware</a:t>
            </a:r>
            <a:endParaRPr lang="es-AR" dirty="0" smtClean="0"/>
          </a:p>
          <a:p>
            <a:pPr lvl="1"/>
            <a:r>
              <a:rPr lang="es-AR" dirty="0" smtClean="0"/>
              <a:t>Contra</a:t>
            </a:r>
          </a:p>
          <a:p>
            <a:pPr lvl="2"/>
            <a:r>
              <a:rPr lang="es-AR" dirty="0" smtClean="0"/>
              <a:t>Alto costo en desarrollo de una IP que realice esta tarea</a:t>
            </a:r>
          </a:p>
          <a:p>
            <a:pPr lvl="2"/>
            <a:r>
              <a:rPr lang="es-AR" dirty="0" smtClean="0"/>
              <a:t>Gran consumo de recursos de la FPGA misma</a:t>
            </a:r>
            <a:endParaRPr lang="es-A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 del Sistema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Tener un control completo en un integrado específico y usar el FPGA con una comunicación mínima</a:t>
            </a:r>
            <a:endParaRPr lang="es-AR" dirty="0"/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76654" y="3501008"/>
          <a:ext cx="8864887" cy="2160240"/>
        </p:xfrm>
        <a:graphic>
          <a:graphicData uri="http://schemas.openxmlformats.org/presentationml/2006/ole">
            <p:oleObj spid="_x0000_s13315" name="PDF" r:id="rId3" imgW="0" imgH="0" progId="FoxitReader.Document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 del Sistema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Tener un control completo en un integrado específico y usar el FPGA con una comunicación mínima</a:t>
            </a:r>
          </a:p>
          <a:p>
            <a:pPr lvl="1"/>
            <a:r>
              <a:rPr lang="es-AR" dirty="0" smtClean="0"/>
              <a:t>Pro</a:t>
            </a:r>
          </a:p>
          <a:p>
            <a:pPr lvl="2"/>
            <a:r>
              <a:rPr lang="es-AR" dirty="0" smtClean="0"/>
              <a:t>Una implementación rápida y más económica</a:t>
            </a:r>
          </a:p>
          <a:p>
            <a:pPr lvl="2"/>
            <a:r>
              <a:rPr lang="es-AR" dirty="0" smtClean="0"/>
              <a:t>Los recursos del FPGA liberados para el desarrollo de la aplicación específica</a:t>
            </a:r>
          </a:p>
          <a:p>
            <a:pPr lvl="1"/>
            <a:r>
              <a:rPr lang="es-AR" dirty="0" smtClean="0"/>
              <a:t>Contra</a:t>
            </a:r>
          </a:p>
          <a:p>
            <a:pPr lvl="2"/>
            <a:r>
              <a:rPr lang="es-AR" dirty="0" smtClean="0"/>
              <a:t>Espacio necesario en un impreso para incorporar el hardware extra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Objetivos</a:t>
            </a:r>
          </a:p>
          <a:p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Breve descripción del protocolo USB</a:t>
            </a:r>
          </a:p>
          <a:p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Arquitectura del sistema propuesto</a:t>
            </a:r>
          </a:p>
          <a:p>
            <a:r>
              <a:rPr lang="es-AR" dirty="0" smtClean="0"/>
              <a:t>Componentes utilizados</a:t>
            </a:r>
          </a:p>
          <a:p>
            <a:pPr lvl="1"/>
            <a:r>
              <a:rPr lang="es-AR" dirty="0" smtClean="0"/>
              <a:t>CY3684 FX2LP EZ-USB DK de </a:t>
            </a:r>
            <a:r>
              <a:rPr lang="es-AR" dirty="0" err="1" smtClean="0"/>
              <a:t>Cypress</a:t>
            </a:r>
            <a:endParaRPr lang="es-AR" dirty="0" smtClean="0"/>
          </a:p>
          <a:p>
            <a:pPr lvl="1"/>
            <a:r>
              <a:rPr lang="es-AR" dirty="0" smtClean="0"/>
              <a:t>MOJO v3</a:t>
            </a:r>
          </a:p>
          <a:p>
            <a:pPr lvl="1"/>
            <a:r>
              <a:rPr lang="es-AR" dirty="0" smtClean="0"/>
              <a:t>libusb-1.0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107504" y="2000861"/>
          <a:ext cx="8964487" cy="3372355"/>
        </p:xfrm>
        <a:graphic>
          <a:graphicData uri="http://schemas.openxmlformats.org/presentationml/2006/ole">
            <p:oleObj spid="_x0000_s2052" name="PDF" r:id="rId3" imgW="0" imgH="0" progId="FoxitReader.Document">
              <p:embed/>
            </p:oleObj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 del Sistema</a:t>
            </a:r>
            <a:endParaRPr lang="es-AR" dirty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43508" y="2780928"/>
          <a:ext cx="8820980" cy="1960218"/>
        </p:xfrm>
        <a:graphic>
          <a:graphicData uri="http://schemas.openxmlformats.org/presentationml/2006/ole">
            <p:oleObj spid="_x0000_s15362" name="PDF" r:id="rId3" imgW="0" imgH="0" progId="FoxitReader.Document">
              <p:embed/>
            </p:oleObj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CY3684 FX2LP EZ-</a:t>
            </a:r>
            <a:r>
              <a:rPr lang="es-AR" dirty="0" err="1" smtClean="0"/>
              <a:t>Development</a:t>
            </a:r>
            <a:r>
              <a:rPr lang="es-AR" dirty="0" smtClean="0"/>
              <a:t> Kit</a:t>
            </a:r>
            <a:br>
              <a:rPr lang="es-AR" dirty="0" smtClean="0"/>
            </a:br>
            <a:r>
              <a:rPr lang="es-AR" dirty="0" smtClean="0"/>
              <a:t>CY7C68013A</a:t>
            </a:r>
            <a:endParaRPr lang="es-AR" dirty="0"/>
          </a:p>
        </p:txBody>
      </p:sp>
      <p:pic>
        <p:nvPicPr>
          <p:cNvPr id="16387" name="Picture 3" descr="G:\Facultad\Trabajo Final\lechuzing\Presentacion\img\32cypressbo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2164862" y="363531"/>
            <a:ext cx="4647848" cy="70343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CY3684 FX2LP EZ-</a:t>
            </a:r>
            <a:r>
              <a:rPr lang="es-AR" dirty="0" err="1" smtClean="0"/>
              <a:t>Development</a:t>
            </a:r>
            <a:r>
              <a:rPr lang="es-AR" dirty="0" smtClean="0"/>
              <a:t> Kit</a:t>
            </a:r>
            <a:br>
              <a:rPr lang="es-AR" dirty="0" smtClean="0"/>
            </a:br>
            <a:r>
              <a:rPr lang="es-AR" dirty="0" smtClean="0"/>
              <a:t>CY7C68013A</a:t>
            </a:r>
            <a:endParaRPr lang="es-AR" dirty="0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79512" y="2276872"/>
          <a:ext cx="8784164" cy="2664296"/>
        </p:xfrm>
        <a:graphic>
          <a:graphicData uri="http://schemas.openxmlformats.org/presentationml/2006/ole">
            <p:oleObj spid="_x0000_s17411" name="PDF" r:id="rId3" imgW="0" imgH="0" progId="FoxitReader.Document">
              <p:embed/>
            </p:oleObj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MOJO v3</a:t>
            </a:r>
            <a:endParaRPr lang="es-AR" dirty="0"/>
          </a:p>
        </p:txBody>
      </p:sp>
      <p:pic>
        <p:nvPicPr>
          <p:cNvPr id="18435" name="Picture 3" descr="G:\Facultad\Trabajo Final\lechuzing\Presentacion\img\MojoIs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12776"/>
            <a:ext cx="5904656" cy="47743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MOJO v3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 err="1" smtClean="0"/>
              <a:t>Spartan</a:t>
            </a:r>
            <a:r>
              <a:rPr lang="es-AR" dirty="0" smtClean="0"/>
              <a:t> 6 XC6SLX9 FPGA</a:t>
            </a:r>
          </a:p>
          <a:p>
            <a:r>
              <a:rPr lang="es-AR" dirty="0" smtClean="0"/>
              <a:t>84 pines IO digitales</a:t>
            </a:r>
          </a:p>
          <a:p>
            <a:r>
              <a:rPr lang="es-AR" dirty="0" smtClean="0"/>
              <a:t>8 entradas analógicas</a:t>
            </a:r>
          </a:p>
          <a:p>
            <a:r>
              <a:rPr lang="es-AR" dirty="0" smtClean="0"/>
              <a:t>8 </a:t>
            </a:r>
            <a:r>
              <a:rPr lang="es-AR" dirty="0" err="1" smtClean="0"/>
              <a:t>LEDs</a:t>
            </a:r>
            <a:r>
              <a:rPr lang="es-AR" dirty="0" smtClean="0"/>
              <a:t> de propósito general</a:t>
            </a:r>
          </a:p>
          <a:p>
            <a:r>
              <a:rPr lang="es-AR" dirty="0" smtClean="0"/>
              <a:t>1 </a:t>
            </a:r>
            <a:r>
              <a:rPr lang="es-AR" dirty="0" err="1" smtClean="0"/>
              <a:t>boton</a:t>
            </a:r>
            <a:r>
              <a:rPr lang="es-AR" dirty="0" smtClean="0"/>
              <a:t> pulsador de propósito general</a:t>
            </a:r>
          </a:p>
          <a:p>
            <a:r>
              <a:rPr lang="es-AR" dirty="0" smtClean="0"/>
              <a:t>Regulador de voltaje de entrada de 4.8V - 12V</a:t>
            </a:r>
          </a:p>
          <a:p>
            <a:r>
              <a:rPr lang="es-AR" dirty="0" smtClean="0"/>
              <a:t>ATmega32U4 que sirve para configurar la FPGA y leer los pines analógicos</a:t>
            </a:r>
          </a:p>
          <a:p>
            <a:r>
              <a:rPr lang="es-AR" dirty="0" err="1" smtClean="0"/>
              <a:t>Bootloader</a:t>
            </a:r>
            <a:r>
              <a:rPr lang="es-AR" dirty="0" smtClean="0"/>
              <a:t> compatible con </a:t>
            </a:r>
            <a:r>
              <a:rPr lang="es-AR" dirty="0" err="1" smtClean="0"/>
              <a:t>Arduino</a:t>
            </a:r>
            <a:endParaRPr lang="es-AR" dirty="0" smtClean="0"/>
          </a:p>
          <a:p>
            <a:r>
              <a:rPr lang="es-AR" dirty="0" smtClean="0"/>
              <a:t>Memoria flash para almacenar la configuración de la FPGA (programación persistente)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libusb-1.0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Biblioteca de C/C++ genérica para manejar puertos USB</a:t>
            </a:r>
          </a:p>
          <a:p>
            <a:r>
              <a:rPr lang="es-AR" dirty="0" smtClean="0"/>
              <a:t>Código abierto y muy bien documentado</a:t>
            </a:r>
          </a:p>
          <a:p>
            <a:r>
              <a:rPr lang="es-AR" dirty="0" smtClean="0"/>
              <a:t>Es compatible con cualquier sistema operativo</a:t>
            </a:r>
          </a:p>
          <a:p>
            <a:r>
              <a:rPr lang="es-AR" dirty="0" smtClean="0"/>
              <a:t>Es compatible con todos las versiones de USB disponibles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Desarrollo</a:t>
            </a:r>
          </a:p>
          <a:p>
            <a:pPr lvl="1"/>
            <a:r>
              <a:rPr lang="es-AR" dirty="0" smtClean="0"/>
              <a:t>Configuración de la FX2LP</a:t>
            </a:r>
          </a:p>
          <a:p>
            <a:pPr lvl="2"/>
            <a:r>
              <a:rPr lang="es-AR" dirty="0" smtClean="0"/>
              <a:t>Explicación de las memorias FIFO configurables</a:t>
            </a:r>
          </a:p>
          <a:p>
            <a:pPr lvl="2"/>
            <a:r>
              <a:rPr lang="es-AR" dirty="0" smtClean="0"/>
              <a:t>Framework de </a:t>
            </a:r>
            <a:r>
              <a:rPr lang="es-AR" dirty="0" err="1" smtClean="0"/>
              <a:t>Cypress</a:t>
            </a:r>
            <a:endParaRPr lang="es-AR" dirty="0" smtClean="0"/>
          </a:p>
          <a:p>
            <a:pPr lvl="2"/>
            <a:r>
              <a:rPr lang="es-AR" dirty="0" smtClean="0"/>
              <a:t>Firmware</a:t>
            </a:r>
          </a:p>
          <a:p>
            <a:pPr lvl="2"/>
            <a:r>
              <a:rPr lang="es-AR" dirty="0" smtClean="0"/>
              <a:t>Problemas presentados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Configuración del FX2LP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mtClean="0"/>
              <a:t>Memorias FIFO</a:t>
            </a:r>
            <a:endParaRPr lang="es-AR" dirty="0" smtClean="0"/>
          </a:p>
          <a:p>
            <a:pPr lvl="1"/>
            <a:r>
              <a:rPr lang="es-AR" dirty="0" smtClean="0"/>
              <a:t>Configuración de la FX2LP</a:t>
            </a:r>
          </a:p>
          <a:p>
            <a:pPr lvl="2"/>
            <a:r>
              <a:rPr lang="es-AR" dirty="0" smtClean="0"/>
              <a:t>Explicación de las memorias FIFO configurables</a:t>
            </a:r>
          </a:p>
          <a:p>
            <a:pPr lvl="2"/>
            <a:r>
              <a:rPr lang="es-AR" dirty="0" smtClean="0"/>
              <a:t>Framework de </a:t>
            </a:r>
            <a:r>
              <a:rPr lang="es-AR" dirty="0" err="1" smtClean="0"/>
              <a:t>Cypress</a:t>
            </a:r>
            <a:endParaRPr lang="es-AR" dirty="0" smtClean="0"/>
          </a:p>
          <a:p>
            <a:pPr lvl="2"/>
            <a:r>
              <a:rPr lang="es-AR" dirty="0" smtClean="0"/>
              <a:t>Firmware</a:t>
            </a:r>
          </a:p>
          <a:p>
            <a:pPr lvl="2"/>
            <a:r>
              <a:rPr lang="es-AR" dirty="0" smtClean="0"/>
              <a:t>Problemas presentados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Dotar al sistema de una comunicación con mayor ancho de banda</a:t>
            </a:r>
          </a:p>
          <a:p>
            <a:r>
              <a:rPr lang="es-AR" dirty="0" smtClean="0"/>
              <a:t>Que la comunicación sea fácil de usar, accesible y robusta</a:t>
            </a:r>
          </a:p>
          <a:p>
            <a:r>
              <a:rPr lang="es-AR" dirty="0" smtClean="0"/>
              <a:t>Que la comunicación sea trasladable</a:t>
            </a:r>
          </a:p>
          <a:p>
            <a:r>
              <a:rPr lang="es-AR" dirty="0" smtClean="0"/>
              <a:t>Que la comunicación sea portable</a:t>
            </a:r>
          </a:p>
          <a:p>
            <a:r>
              <a:rPr lang="es-AR" sz="4800" dirty="0" smtClean="0"/>
              <a:t>Solución propuesta: USB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Objetivos</a:t>
            </a:r>
          </a:p>
          <a:p>
            <a:r>
              <a:rPr lang="es-AR" dirty="0" smtClean="0"/>
              <a:t>Breve descripción del protocolo USB</a:t>
            </a:r>
          </a:p>
          <a:p>
            <a:r>
              <a:rPr lang="es-AR" dirty="0" smtClean="0"/>
              <a:t>Arquitectura del sistema propuesto</a:t>
            </a:r>
          </a:p>
          <a:p>
            <a:r>
              <a:rPr lang="es-AR" dirty="0" smtClean="0"/>
              <a:t>Componentes utilizados</a:t>
            </a:r>
          </a:p>
          <a:p>
            <a:pPr lvl="1"/>
            <a:r>
              <a:rPr lang="es-AR" dirty="0" smtClean="0"/>
              <a:t>CY3684 FX2LP EZ-USB DK de </a:t>
            </a:r>
            <a:r>
              <a:rPr lang="es-AR" dirty="0" err="1" smtClean="0"/>
              <a:t>Cypress</a:t>
            </a:r>
            <a:endParaRPr lang="es-AR" dirty="0" smtClean="0"/>
          </a:p>
          <a:p>
            <a:pPr lvl="1"/>
            <a:r>
              <a:rPr lang="es-AR" dirty="0" smtClean="0"/>
              <a:t>MOJO v3</a:t>
            </a:r>
          </a:p>
          <a:p>
            <a:pPr lvl="1"/>
            <a:r>
              <a:rPr lang="es-AR" dirty="0" smtClean="0"/>
              <a:t>libusb-1.0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Desarrollo</a:t>
            </a:r>
          </a:p>
          <a:p>
            <a:pPr lvl="1"/>
            <a:r>
              <a:rPr lang="es-AR" dirty="0" smtClean="0"/>
              <a:t>Configuración de la FX2LP</a:t>
            </a:r>
          </a:p>
          <a:p>
            <a:pPr lvl="2"/>
            <a:r>
              <a:rPr lang="es-AR" dirty="0" smtClean="0"/>
              <a:t>Explicación de las memorias FIFO configurables</a:t>
            </a:r>
          </a:p>
          <a:p>
            <a:pPr lvl="2"/>
            <a:r>
              <a:rPr lang="es-AR" dirty="0" smtClean="0"/>
              <a:t>Framework de </a:t>
            </a:r>
            <a:r>
              <a:rPr lang="es-AR" dirty="0" err="1" smtClean="0"/>
              <a:t>Cypress</a:t>
            </a:r>
            <a:endParaRPr lang="es-AR" dirty="0" smtClean="0"/>
          </a:p>
          <a:p>
            <a:pPr lvl="2"/>
            <a:r>
              <a:rPr lang="es-AR" dirty="0" smtClean="0"/>
              <a:t>Firmware</a:t>
            </a:r>
          </a:p>
          <a:p>
            <a:pPr lvl="2"/>
            <a:r>
              <a:rPr lang="es-AR" dirty="0" smtClean="0"/>
              <a:t>Problemas presentados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Desarrollo</a:t>
            </a:r>
          </a:p>
          <a:p>
            <a:pPr lvl="1"/>
            <a:r>
              <a:rPr lang="es-AR" dirty="0" smtClean="0"/>
              <a:t>Desarrollo del VHDL de la placa MOJO v3</a:t>
            </a:r>
          </a:p>
          <a:p>
            <a:pPr lvl="2"/>
            <a:r>
              <a:rPr lang="es-AR" dirty="0" smtClean="0"/>
              <a:t>Interfaz con la CY3684</a:t>
            </a:r>
          </a:p>
          <a:p>
            <a:pPr lvl="2"/>
            <a:r>
              <a:rPr lang="es-AR" dirty="0" smtClean="0"/>
              <a:t>Maquina de Estados</a:t>
            </a:r>
          </a:p>
          <a:p>
            <a:pPr lvl="2"/>
            <a:r>
              <a:rPr lang="es-AR" dirty="0" smtClean="0"/>
              <a:t>Test </a:t>
            </a:r>
            <a:r>
              <a:rPr lang="es-AR" dirty="0" err="1" smtClean="0"/>
              <a:t>Bench’s</a:t>
            </a:r>
            <a:endParaRPr lang="es-AR" dirty="0" smtClean="0"/>
          </a:p>
          <a:p>
            <a:pPr lvl="2"/>
            <a:r>
              <a:rPr lang="es-AR" dirty="0" smtClean="0"/>
              <a:t>Problemas presentados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Resultados y conclusiones</a:t>
            </a:r>
            <a:endParaRPr lang="es-A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Desarrollo</a:t>
            </a:r>
          </a:p>
          <a:p>
            <a:pPr lvl="1"/>
            <a:r>
              <a:rPr lang="es-AR" dirty="0" smtClean="0"/>
              <a:t>Placa de conexión</a:t>
            </a:r>
          </a:p>
          <a:p>
            <a:pPr lvl="2"/>
            <a:r>
              <a:rPr lang="es-AR" dirty="0" smtClean="0"/>
              <a:t>v1</a:t>
            </a:r>
          </a:p>
          <a:p>
            <a:pPr lvl="2"/>
            <a:r>
              <a:rPr lang="es-AR" dirty="0" smtClean="0"/>
              <a:t>v2</a:t>
            </a:r>
          </a:p>
          <a:p>
            <a:pPr lvl="2"/>
            <a:r>
              <a:rPr lang="es-AR" dirty="0" smtClean="0"/>
              <a:t>v3</a:t>
            </a:r>
          </a:p>
          <a:p>
            <a:r>
              <a:rPr lang="es-AR" dirty="0" smtClean="0"/>
              <a:t>Problemas presentados del sistema en general</a:t>
            </a:r>
          </a:p>
          <a:p>
            <a:r>
              <a:rPr lang="es-AR" dirty="0" smtClean="0"/>
              <a:t>Resultados y conclusiones</a:t>
            </a:r>
            <a:endParaRPr lang="es-A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Objetivos</a:t>
            </a:r>
          </a:p>
          <a:p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Breve descripción del protocolo USB</a:t>
            </a:r>
          </a:p>
          <a:p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Arquitectura del sistema propuesto</a:t>
            </a:r>
          </a:p>
          <a:p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Componentes utilizados</a:t>
            </a:r>
          </a:p>
          <a:p>
            <a:pPr lvl="1"/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CY3684 FX2LP EZ-USB DK de </a:t>
            </a:r>
            <a:r>
              <a:rPr lang="es-AR" dirty="0" err="1" smtClean="0">
                <a:solidFill>
                  <a:schemeClr val="bg1">
                    <a:lumMod val="65000"/>
                  </a:schemeClr>
                </a:solidFill>
              </a:rPr>
              <a:t>Cypress</a:t>
            </a:r>
            <a:endParaRPr lang="es-AR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MOJO v3</a:t>
            </a:r>
          </a:p>
          <a:p>
            <a:pPr lvl="1"/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libusb-1.0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688</Words>
  <Application>Microsoft Office PowerPoint</Application>
  <PresentationFormat>Presentación en pantalla (4:3)</PresentationFormat>
  <Paragraphs>172</Paragraphs>
  <Slides>37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9" baseType="lpstr">
      <vt:lpstr>Tema de Office</vt:lpstr>
      <vt:lpstr>Foxit PDF Document</vt:lpstr>
      <vt:lpstr>Temas Específicos de Electrónica Digital I</vt:lpstr>
      <vt:lpstr>Introducción</vt:lpstr>
      <vt:lpstr>Diapositiva 3</vt:lpstr>
      <vt:lpstr>Introducción</vt:lpstr>
      <vt:lpstr>Agenda</vt:lpstr>
      <vt:lpstr>Agenda</vt:lpstr>
      <vt:lpstr>Agenda</vt:lpstr>
      <vt:lpstr>Agenda</vt:lpstr>
      <vt:lpstr>Agenda</vt:lpstr>
      <vt:lpstr>Objetivos</vt:lpstr>
      <vt:lpstr>Objetivos</vt:lpstr>
      <vt:lpstr>Objetivos</vt:lpstr>
      <vt:lpstr>Agenda</vt:lpstr>
      <vt:lpstr>Norma USB revisión 2.0 </vt:lpstr>
      <vt:lpstr>Norma USB revisión 2.0 </vt:lpstr>
      <vt:lpstr>Norma USB revisión 2.0 </vt:lpstr>
      <vt:lpstr>Norma USB revisión 2.0</vt:lpstr>
      <vt:lpstr>Norma USB revisión 2.0 </vt:lpstr>
      <vt:lpstr>Norma USB revisión 2.0 </vt:lpstr>
      <vt:lpstr>Norma USB revisión 2.0 </vt:lpstr>
      <vt:lpstr>Norma USB revisión 2.0 </vt:lpstr>
      <vt:lpstr>Norma USB revisión 2.0 </vt:lpstr>
      <vt:lpstr>Agenda</vt:lpstr>
      <vt:lpstr>Arquitectura del Sistema</vt:lpstr>
      <vt:lpstr>Arquitectura del Sistema</vt:lpstr>
      <vt:lpstr>Arquitectura del Sistema</vt:lpstr>
      <vt:lpstr>Arquitectura del Sistema</vt:lpstr>
      <vt:lpstr>Arquitectura del Sistema</vt:lpstr>
      <vt:lpstr>Agenda</vt:lpstr>
      <vt:lpstr>Arquitectura del Sistema</vt:lpstr>
      <vt:lpstr>CY3684 FX2LP EZ-Development Kit CY7C68013A</vt:lpstr>
      <vt:lpstr>CY3684 FX2LP EZ-Development Kit CY7C68013A</vt:lpstr>
      <vt:lpstr>MOJO v3</vt:lpstr>
      <vt:lpstr>MOJO v3</vt:lpstr>
      <vt:lpstr>libusb-1.0</vt:lpstr>
      <vt:lpstr>Agenda</vt:lpstr>
      <vt:lpstr>Configuración del FX2LP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Temas Específicos de Electrónica Digital I</dc:title>
  <dc:creator>Yo</dc:creator>
  <cp:lastModifiedBy>Yo</cp:lastModifiedBy>
  <cp:revision>27</cp:revision>
  <dcterms:created xsi:type="dcterms:W3CDTF">2018-12-19T12:02:20Z</dcterms:created>
  <dcterms:modified xsi:type="dcterms:W3CDTF">2018-12-19T15:43:07Z</dcterms:modified>
</cp:coreProperties>
</file>