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9" r:id="rId9"/>
    <p:sldId id="271" r:id="rId10"/>
    <p:sldId id="263" r:id="rId11"/>
    <p:sldId id="264" r:id="rId12"/>
    <p:sldId id="266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DCC22-1F69-4FAF-956F-4619E1C697BD}" type="datetimeFigureOut">
              <a:rPr lang="en-US" smtClean="0"/>
              <a:t>17/Jun/2015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61DAE-0325-43B3-B879-D18EB18E91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7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61DAE-0325-43B3-B879-D18EB18E91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9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E842-75FD-424B-9E98-40B513597B68}" type="datetime1">
              <a:rPr lang="ro-RO" smtClean="0"/>
              <a:t>17.06.2015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E48C-F911-40FD-91BF-4DCC35407E02}" type="datetime1">
              <a:rPr lang="ro-RO" smtClean="0"/>
              <a:t>17.06.2015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8522-1934-4AB8-A82C-C9AD079903FD}" type="datetime1">
              <a:rPr lang="ro-RO" smtClean="0"/>
              <a:t>17.06.2015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8183-203F-4EB7-B50C-8E3B9CCADC05}" type="datetime1">
              <a:rPr lang="ro-RO" smtClean="0"/>
              <a:t>17.06.2015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C851-4326-469B-98E7-BBAA589BD2DC}" type="datetime1">
              <a:rPr lang="ro-RO" smtClean="0"/>
              <a:t>17.06.2015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E90C-6758-4EFD-8AB7-8184EA72B9A4}" type="datetime1">
              <a:rPr lang="ro-RO" smtClean="0"/>
              <a:t>17.06.2015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8D79-C66D-4DFC-B026-236BFAC1CD13}" type="datetime1">
              <a:rPr lang="ro-RO" smtClean="0"/>
              <a:t>17.06.2015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CE1D-D681-48E7-84BF-3C826CE8022F}" type="datetime1">
              <a:rPr lang="ro-RO" smtClean="0"/>
              <a:t>17.06.2015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060D-B46D-4B09-B381-8B4E8D29B700}" type="datetime1">
              <a:rPr lang="ro-RO" smtClean="0"/>
              <a:t>17.06.2015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7BF1-2BE5-4B9A-886C-B511B6797018}" type="datetime1">
              <a:rPr lang="ro-RO" smtClean="0"/>
              <a:t>17.06.2015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1BA1-58EC-4AA5-B2BF-3EA3C4B97488}" type="datetime1">
              <a:rPr lang="ro-RO" smtClean="0"/>
              <a:t>17.06.2015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942297-9039-43EA-ADF4-9840C9C6A20E}" type="datetime1">
              <a:rPr lang="ro-RO" smtClean="0"/>
              <a:t>17.06.2015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895600"/>
          </a:xfrm>
        </p:spPr>
        <p:txBody>
          <a:bodyPr/>
          <a:lstStyle/>
          <a:p>
            <a:r>
              <a:rPr lang="ro-RO" sz="4400" dirty="0" smtClean="0"/>
              <a:t>Simularea și optimizarea traficului urban </a:t>
            </a:r>
            <a:br>
              <a:rPr lang="ro-RO" sz="4400" dirty="0" smtClean="0"/>
            </a:br>
            <a:r>
              <a:rPr lang="ro-RO" sz="3600" i="1" dirty="0" smtClean="0"/>
              <a:t>Simularea macroscopică și optimizarea utilizând algoritmul genetic</a:t>
            </a:r>
            <a:endParaRPr lang="en-US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3000"/>
            <a:ext cx="7772400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o-RO" b="1" dirty="0" smtClean="0"/>
              <a:t>Student:</a:t>
            </a:r>
            <a:r>
              <a:rPr lang="ro-RO" dirty="0" smtClean="0"/>
              <a:t> </a:t>
            </a:r>
            <a:r>
              <a:rPr lang="ro-RO" dirty="0" smtClean="0"/>
              <a:t>Edwin-Wilhelm HOBOR</a:t>
            </a:r>
          </a:p>
          <a:p>
            <a:pPr algn="r"/>
            <a:r>
              <a:rPr lang="ro-RO" b="1" dirty="0"/>
              <a:t>Coordonator</a:t>
            </a:r>
            <a:r>
              <a:rPr lang="ro-RO" b="1" dirty="0" smtClean="0"/>
              <a:t>:</a:t>
            </a:r>
            <a:r>
              <a:rPr lang="ro-RO" dirty="0" smtClean="0"/>
              <a:t> Prof.dr.ing</a:t>
            </a:r>
            <a:r>
              <a:rPr lang="ro-RO" dirty="0"/>
              <a:t>. Gheorghe </a:t>
            </a:r>
            <a:r>
              <a:rPr lang="ro-RO" dirty="0" smtClean="0"/>
              <a:t>SEBESTYEN</a:t>
            </a:r>
          </a:p>
          <a:p>
            <a:pPr algn="r"/>
            <a:r>
              <a:rPr lang="ro-RO" b="1" dirty="0" smtClean="0"/>
              <a:t>Iulie 2015</a:t>
            </a:r>
            <a:endParaRPr lang="en-US" b="1" dirty="0"/>
          </a:p>
        </p:txBody>
      </p:sp>
      <p:pic>
        <p:nvPicPr>
          <p:cNvPr id="5" name="Picture 4" descr="logo utclu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399"/>
            <a:ext cx="2468033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Interfața grafică a aplicației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C:\Users\edWin\Desktop\GUISimu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58200" cy="45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experimentale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566193"/>
            <a:ext cx="2514600" cy="4572000"/>
          </a:xfrm>
        </p:spPr>
        <p:txBody>
          <a:bodyPr>
            <a:normAutofit/>
          </a:bodyPr>
          <a:lstStyle/>
          <a:p>
            <a:r>
              <a:rPr lang="ro-RO" sz="2000" b="1" dirty="0" smtClean="0">
                <a:solidFill>
                  <a:srgbClr val="C00000"/>
                </a:solidFill>
              </a:rPr>
              <a:t>2 fluxuri mașini</a:t>
            </a:r>
            <a:r>
              <a:rPr lang="ro-RO" sz="2000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ro-RO" sz="1800" b="1" i="1" dirty="0" smtClean="0">
                <a:solidFill>
                  <a:srgbClr val="C00000"/>
                </a:solidFill>
              </a:rPr>
              <a:t>- 6 secunde</a:t>
            </a:r>
          </a:p>
          <a:p>
            <a:pPr marL="457200" lvl="1" indent="0">
              <a:buNone/>
            </a:pPr>
            <a:r>
              <a:rPr lang="ro-RO" sz="1800" b="1" i="1" dirty="0" smtClean="0">
                <a:solidFill>
                  <a:srgbClr val="C00000"/>
                </a:solidFill>
              </a:rPr>
              <a:t>- 8 secunde</a:t>
            </a:r>
            <a:r>
              <a:rPr lang="ro-RO" sz="1200" dirty="0" smtClean="0">
                <a:solidFill>
                  <a:srgbClr val="C00000"/>
                </a:solidFill>
              </a:rPr>
              <a:t>	</a:t>
            </a:r>
            <a:endParaRPr lang="ro-RO" sz="1200" dirty="0">
              <a:solidFill>
                <a:srgbClr val="C00000"/>
              </a:solidFill>
            </a:endParaRPr>
          </a:p>
          <a:p>
            <a:endParaRPr lang="ro-RO" sz="2000" dirty="0" smtClean="0"/>
          </a:p>
          <a:p>
            <a:endParaRPr lang="ro-RO" sz="2000" dirty="0"/>
          </a:p>
          <a:p>
            <a:r>
              <a:rPr lang="ro-RO" sz="2000" b="1" dirty="0" smtClean="0"/>
              <a:t>Populație</a:t>
            </a:r>
            <a:r>
              <a:rPr lang="ro-RO" sz="2000" dirty="0" smtClean="0"/>
              <a:t>: </a:t>
            </a:r>
            <a:r>
              <a:rPr lang="ro-RO" sz="2000" b="1" dirty="0" smtClean="0"/>
              <a:t>200</a:t>
            </a:r>
          </a:p>
          <a:p>
            <a:r>
              <a:rPr lang="ro-RO" sz="2000" b="1" dirty="0" smtClean="0"/>
              <a:t>Evoluții</a:t>
            </a:r>
            <a:r>
              <a:rPr lang="ro-RO" sz="2000" dirty="0" smtClean="0"/>
              <a:t>: </a:t>
            </a:r>
            <a:r>
              <a:rPr lang="ro-RO" sz="2000" b="1" dirty="0" smtClean="0"/>
              <a:t>100</a:t>
            </a:r>
          </a:p>
          <a:p>
            <a:r>
              <a:rPr lang="ro-RO" sz="2000" b="1" dirty="0" smtClean="0"/>
              <a:t>Mutație</a:t>
            </a:r>
            <a:r>
              <a:rPr lang="ro-RO" sz="2000" dirty="0" smtClean="0"/>
              <a:t>: </a:t>
            </a:r>
            <a:r>
              <a:rPr lang="de-DE" sz="2000" b="1" dirty="0" smtClean="0"/>
              <a:t>5%</a:t>
            </a:r>
            <a:endParaRPr lang="ro-RO" sz="2000" b="1" dirty="0" smtClean="0"/>
          </a:p>
          <a:p>
            <a:r>
              <a:rPr lang="ro-RO" sz="2000" b="1" dirty="0" smtClean="0"/>
              <a:t>Crossover</a:t>
            </a:r>
            <a:r>
              <a:rPr lang="ro-RO" sz="2000" dirty="0" smtClean="0"/>
              <a:t>: </a:t>
            </a:r>
            <a:r>
              <a:rPr lang="ro-RO" sz="2000" b="1" dirty="0" smtClean="0"/>
              <a:t>50%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8" name="Picture 4" descr="E:\workspace IntelliJ IDEA\traffic-simulator\trunk\TrafficSimulation\GALineChar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66193"/>
            <a:ext cx="5361484" cy="366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9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>
              <a:lnSpc>
                <a:spcPct val="200000"/>
              </a:lnSpc>
            </a:pPr>
            <a:r>
              <a:rPr lang="ro-RO" dirty="0" smtClean="0"/>
              <a:t>Mediu de simulare flexibil și configurabil</a:t>
            </a:r>
          </a:p>
          <a:p>
            <a:pPr>
              <a:lnSpc>
                <a:spcPct val="200000"/>
              </a:lnSpc>
            </a:pPr>
            <a:r>
              <a:rPr lang="ro-RO" dirty="0" smtClean="0"/>
              <a:t>Definire scenarii din traficul urban</a:t>
            </a:r>
          </a:p>
          <a:p>
            <a:pPr>
              <a:lnSpc>
                <a:spcPct val="200000"/>
              </a:lnSpc>
            </a:pPr>
            <a:r>
              <a:rPr lang="ro-RO" dirty="0" smtClean="0"/>
              <a:t>Configurare semafoare</a:t>
            </a:r>
          </a:p>
          <a:p>
            <a:pPr>
              <a:lnSpc>
                <a:spcPct val="200000"/>
              </a:lnSpc>
            </a:pPr>
            <a:r>
              <a:rPr lang="ro-RO" dirty="0" smtClean="0"/>
              <a:t>Proces de optimizare flexibil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Posibilități de dezvoltare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>
              <a:buFont typeface="Courier New" pitchFamily="49" charset="0"/>
              <a:buChar char="o"/>
            </a:pPr>
            <a:r>
              <a:rPr lang="ro-RO" sz="3200" dirty="0" smtClean="0"/>
              <a:t>Mai multe benzi de mers pe sens</a:t>
            </a:r>
          </a:p>
          <a:p>
            <a:pPr>
              <a:buFont typeface="Courier New" pitchFamily="49" charset="0"/>
              <a:buChar char="o"/>
            </a:pPr>
            <a:endParaRPr lang="ro-RO" sz="3200" dirty="0" smtClean="0"/>
          </a:p>
          <a:p>
            <a:pPr>
              <a:buFont typeface="Courier New" pitchFamily="49" charset="0"/>
              <a:buChar char="o"/>
            </a:pPr>
            <a:r>
              <a:rPr lang="ro-RO" sz="3200" dirty="0" smtClean="0"/>
              <a:t>Includerea trecerilor de pietoni</a:t>
            </a:r>
          </a:p>
          <a:p>
            <a:pPr>
              <a:buFont typeface="Courier New" pitchFamily="49" charset="0"/>
              <a:buChar char="o"/>
            </a:pPr>
            <a:endParaRPr lang="ro-RO" sz="3200" b="1" dirty="0" smtClean="0"/>
          </a:p>
          <a:p>
            <a:pPr>
              <a:buFont typeface="Courier New" pitchFamily="49" charset="0"/>
              <a:buChar char="o"/>
            </a:pPr>
            <a:r>
              <a:rPr lang="ro-RO" sz="3200" dirty="0" smtClean="0"/>
              <a:t>Șoferi diversificați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600200"/>
          </a:xfrm>
        </p:spPr>
        <p:txBody>
          <a:bodyPr/>
          <a:lstStyle/>
          <a:p>
            <a:r>
              <a:rPr lang="ro-RO" dirty="0" smtClean="0"/>
              <a:t>Vă mulțumesc</a:t>
            </a:r>
            <a:r>
              <a:rPr lang="ro-RO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Simularea traficului </a:t>
            </a:r>
            <a:r>
              <a:rPr lang="ro-RO" dirty="0" smtClean="0"/>
              <a:t>=</a:t>
            </a:r>
            <a:r>
              <a:rPr lang="vi-VN" dirty="0" smtClean="0"/>
              <a:t> </a:t>
            </a:r>
            <a:r>
              <a:rPr lang="vi-VN" dirty="0"/>
              <a:t>modelarea matematică a sistemului de </a:t>
            </a:r>
            <a:r>
              <a:rPr lang="vi-VN" dirty="0" smtClean="0"/>
              <a:t>transport</a:t>
            </a:r>
            <a:r>
              <a:rPr lang="ro-RO" dirty="0" smtClean="0"/>
              <a:t> </a:t>
            </a:r>
            <a:r>
              <a:rPr lang="vi-VN" dirty="0" smtClean="0"/>
              <a:t>pentru </a:t>
            </a:r>
            <a:r>
              <a:rPr lang="vi-VN" dirty="0"/>
              <a:t>a putea planifica, proiecta și opera mai ușor traficul</a:t>
            </a:r>
            <a:r>
              <a:rPr lang="vi-VN" dirty="0" smtClean="0"/>
              <a:t>.</a:t>
            </a:r>
            <a:endParaRPr lang="ro-RO" dirty="0" smtClean="0"/>
          </a:p>
          <a:p>
            <a:r>
              <a:rPr lang="vi-VN" b="1" dirty="0" smtClean="0"/>
              <a:t>Semafoarele</a:t>
            </a:r>
            <a:r>
              <a:rPr lang="ro-RO" dirty="0" smtClean="0"/>
              <a:t> =</a:t>
            </a:r>
            <a:r>
              <a:rPr lang="vi-VN" dirty="0" smtClean="0"/>
              <a:t> </a:t>
            </a:r>
            <a:r>
              <a:rPr lang="vi-VN" dirty="0"/>
              <a:t>dirijarea fluxurilor de mașini din intersecții și alte segmente de </a:t>
            </a:r>
            <a:r>
              <a:rPr lang="vi-VN" dirty="0" smtClean="0"/>
              <a:t>drum,</a:t>
            </a:r>
            <a:r>
              <a:rPr lang="ro-RO" dirty="0" smtClean="0"/>
              <a:t> </a:t>
            </a:r>
            <a:r>
              <a:rPr lang="vi-VN" dirty="0" smtClean="0"/>
              <a:t>precum </a:t>
            </a:r>
            <a:r>
              <a:rPr lang="vi-VN" dirty="0"/>
              <a:t>și a pietonilor care vor să </a:t>
            </a:r>
            <a:r>
              <a:rPr lang="vi-VN" dirty="0" smtClean="0"/>
              <a:t>traverseze </a:t>
            </a:r>
            <a:r>
              <a:rPr lang="vi-VN" dirty="0"/>
              <a:t>un segment de </a:t>
            </a:r>
            <a:r>
              <a:rPr lang="vi-VN" dirty="0" smtClean="0"/>
              <a:t>drum</a:t>
            </a:r>
            <a:endParaRPr lang="ro-RO" dirty="0" smtClean="0"/>
          </a:p>
          <a:p>
            <a:r>
              <a:rPr lang="ro-RO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Optimizarea traficului </a:t>
            </a:r>
            <a:r>
              <a:rPr lang="ro-RO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 metode de reducere a timpului de așteptare din trafic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Obiectivele 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i="1" dirty="0" err="1"/>
              <a:t>R</a:t>
            </a:r>
            <a:r>
              <a:rPr lang="en-US" b="1" i="1" dirty="0" smtClean="0"/>
              <a:t>ealizarea </a:t>
            </a:r>
            <a:r>
              <a:rPr lang="en-US" b="1" i="1" dirty="0"/>
              <a:t>unei aplicații de modelare, simulare și optimizare a traficului într-un context urban. </a:t>
            </a:r>
            <a:endParaRPr lang="ro-RO" b="1" i="1" dirty="0" smtClean="0"/>
          </a:p>
          <a:p>
            <a:endParaRPr lang="ro-RO" b="1" i="1" dirty="0" smtClean="0"/>
          </a:p>
          <a:p>
            <a:pPr>
              <a:buFont typeface="Wingdings" pitchFamily="2" charset="2"/>
              <a:buChar char="ü"/>
            </a:pPr>
            <a:r>
              <a:rPr lang="vi-VN" dirty="0"/>
              <a:t>Modelarea traficului urban </a:t>
            </a:r>
            <a:endParaRPr lang="ro-RO" dirty="0" smtClean="0"/>
          </a:p>
          <a:p>
            <a:pPr>
              <a:buFont typeface="Wingdings" pitchFamily="2" charset="2"/>
              <a:buChar char="ü"/>
            </a:pPr>
            <a:r>
              <a:rPr lang="ro-RO" dirty="0">
                <a:latin typeface="Tahoma" pitchFamily="34" charset="0"/>
                <a:ea typeface="Tahoma" pitchFamily="34" charset="0"/>
                <a:cs typeface="Tahoma" pitchFamily="34" charset="0"/>
              </a:rPr>
              <a:t>Simularea traficului urban</a:t>
            </a:r>
            <a:endParaRPr lang="ro-RO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vi-V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Căutarea </a:t>
            </a:r>
            <a:r>
              <a:rPr lang="vi-VN" dirty="0">
                <a:latin typeface="Tahoma" pitchFamily="34" charset="0"/>
                <a:ea typeface="Tahoma" pitchFamily="34" charset="0"/>
                <a:cs typeface="Tahoma" pitchFamily="34" charset="0"/>
              </a:rPr>
              <a:t>unei soluții suboptimale pentru optimizarea traficului (</a:t>
            </a:r>
            <a:r>
              <a:rPr lang="vi-V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algoritmul</a:t>
            </a:r>
            <a:r>
              <a:rPr lang="ro-RO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genetic)</a:t>
            </a:r>
            <a:endParaRPr lang="ro-RO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vi-V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Definirea </a:t>
            </a:r>
            <a:r>
              <a:rPr lang="vi-VN" dirty="0">
                <a:latin typeface="Tahoma" pitchFamily="34" charset="0"/>
                <a:ea typeface="Tahoma" pitchFamily="34" charset="0"/>
                <a:cs typeface="Tahoma" pitchFamily="34" charset="0"/>
              </a:rPr>
              <a:t>și calcularea unor metrici de evaluare a calității </a:t>
            </a:r>
            <a:r>
              <a:rPr lang="vi-V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traficului</a:t>
            </a:r>
            <a:endParaRPr lang="vi-VN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Structura </a:t>
            </a:r>
            <a:r>
              <a:rPr lang="ro-RO" dirty="0" smtClean="0"/>
              <a:t>modulelor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C:\Users\edWin\Desktop\LicentaGIT\ceZi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90" y="1600200"/>
            <a:ext cx="6644514" cy="49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7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Modulul de configurare a semafoarelor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971800" cy="4648200"/>
          </a:xfrm>
        </p:spPr>
        <p:txBody>
          <a:bodyPr>
            <a:no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Faza</a:t>
            </a:r>
            <a:r>
              <a:rPr lang="en-US" sz="1600" b="1" dirty="0">
                <a:solidFill>
                  <a:srgbClr val="C00000"/>
                </a:solidFill>
              </a:rPr>
              <a:t> 1</a:t>
            </a:r>
            <a:r>
              <a:rPr lang="en-US" sz="1600" dirty="0"/>
              <a:t>: </a:t>
            </a:r>
            <a:r>
              <a:rPr lang="en-US" sz="1600" b="1" i="1" dirty="0" err="1">
                <a:solidFill>
                  <a:schemeClr val="tx1"/>
                </a:solidFill>
              </a:rPr>
              <a:t>Sud</a:t>
            </a:r>
            <a:r>
              <a:rPr lang="en-US" sz="1600" b="1" i="1" dirty="0">
                <a:solidFill>
                  <a:schemeClr val="tx1"/>
                </a:solidFill>
              </a:rPr>
              <a:t> → </a:t>
            </a:r>
            <a:r>
              <a:rPr lang="en-US" sz="1600" b="1" i="1" dirty="0" smtClean="0">
                <a:solidFill>
                  <a:schemeClr val="tx1"/>
                </a:solidFill>
              </a:rPr>
              <a:t>Nord </a:t>
            </a:r>
            <a:r>
              <a:rPr lang="ro-RO" sz="1600" b="1" i="1" dirty="0" smtClean="0">
                <a:solidFill>
                  <a:schemeClr val="tx1"/>
                </a:solidFill>
              </a:rPr>
              <a:t>       	      	   </a:t>
            </a:r>
            <a:r>
              <a:rPr lang="en-US" sz="1600" b="1" i="1" dirty="0" err="1" smtClean="0">
                <a:solidFill>
                  <a:schemeClr val="tx1"/>
                </a:solidFill>
              </a:rPr>
              <a:t>Sud</a:t>
            </a: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  <a:r>
              <a:rPr lang="en-US" sz="1600" b="1" i="1" dirty="0">
                <a:solidFill>
                  <a:schemeClr val="tx1"/>
                </a:solidFill>
              </a:rPr>
              <a:t>→ </a:t>
            </a:r>
            <a:r>
              <a:rPr lang="en-US" sz="1600" b="1" i="1" dirty="0" err="1" smtClean="0">
                <a:solidFill>
                  <a:schemeClr val="tx1"/>
                </a:solidFill>
              </a:rPr>
              <a:t>Est</a:t>
            </a:r>
            <a:endParaRPr lang="ro-RO" sz="1600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  <a:r>
              <a:rPr lang="ro-RO" sz="1600" b="1" i="1" dirty="0" smtClean="0">
                <a:solidFill>
                  <a:schemeClr val="tx1"/>
                </a:solidFill>
              </a:rPr>
              <a:t> 	   </a:t>
            </a:r>
            <a:r>
              <a:rPr lang="en-US" sz="1600" b="1" i="1" dirty="0" smtClean="0">
                <a:solidFill>
                  <a:schemeClr val="tx1"/>
                </a:solidFill>
              </a:rPr>
              <a:t>Nord </a:t>
            </a:r>
            <a:r>
              <a:rPr lang="en-US" sz="1600" b="1" i="1" dirty="0">
                <a:solidFill>
                  <a:schemeClr val="tx1"/>
                </a:solidFill>
              </a:rPr>
              <a:t>→ </a:t>
            </a:r>
            <a:r>
              <a:rPr lang="en-US" sz="1600" b="1" i="1" dirty="0" err="1" smtClean="0">
                <a:solidFill>
                  <a:schemeClr val="tx1"/>
                </a:solidFill>
              </a:rPr>
              <a:t>Sud</a:t>
            </a:r>
            <a:endParaRPr lang="ro-RO" sz="1600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  <a:r>
              <a:rPr lang="ro-RO" sz="1600" b="1" i="1" dirty="0" smtClean="0">
                <a:solidFill>
                  <a:schemeClr val="tx1"/>
                </a:solidFill>
              </a:rPr>
              <a:t>	   </a:t>
            </a:r>
            <a:r>
              <a:rPr lang="en-US" sz="1600" b="1" i="1" dirty="0" smtClean="0">
                <a:solidFill>
                  <a:schemeClr val="tx1"/>
                </a:solidFill>
              </a:rPr>
              <a:t>Nord </a:t>
            </a:r>
            <a:r>
              <a:rPr lang="en-US" sz="1600" b="1" i="1" dirty="0">
                <a:solidFill>
                  <a:schemeClr val="tx1"/>
                </a:solidFill>
              </a:rPr>
              <a:t>→ Vest</a:t>
            </a: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Faza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2</a:t>
            </a:r>
            <a:r>
              <a:rPr lang="en-US" sz="1600" dirty="0"/>
              <a:t>: </a:t>
            </a:r>
            <a:r>
              <a:rPr lang="en-US" sz="1600" b="1" i="1" dirty="0" err="1">
                <a:solidFill>
                  <a:schemeClr val="tx1"/>
                </a:solidFill>
              </a:rPr>
              <a:t>Est</a:t>
            </a:r>
            <a:r>
              <a:rPr lang="en-US" sz="1600" b="1" i="1" dirty="0">
                <a:solidFill>
                  <a:schemeClr val="tx1"/>
                </a:solidFill>
              </a:rPr>
              <a:t> → </a:t>
            </a:r>
            <a:r>
              <a:rPr lang="en-US" sz="1600" b="1" i="1" dirty="0" smtClean="0">
                <a:solidFill>
                  <a:schemeClr val="tx1"/>
                </a:solidFill>
              </a:rPr>
              <a:t>Vest </a:t>
            </a:r>
            <a:endParaRPr lang="ro-RO" sz="1600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o-RO" sz="1600" b="1" i="1" dirty="0" smtClean="0">
                <a:solidFill>
                  <a:schemeClr val="tx1"/>
                </a:solidFill>
              </a:rPr>
              <a:t>	   </a:t>
            </a:r>
            <a:r>
              <a:rPr lang="en-US" sz="1600" b="1" i="1" dirty="0" err="1" smtClean="0">
                <a:solidFill>
                  <a:schemeClr val="tx1"/>
                </a:solidFill>
              </a:rPr>
              <a:t>Est</a:t>
            </a: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  <a:r>
              <a:rPr lang="en-US" sz="1600" b="1" i="1" dirty="0">
                <a:solidFill>
                  <a:schemeClr val="tx1"/>
                </a:solidFill>
              </a:rPr>
              <a:t>→ </a:t>
            </a:r>
            <a:r>
              <a:rPr lang="en-US" sz="1600" b="1" i="1" dirty="0" smtClean="0">
                <a:solidFill>
                  <a:schemeClr val="tx1"/>
                </a:solidFill>
              </a:rPr>
              <a:t>Nord</a:t>
            </a:r>
            <a:endParaRPr lang="ro-RO" sz="1600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o-RO" sz="1600" b="1" i="1" dirty="0" smtClean="0">
                <a:solidFill>
                  <a:schemeClr val="tx1"/>
                </a:solidFill>
              </a:rPr>
              <a:t> 	   </a:t>
            </a:r>
            <a:r>
              <a:rPr lang="en-US" sz="1600" b="1" i="1" dirty="0" smtClean="0">
                <a:solidFill>
                  <a:schemeClr val="tx1"/>
                </a:solidFill>
              </a:rPr>
              <a:t>Vest </a:t>
            </a:r>
            <a:r>
              <a:rPr lang="en-US" sz="1600" b="1" i="1" dirty="0">
                <a:solidFill>
                  <a:schemeClr val="tx1"/>
                </a:solidFill>
              </a:rPr>
              <a:t>→ </a:t>
            </a:r>
            <a:r>
              <a:rPr lang="en-US" sz="1600" b="1" i="1" dirty="0" err="1" smtClean="0">
                <a:solidFill>
                  <a:schemeClr val="tx1"/>
                </a:solidFill>
              </a:rPr>
              <a:t>Est</a:t>
            </a:r>
            <a:endParaRPr lang="ro-RO" sz="16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o-RO" sz="1600" b="1" i="1" dirty="0" smtClean="0">
                <a:solidFill>
                  <a:schemeClr val="tx1"/>
                </a:solidFill>
              </a:rPr>
              <a:t>	   </a:t>
            </a:r>
            <a:r>
              <a:rPr lang="en-US" sz="1600" b="1" i="1" dirty="0" smtClean="0">
                <a:solidFill>
                  <a:schemeClr val="tx1"/>
                </a:solidFill>
              </a:rPr>
              <a:t>Vest </a:t>
            </a:r>
            <a:r>
              <a:rPr lang="en-US" sz="1600" b="1" i="1" dirty="0">
                <a:solidFill>
                  <a:schemeClr val="tx1"/>
                </a:solidFill>
              </a:rPr>
              <a:t>→ </a:t>
            </a:r>
            <a:r>
              <a:rPr lang="en-US" sz="1600" b="1" i="1" dirty="0" err="1">
                <a:solidFill>
                  <a:schemeClr val="tx1"/>
                </a:solidFill>
              </a:rPr>
              <a:t>Sud</a:t>
            </a:r>
            <a:endParaRPr lang="en-US" sz="1600" b="1" i="1" dirty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Faza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3</a:t>
            </a:r>
            <a:r>
              <a:rPr lang="en-US" sz="1600" dirty="0"/>
              <a:t>: </a:t>
            </a:r>
            <a:r>
              <a:rPr lang="en-US" sz="1600" b="1" i="1" dirty="0" err="1">
                <a:solidFill>
                  <a:schemeClr val="tx1"/>
                </a:solidFill>
              </a:rPr>
              <a:t>Sud</a:t>
            </a:r>
            <a:r>
              <a:rPr lang="en-US" sz="1600" b="1" i="1" dirty="0">
                <a:solidFill>
                  <a:schemeClr val="tx1"/>
                </a:solidFill>
              </a:rPr>
              <a:t> → </a:t>
            </a:r>
            <a:r>
              <a:rPr lang="en-US" sz="1600" b="1" i="1" dirty="0" err="1" smtClean="0">
                <a:solidFill>
                  <a:schemeClr val="tx1"/>
                </a:solidFill>
              </a:rPr>
              <a:t>Est</a:t>
            </a:r>
            <a:endParaRPr lang="ro-RO" sz="1600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o-RO" sz="1600" b="1" i="1" dirty="0" smtClean="0">
                <a:solidFill>
                  <a:schemeClr val="tx1"/>
                </a:solidFill>
              </a:rPr>
              <a:t>	   </a:t>
            </a:r>
            <a:r>
              <a:rPr lang="en-US" sz="1600" b="1" i="1" dirty="0" err="1" smtClean="0">
                <a:solidFill>
                  <a:schemeClr val="tx1"/>
                </a:solidFill>
              </a:rPr>
              <a:t>Est</a:t>
            </a: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  <a:r>
              <a:rPr lang="en-US" sz="1600" b="1" i="1" dirty="0">
                <a:solidFill>
                  <a:schemeClr val="tx1"/>
                </a:solidFill>
              </a:rPr>
              <a:t>→ </a:t>
            </a:r>
            <a:r>
              <a:rPr lang="en-US" sz="1600" b="1" i="1" dirty="0" err="1" smtClean="0">
                <a:solidFill>
                  <a:schemeClr val="tx1"/>
                </a:solidFill>
              </a:rPr>
              <a:t>Sud</a:t>
            </a:r>
            <a:endParaRPr lang="ro-RO" sz="1600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o-RO" sz="1600" b="1" i="1" dirty="0" smtClean="0">
                <a:solidFill>
                  <a:schemeClr val="tx1"/>
                </a:solidFill>
              </a:rPr>
              <a:t>	   </a:t>
            </a:r>
            <a:r>
              <a:rPr lang="en-US" sz="1600" b="1" i="1" dirty="0" smtClean="0">
                <a:solidFill>
                  <a:schemeClr val="tx1"/>
                </a:solidFill>
              </a:rPr>
              <a:t>Nord </a:t>
            </a:r>
            <a:r>
              <a:rPr lang="en-US" sz="1600" b="1" i="1" dirty="0">
                <a:solidFill>
                  <a:schemeClr val="tx1"/>
                </a:solidFill>
              </a:rPr>
              <a:t>→ </a:t>
            </a:r>
            <a:r>
              <a:rPr lang="en-US" sz="1600" b="1" i="1" dirty="0" smtClean="0">
                <a:solidFill>
                  <a:schemeClr val="tx1"/>
                </a:solidFill>
              </a:rPr>
              <a:t>Vest</a:t>
            </a:r>
            <a:endParaRPr lang="ro-RO" sz="16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o-RO" sz="1600" b="1" i="1" dirty="0" smtClean="0">
                <a:solidFill>
                  <a:schemeClr val="tx1"/>
                </a:solidFill>
              </a:rPr>
              <a:t>	   </a:t>
            </a:r>
            <a:r>
              <a:rPr lang="en-US" sz="1600" b="1" i="1" dirty="0" smtClean="0">
                <a:solidFill>
                  <a:schemeClr val="tx1"/>
                </a:solidFill>
              </a:rPr>
              <a:t>Vest </a:t>
            </a:r>
            <a:r>
              <a:rPr lang="en-US" sz="1600" b="1" i="1" dirty="0">
                <a:solidFill>
                  <a:schemeClr val="tx1"/>
                </a:solidFill>
              </a:rPr>
              <a:t>→ Nord</a:t>
            </a: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Faza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4</a:t>
            </a:r>
            <a:r>
              <a:rPr lang="en-US" sz="1600" dirty="0"/>
              <a:t>: </a:t>
            </a:r>
            <a:r>
              <a:rPr lang="en-US" sz="1600" b="1" i="1" dirty="0" err="1">
                <a:solidFill>
                  <a:schemeClr val="tx1"/>
                </a:solidFill>
              </a:rPr>
              <a:t>Sud</a:t>
            </a:r>
            <a:r>
              <a:rPr lang="en-US" sz="1600" b="1" i="1" dirty="0">
                <a:solidFill>
                  <a:schemeClr val="tx1"/>
                </a:solidFill>
              </a:rPr>
              <a:t> → </a:t>
            </a:r>
            <a:r>
              <a:rPr lang="en-US" sz="1600" b="1" i="1" dirty="0" smtClean="0">
                <a:solidFill>
                  <a:schemeClr val="tx1"/>
                </a:solidFill>
              </a:rPr>
              <a:t>Vest</a:t>
            </a:r>
            <a:endParaRPr lang="ro-RO" sz="1600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  <a:r>
              <a:rPr lang="ro-RO" sz="1600" b="1" i="1" dirty="0" smtClean="0">
                <a:solidFill>
                  <a:schemeClr val="tx1"/>
                </a:solidFill>
              </a:rPr>
              <a:t>	   </a:t>
            </a:r>
            <a:r>
              <a:rPr lang="en-US" sz="1600" b="1" i="1" dirty="0" smtClean="0">
                <a:solidFill>
                  <a:schemeClr val="tx1"/>
                </a:solidFill>
              </a:rPr>
              <a:t>Vest </a:t>
            </a:r>
            <a:r>
              <a:rPr lang="en-US" sz="1600" b="1" i="1" dirty="0">
                <a:solidFill>
                  <a:schemeClr val="tx1"/>
                </a:solidFill>
              </a:rPr>
              <a:t>→ </a:t>
            </a:r>
            <a:r>
              <a:rPr lang="en-US" sz="1600" b="1" i="1" dirty="0" err="1" smtClean="0">
                <a:solidFill>
                  <a:schemeClr val="tx1"/>
                </a:solidFill>
              </a:rPr>
              <a:t>Sud</a:t>
            </a:r>
            <a:endParaRPr lang="ro-RO" sz="1600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o-RO" sz="1600" b="1" i="1" dirty="0" smtClean="0">
                <a:solidFill>
                  <a:schemeClr val="tx1"/>
                </a:solidFill>
              </a:rPr>
              <a:t>	   </a:t>
            </a:r>
            <a:r>
              <a:rPr lang="en-US" sz="1600" b="1" i="1" dirty="0" smtClean="0">
                <a:solidFill>
                  <a:schemeClr val="tx1"/>
                </a:solidFill>
              </a:rPr>
              <a:t>Nord </a:t>
            </a:r>
            <a:r>
              <a:rPr lang="en-US" sz="1600" b="1" i="1" dirty="0">
                <a:solidFill>
                  <a:schemeClr val="tx1"/>
                </a:solidFill>
              </a:rPr>
              <a:t>→ </a:t>
            </a:r>
            <a:r>
              <a:rPr lang="en-US" sz="1600" b="1" i="1" dirty="0" err="1" smtClean="0">
                <a:solidFill>
                  <a:schemeClr val="tx1"/>
                </a:solidFill>
              </a:rPr>
              <a:t>Est</a:t>
            </a:r>
            <a:endParaRPr lang="ro-RO" sz="1600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o-RO" sz="1600" b="1" i="1" dirty="0" smtClean="0">
                <a:solidFill>
                  <a:schemeClr val="tx1"/>
                </a:solidFill>
              </a:rPr>
              <a:t>	   </a:t>
            </a:r>
            <a:r>
              <a:rPr lang="en-US" sz="1600" b="1" i="1" dirty="0" err="1" smtClean="0">
                <a:solidFill>
                  <a:schemeClr val="tx1"/>
                </a:solidFill>
              </a:rPr>
              <a:t>Est</a:t>
            </a: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  <a:r>
              <a:rPr lang="en-US" sz="1600" b="1" i="1" dirty="0">
                <a:solidFill>
                  <a:schemeClr val="tx1"/>
                </a:solidFill>
              </a:rPr>
              <a:t>→ Nord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146" name="Picture 2" descr="C:\Users\edWin\Desktop\LicentaGIT\trunk\trafflightcon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752600"/>
            <a:ext cx="4791075" cy="420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Optimizare utilizând algoritmul genetic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C:\Users\edWin\Desktop\LicentaGIT\trunk\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4692851" cy="360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05800" cy="1600200"/>
          </a:xfrm>
        </p:spPr>
        <p:txBody>
          <a:bodyPr>
            <a:normAutofit/>
          </a:bodyPr>
          <a:lstStyle/>
          <a:p>
            <a:r>
              <a:rPr lang="ro-RO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Algoritm complex de căutare euristică</a:t>
            </a:r>
          </a:p>
          <a:p>
            <a:r>
              <a:rPr lang="ro-RO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Soluție apropiată de cea optimă</a:t>
            </a:r>
            <a:endParaRPr lang="vi-VN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Inițializare populație și funcția de fitness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Gene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Timpi faze semafoare</a:t>
                </a:r>
              </a:p>
              <a:p>
                <a:r>
                  <a:rPr lang="ro-RO" dirty="0" smtClean="0"/>
                  <a:t>Timp fază: </a:t>
                </a:r>
                <a:r>
                  <a:rPr lang="ro-RO" b="1" i="1" dirty="0" smtClean="0"/>
                  <a:t>5 secunde – 30 secunde</a:t>
                </a:r>
                <a:endParaRPr lang="en-US" b="1" i="1" dirty="0" smtClean="0"/>
              </a:p>
              <a:p>
                <a:endParaRPr lang="en-US" b="1" i="1" dirty="0"/>
              </a:p>
              <a:p>
                <a:endParaRPr lang="en-US" b="1" i="1" dirty="0" smtClean="0"/>
              </a:p>
              <a:p>
                <a:r>
                  <a:rPr lang="en-US" b="1" dirty="0" err="1" smtClean="0">
                    <a:solidFill>
                      <a:srgbClr val="C00000"/>
                    </a:solidFill>
                  </a:rPr>
                  <a:t>Func</a:t>
                </a:r>
                <a:r>
                  <a:rPr lang="ro-RO" b="1" dirty="0" smtClean="0">
                    <a:solidFill>
                      <a:srgbClr val="C00000"/>
                    </a:solidFill>
                  </a:rPr>
                  <a:t>ția de fitness</a:t>
                </a:r>
                <a:r>
                  <a:rPr lang="ro-RO" dirty="0" smtClean="0"/>
                  <a:t>:</a:t>
                </a:r>
                <a:r>
                  <a:rPr lang="ro-RO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𝑻𝒂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ro-RO" b="1" i="1" dirty="0" smtClean="0"/>
                  <a:t> </a:t>
                </a:r>
                <a:r>
                  <a:rPr lang="ro-RO" sz="2000" b="1" dirty="0" smtClean="0">
                    <a:solidFill>
                      <a:srgbClr val="C00000"/>
                    </a:solidFill>
                  </a:rPr>
                  <a:t>(Timpul mediu de așteptare)</a:t>
                </a:r>
              </a:p>
              <a:p>
                <a:r>
                  <a:rPr lang="ro-RO" b="1" i="1" dirty="0" smtClean="0">
                    <a:solidFill>
                      <a:schemeClr val="tx1"/>
                    </a:solidFill>
                  </a:rPr>
                  <a:t>n</a:t>
                </a:r>
                <a:r>
                  <a:rPr lang="ro-RO" b="1" i="1" dirty="0" smtClean="0"/>
                  <a:t> </a:t>
                </a:r>
                <a:r>
                  <a:rPr lang="ro-RO" dirty="0" smtClean="0"/>
                  <a:t>–</a:t>
                </a:r>
                <a:r>
                  <a:rPr lang="ro-RO" b="1" dirty="0" smtClean="0"/>
                  <a:t> </a:t>
                </a:r>
                <a:r>
                  <a:rPr lang="ro-RO" dirty="0" smtClean="0"/>
                  <a:t>numărul de autovehicule</a:t>
                </a:r>
              </a:p>
              <a:p>
                <a:r>
                  <a:rPr lang="ro-RO" b="1" i="1" dirty="0" smtClean="0">
                    <a:solidFill>
                      <a:schemeClr val="tx1"/>
                    </a:solidFill>
                  </a:rPr>
                  <a:t>Ta</a:t>
                </a:r>
                <a:r>
                  <a:rPr lang="ro-RO" b="1" i="1" dirty="0" smtClean="0"/>
                  <a:t> </a:t>
                </a:r>
                <a:r>
                  <a:rPr lang="ro-RO" dirty="0" smtClean="0"/>
                  <a:t>– timpul de așteptare pentru fiecare mașină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 descr="C:\Users\edWin\Desktop\LicentaGIT\trunk\popCRO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5960312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4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Selecție, Crosoover și mutație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/>
              <a:t>Selecție tip turneu</a:t>
            </a:r>
          </a:p>
          <a:p>
            <a:pPr marL="457200" lvl="1" indent="0">
              <a:buNone/>
            </a:pPr>
            <a:r>
              <a:rPr lang="ro-RO" sz="2000" dirty="0" smtClean="0"/>
              <a:t>- </a:t>
            </a:r>
            <a:r>
              <a:rPr lang="ro-RO" sz="2000" i="1" dirty="0" smtClean="0"/>
              <a:t>Turnee bazate pe funcția fitness</a:t>
            </a:r>
            <a:endParaRPr lang="ro-RO" sz="2000" i="1" dirty="0"/>
          </a:p>
          <a:p>
            <a:r>
              <a:rPr lang="ro-RO" b="1" dirty="0" smtClean="0"/>
              <a:t>Crossover cu un singur punct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r>
              <a:rPr lang="ro-RO" b="1" dirty="0" smtClean="0"/>
              <a:t>Mutație</a:t>
            </a:r>
            <a:r>
              <a:rPr lang="ro-RO" dirty="0" smtClean="0"/>
              <a:t> - aleator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9" name="Picture 3" descr="C:\Users\edWin\Desktop\LicentaGIT\trunk\cross1p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636624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352800" y="3276600"/>
            <a:ext cx="0" cy="3048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59098" y="3962400"/>
            <a:ext cx="0" cy="3048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65396" y="4953000"/>
            <a:ext cx="0" cy="3048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Diagrama de clase modul optimizare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 descr="C:\Users\edWin\Desktop\LicentaGIT\trunk\diagCls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192" y="1676400"/>
            <a:ext cx="623040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107</TotalTime>
  <Words>299</Words>
  <Application>Microsoft Office PowerPoint</Application>
  <PresentationFormat>On-screen Show (4:3)</PresentationFormat>
  <Paragraphs>94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Simularea și optimizarea traficului urban  Simularea macroscopică și optimizarea utilizând algoritmul genetic</vt:lpstr>
      <vt:lpstr>Context</vt:lpstr>
      <vt:lpstr>Obiectivele proiectului</vt:lpstr>
      <vt:lpstr>Structura modulelor</vt:lpstr>
      <vt:lpstr>Modulul de configurare a semafoarelor</vt:lpstr>
      <vt:lpstr>Optimizare utilizând algoritmul genetic</vt:lpstr>
      <vt:lpstr>Inițializare populație și funcția de fitness</vt:lpstr>
      <vt:lpstr>Selecție, Crosoover și mutație</vt:lpstr>
      <vt:lpstr>Diagrama de clase modul optimizare</vt:lpstr>
      <vt:lpstr>Interfața grafică a aplicației</vt:lpstr>
      <vt:lpstr>Rezultate experimentale</vt:lpstr>
      <vt:lpstr>Concluzii</vt:lpstr>
      <vt:lpstr>Posibilități de dezvoltare</vt:lpstr>
      <vt:lpstr>Vă mulțumesc!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Simularea și optimizarea traficului urban  Simularea macroscopică și optimizarea utilizând algoritmul genetic</dc:title>
  <dc:creator>edWin</dc:creator>
  <cp:lastModifiedBy>edWin</cp:lastModifiedBy>
  <cp:revision>51</cp:revision>
  <dcterms:created xsi:type="dcterms:W3CDTF">2006-08-16T00:00:00Z</dcterms:created>
  <dcterms:modified xsi:type="dcterms:W3CDTF">2015-06-17T17:16:28Z</dcterms:modified>
</cp:coreProperties>
</file>