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2017/9/18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2017/9/18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86164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同步阻塞、单点、脑裂、任意节点失败则事务提交失败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can </a:t>
            </a:r>
            <a:r>
              <a:rPr lang="en-US" altLang="zh-CN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 smtClean="0"/>
          </a:p>
          <a:p>
            <a:r>
              <a:rPr lang="zh-CN" altLang="en-US" smtClean="0"/>
              <a:t>第二阶段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 smtClean="0"/>
              <a:t>协调</a:t>
            </a:r>
            <a:r>
              <a:rPr lang="zh-CN" altLang="en-US"/>
              <a:t>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</a:t>
            </a:r>
            <a:r>
              <a:rPr lang="zh-CN" altLang="en-US" smtClean="0"/>
              <a:t>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 smtClean="0">
                <a:latin typeface="+mn-ea"/>
              </a:rPr>
              <a:t>同</a:t>
            </a:r>
            <a:r>
              <a:rPr lang="en-US" altLang="zh-CN" sz="2400" smtClean="0"/>
              <a:t>2PC</a:t>
            </a:r>
            <a:r>
              <a:rPr lang="zh-CN" altLang="en-US" sz="2400" smtClean="0">
                <a:latin typeface="+mn-ea"/>
              </a:rPr>
              <a:t>的</a:t>
            </a:r>
            <a:r>
              <a:rPr lang="zh-CN" altLang="en-US" sz="2400">
                <a:latin typeface="+mn-ea"/>
              </a:rPr>
              <a:t>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</a:t>
            </a:r>
            <a:r>
              <a:rPr lang="zh-CN" altLang="en-US" sz="2400" smtClean="0"/>
              <a:t>范围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zh-CN" altLang="en-US" smtClean="0"/>
              <a:t>拜占庭将军问题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en-US" altLang="zh-CN" smtClean="0"/>
              <a:t>Paxos</a:t>
            </a:r>
            <a:r>
              <a:rPr lang="zh-CN" altLang="en-US" smtClean="0"/>
              <a:t>议会选举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在古希腊的名叫</a:t>
            </a:r>
            <a:r>
              <a:rPr lang="en-US" altLang="zh-CN">
                <a:solidFill>
                  <a:srgbClr val="FFC000"/>
                </a:solidFill>
              </a:rPr>
              <a:t>Paxos</a:t>
            </a:r>
            <a:r>
              <a:rPr lang="zh-CN" altLang="en-US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zh-CN" altLang="en-US" smtClean="0"/>
              <a:t>解决问题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如果没有提案被提出， 那么就不会有提案被选定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如果某个进程某个提案被选定后， 那么这个提案是真的被选定了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当一个提案被选定后，所有进程都能获取提案信息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</a:t>
            </a: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过程：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选定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提案选定阶段</a:t>
            </a:r>
            <a:endParaRPr lang="en-US" altLang="zh-CN" smtClean="0"/>
          </a:p>
          <a:p>
            <a:pPr lvl="1"/>
            <a:r>
              <a:rPr lang="en-US" altLang="zh-CN"/>
              <a:t>Proposer</a:t>
            </a:r>
            <a:r>
              <a:rPr lang="zh-CN" altLang="en-US"/>
              <a:t>向超过半数的</a:t>
            </a:r>
            <a:r>
              <a:rPr lang="en-US" altLang="zh-CN"/>
              <a:t>Acceptors</a:t>
            </a:r>
            <a:r>
              <a:rPr lang="zh-CN" altLang="en-US"/>
              <a:t>子集发送编号为</a:t>
            </a:r>
            <a:r>
              <a:rPr lang="en-US" altLang="zh-CN"/>
              <a:t>Mn</a:t>
            </a:r>
            <a:r>
              <a:rPr lang="zh-CN" altLang="en-US"/>
              <a:t>的 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zh-CN" altLang="en-US"/>
              <a:t>如果一个</a:t>
            </a:r>
            <a:r>
              <a:rPr lang="en-US" altLang="zh-CN"/>
              <a:t>Acceptor</a:t>
            </a:r>
            <a:r>
              <a:rPr lang="zh-CN" altLang="en-US"/>
              <a:t>收到编号为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请求，且编号</a:t>
            </a:r>
            <a:r>
              <a:rPr lang="en-US" altLang="zh-CN"/>
              <a:t>Mn</a:t>
            </a:r>
            <a:r>
              <a:rPr lang="zh-CN" altLang="en-US"/>
              <a:t>大于该</a:t>
            </a:r>
            <a:r>
              <a:rPr lang="en-US" altLang="zh-CN" smtClean="0"/>
              <a:t>Acceptor</a:t>
            </a:r>
            <a:r>
              <a:rPr lang="zh-CN" altLang="en-US" smtClean="0"/>
              <a:t>批准</a:t>
            </a:r>
            <a:r>
              <a:rPr lang="zh-CN" altLang="en-US"/>
              <a:t>的所有</a:t>
            </a:r>
            <a:r>
              <a:rPr lang="en-US" altLang="zh-CN"/>
              <a:t>prepare</a:t>
            </a:r>
            <a:r>
              <a:rPr lang="zh-CN" altLang="en-US"/>
              <a:t>编号， 它将返回所批准的最大编号的提案给</a:t>
            </a:r>
            <a:r>
              <a:rPr lang="en-US" altLang="zh-CN"/>
              <a:t>Proposer</a:t>
            </a:r>
            <a:r>
              <a:rPr lang="zh-CN" altLang="en-US" smtClean="0"/>
              <a:t>，同时</a:t>
            </a:r>
            <a:r>
              <a:rPr lang="zh-CN" altLang="en-US"/>
              <a:t>承诺不会再响应小于</a:t>
            </a:r>
            <a:r>
              <a:rPr lang="en-US" altLang="zh-CN"/>
              <a:t>Mn</a:t>
            </a:r>
            <a:r>
              <a:rPr lang="zh-CN" altLang="en-US"/>
              <a:t>编号的</a:t>
            </a:r>
            <a:r>
              <a:rPr lang="zh-CN" altLang="en-US" smtClean="0"/>
              <a:t>提案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提案批准阶段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Proposer</a:t>
            </a:r>
            <a:r>
              <a:rPr lang="zh-CN" altLang="en-US"/>
              <a:t>收到来自超过半数的</a:t>
            </a:r>
            <a:r>
              <a:rPr lang="en-US" altLang="zh-CN"/>
              <a:t>Acceptor</a:t>
            </a:r>
            <a:r>
              <a:rPr lang="zh-CN" altLang="en-US"/>
              <a:t>对于编号为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请求的响应</a:t>
            </a:r>
            <a:r>
              <a:rPr lang="zh-CN" altLang="en-US" smtClean="0"/>
              <a:t>，那么</a:t>
            </a:r>
            <a:r>
              <a:rPr lang="zh-CN" altLang="en-US"/>
              <a:t>它就发送一个针对 </a:t>
            </a:r>
            <a:r>
              <a:rPr lang="en-US" altLang="zh-CN"/>
              <a:t>[Mn,Vn] </a:t>
            </a:r>
            <a:r>
              <a:rPr lang="zh-CN" altLang="en-US"/>
              <a:t>提案的</a:t>
            </a:r>
            <a:r>
              <a:rPr lang="en-US" altLang="zh-CN"/>
              <a:t>accept</a:t>
            </a:r>
            <a:r>
              <a:rPr lang="zh-CN" altLang="en-US"/>
              <a:t>请求给</a:t>
            </a:r>
            <a:r>
              <a:rPr lang="en-US" altLang="zh-CN"/>
              <a:t>Acceptor</a:t>
            </a:r>
            <a:r>
              <a:rPr lang="zh-CN" altLang="en-US"/>
              <a:t>， 如果</a:t>
            </a:r>
            <a:r>
              <a:rPr lang="en-US" altLang="zh-CN" smtClean="0"/>
              <a:t>Acceptor</a:t>
            </a:r>
            <a:r>
              <a:rPr lang="zh-CN" altLang="en-US" smtClean="0"/>
              <a:t>无</a:t>
            </a:r>
            <a:r>
              <a:rPr lang="zh-CN" altLang="en-US"/>
              <a:t>响应值，则</a:t>
            </a:r>
            <a:r>
              <a:rPr lang="en-US" altLang="zh-CN"/>
              <a:t>Vn</a:t>
            </a:r>
            <a:r>
              <a:rPr lang="zh-CN" altLang="en-US"/>
              <a:t>为任意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Acceptor</a:t>
            </a:r>
            <a:r>
              <a:rPr lang="zh-CN" altLang="en-US"/>
              <a:t>收到 </a:t>
            </a:r>
            <a:r>
              <a:rPr lang="en-US" altLang="zh-CN"/>
              <a:t>[Mn</a:t>
            </a:r>
            <a:r>
              <a:rPr lang="zh-CN" altLang="en-US"/>
              <a:t>，</a:t>
            </a:r>
            <a:r>
              <a:rPr lang="en-US" altLang="zh-CN"/>
              <a:t>Vn] </a:t>
            </a:r>
            <a:r>
              <a:rPr lang="zh-CN" altLang="en-US"/>
              <a:t>的提案的</a:t>
            </a:r>
            <a:r>
              <a:rPr lang="en-US" altLang="zh-CN"/>
              <a:t>accept</a:t>
            </a:r>
            <a:r>
              <a:rPr lang="zh-CN" altLang="en-US"/>
              <a:t>请求， 只要该</a:t>
            </a:r>
            <a:r>
              <a:rPr lang="en-US" altLang="zh-CN"/>
              <a:t>acceptor</a:t>
            </a:r>
            <a:r>
              <a:rPr lang="zh-CN" altLang="en-US"/>
              <a:t>未对</a:t>
            </a:r>
            <a:r>
              <a:rPr lang="zh-CN" altLang="en-US" smtClean="0"/>
              <a:t>编号大于</a:t>
            </a:r>
            <a:r>
              <a:rPr lang="en-US" altLang="zh-CN"/>
              <a:t>Mn</a:t>
            </a:r>
            <a:r>
              <a:rPr lang="zh-CN" altLang="en-US"/>
              <a:t>的提案作出响应， 那么就通过该提案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提案获取阶段</a:t>
            </a:r>
            <a:r>
              <a:rPr lang="zh-CN" altLang="en-US">
                <a:solidFill>
                  <a:srgbClr val="FF0000"/>
                </a:solidFill>
              </a:rPr>
              <a:t>（三种方案）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通知所有的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统一发送给主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发送给</a:t>
            </a:r>
            <a:r>
              <a:rPr lang="en-US" altLang="zh-CN" smtClean="0"/>
              <a:t>Learner</a:t>
            </a:r>
            <a:r>
              <a:rPr lang="zh-CN" altLang="en-US" smtClean="0"/>
              <a:t>的特定集合， 特定集合中的</a:t>
            </a:r>
            <a:r>
              <a:rPr lang="en-US" altLang="zh-CN" smtClean="0"/>
              <a:t>Learner</a:t>
            </a:r>
            <a:r>
              <a:rPr lang="zh-CN" altLang="en-US" smtClean="0"/>
              <a:t>向全部的</a:t>
            </a:r>
            <a:r>
              <a:rPr lang="en-US" altLang="zh-CN" smtClean="0"/>
              <a:t>Learner</a:t>
            </a:r>
            <a:r>
              <a:rPr lang="zh-CN" altLang="en-US" smtClean="0"/>
              <a:t>通知</a:t>
            </a:r>
            <a:endParaRPr lang="en-US" altLang="zh-CN" smtClean="0"/>
          </a:p>
          <a:p>
            <a:pPr marL="274320" lvl="1" indent="0">
              <a:buNone/>
            </a:pP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算法优化</a:t>
            </a:r>
            <a:endParaRPr lang="en-US" altLang="zh-CN" smtClean="0"/>
          </a:p>
          <a:p>
            <a:pPr lvl="1"/>
            <a:r>
              <a:rPr lang="zh-CN" altLang="en-US"/>
              <a:t>一个</a:t>
            </a:r>
            <a:r>
              <a:rPr lang="en-US" altLang="zh-CN"/>
              <a:t>Acceptor</a:t>
            </a:r>
            <a:r>
              <a:rPr lang="zh-CN" altLang="en-US"/>
              <a:t>收到了一个</a:t>
            </a:r>
            <a:r>
              <a:rPr lang="en-US" altLang="zh-CN"/>
              <a:t>prepare</a:t>
            </a:r>
            <a:r>
              <a:rPr lang="zh-CN" altLang="en-US"/>
              <a:t>请求为 </a:t>
            </a:r>
            <a:r>
              <a:rPr lang="en-US" altLang="zh-CN"/>
              <a:t>[Mm, Vn] </a:t>
            </a:r>
            <a:r>
              <a:rPr lang="zh-CN" altLang="en-US"/>
              <a:t>，但该</a:t>
            </a:r>
            <a:r>
              <a:rPr lang="en-US" altLang="zh-CN"/>
              <a:t>Acceptor</a:t>
            </a:r>
            <a:r>
              <a:rPr lang="zh-CN" altLang="en-US"/>
              <a:t>已经</a:t>
            </a:r>
            <a:r>
              <a:rPr lang="zh-CN" altLang="en-US" smtClean="0"/>
              <a:t>对</a:t>
            </a:r>
            <a:r>
              <a:rPr lang="en-US" altLang="zh-CN" smtClean="0"/>
              <a:t>[Mn</a:t>
            </a:r>
            <a:r>
              <a:rPr lang="en-US" altLang="zh-CN"/>
              <a:t>, Vn]</a:t>
            </a:r>
            <a:r>
              <a:rPr lang="zh-CN" altLang="en-US"/>
              <a:t>请求做出了批准，</a:t>
            </a:r>
            <a:r>
              <a:rPr lang="en-US" altLang="zh-CN"/>
              <a:t>Accptor</a:t>
            </a:r>
            <a:r>
              <a:rPr lang="zh-CN" altLang="en-US"/>
              <a:t>可以忽略已经批准过的提案的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r>
              <a:rPr lang="en-US" altLang="zh-CN" smtClean="0"/>
              <a:t>( </a:t>
            </a:r>
            <a:r>
              <a:rPr lang="en-US" altLang="zh-CN"/>
              <a:t>m ≠ n)</a:t>
            </a:r>
          </a:p>
          <a:p>
            <a:pPr lvl="1"/>
            <a:r>
              <a:rPr lang="zh-CN" altLang="en-US"/>
              <a:t>选取主</a:t>
            </a:r>
            <a:r>
              <a:rPr lang="en-US" altLang="zh-CN"/>
              <a:t>Proposer</a:t>
            </a:r>
            <a:r>
              <a:rPr lang="zh-CN" altLang="en-US"/>
              <a:t>，保持</a:t>
            </a:r>
            <a:r>
              <a:rPr lang="en-US" altLang="zh-CN"/>
              <a:t>Paxos</a:t>
            </a:r>
            <a:r>
              <a:rPr lang="zh-CN" altLang="en-US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角色</a:t>
            </a:r>
            <a:endParaRPr lang="en-US" altLang="zh-CN" smtClean="0"/>
          </a:p>
          <a:p>
            <a:pPr lvl="1"/>
            <a:r>
              <a:rPr lang="en-US" altLang="zh-CN" smtClean="0"/>
              <a:t>Leader</a:t>
            </a:r>
            <a:r>
              <a:rPr lang="zh-CN" altLang="en-US" smtClean="0"/>
              <a:t>：提供读、写服务</a:t>
            </a:r>
            <a:endParaRPr lang="en-US" altLang="zh-CN" smtClean="0"/>
          </a:p>
          <a:p>
            <a:pPr lvl="1"/>
            <a:r>
              <a:rPr lang="en-US" altLang="zh-CN" smtClean="0"/>
              <a:t>Follower</a:t>
            </a:r>
            <a:r>
              <a:rPr lang="zh-CN" altLang="en-US" smtClean="0"/>
              <a:t>：提供读服务</a:t>
            </a:r>
            <a:endParaRPr lang="en-US" altLang="zh-CN" smtClean="0"/>
          </a:p>
          <a:p>
            <a:pPr lvl="1"/>
            <a:r>
              <a:rPr lang="en-US" altLang="zh-CN" smtClean="0"/>
              <a:t>Observer</a:t>
            </a:r>
            <a:r>
              <a:rPr lang="zh-CN" altLang="en-US" smtClean="0"/>
              <a:t>：提供读服务，不参与</a:t>
            </a:r>
            <a:r>
              <a:rPr lang="en-US" altLang="zh-CN" smtClean="0"/>
              <a:t>Leader</a:t>
            </a:r>
            <a:r>
              <a:rPr lang="zh-CN" altLang="en-US" smtClean="0"/>
              <a:t>选举，不参与</a:t>
            </a:r>
            <a:r>
              <a:rPr lang="en-US" altLang="zh-CN" smtClean="0"/>
              <a:t>Quorum</a:t>
            </a:r>
            <a:r>
              <a:rPr lang="zh-CN" altLang="en-US" smtClean="0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协议核心描述</a:t>
            </a:r>
            <a:endParaRPr lang="en-US" altLang="zh-CN" smtClean="0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消息广播</a:t>
            </a:r>
            <a:endParaRPr lang="en-US" altLang="zh-CN" smtClean="0"/>
          </a:p>
          <a:p>
            <a:pPr lvl="1"/>
            <a:r>
              <a:rPr lang="zh-CN" altLang="en-US" smtClean="0"/>
              <a:t>类似于二阶段提交协议</a:t>
            </a:r>
            <a:endParaRPr lang="en-US" altLang="zh-CN" smtClean="0"/>
          </a:p>
          <a:p>
            <a:pPr lvl="1"/>
            <a:r>
              <a:rPr lang="en-US" altLang="zh-CN" smtClean="0"/>
              <a:t>FIFO</a:t>
            </a:r>
            <a:r>
              <a:rPr lang="zh-CN" altLang="en-US" smtClean="0"/>
              <a:t>特性的</a:t>
            </a:r>
            <a:r>
              <a:rPr lang="en-US" altLang="zh-CN" smtClean="0"/>
              <a:t>TCP</a:t>
            </a:r>
            <a:r>
              <a:rPr lang="zh-CN" altLang="en-US" smtClean="0"/>
              <a:t>协议来进行网络通信，保证消息的</a:t>
            </a:r>
            <a:r>
              <a:rPr lang="zh-CN" altLang="en-US" smtClean="0"/>
              <a:t>顺序</a:t>
            </a:r>
            <a:endParaRPr lang="en-US" altLang="zh-CN" smtClean="0"/>
          </a:p>
          <a:p>
            <a:pPr lvl="1"/>
            <a:r>
              <a:rPr lang="en-US" altLang="zh-CN" smtClean="0"/>
              <a:t>ZXID</a:t>
            </a:r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="" xmlns:a16="http://schemas.microsoft.com/office/drawing/2014/main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="" xmlns:a16="http://schemas.microsoft.com/office/drawing/2014/main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="" xmlns:a16="http://schemas.microsoft.com/office/drawing/2014/main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角色</a:t>
            </a:r>
            <a:endParaRPr lang="en-US" altLang="zh-CN" smtClean="0"/>
          </a:p>
          <a:p>
            <a:pPr lvl="1"/>
            <a:r>
              <a:rPr lang="en-US" altLang="zh-CN" smtClean="0"/>
              <a:t>Leader</a:t>
            </a:r>
            <a:r>
              <a:rPr lang="zh-CN" altLang="en-US" smtClean="0"/>
              <a:t>：提供读、写服务</a:t>
            </a:r>
            <a:endParaRPr lang="en-US" altLang="zh-CN" smtClean="0"/>
          </a:p>
          <a:p>
            <a:pPr lvl="1"/>
            <a:r>
              <a:rPr lang="en-US" altLang="zh-CN" smtClean="0"/>
              <a:t>Follower</a:t>
            </a:r>
            <a:r>
              <a:rPr lang="zh-CN" altLang="en-US" smtClean="0"/>
              <a:t>：提供读服务</a:t>
            </a:r>
            <a:endParaRPr lang="en-US" altLang="zh-CN" smtClean="0"/>
          </a:p>
          <a:p>
            <a:pPr lvl="1"/>
            <a:r>
              <a:rPr lang="en-US" altLang="zh-CN" smtClean="0"/>
              <a:t>Observer</a:t>
            </a:r>
            <a:r>
              <a:rPr lang="zh-CN" altLang="en-US" smtClean="0"/>
              <a:t>：提供读服务，不参与</a:t>
            </a:r>
            <a:r>
              <a:rPr lang="en-US" altLang="zh-CN" smtClean="0"/>
              <a:t>Leader</a:t>
            </a:r>
            <a:r>
              <a:rPr lang="zh-CN" altLang="en-US" smtClean="0"/>
              <a:t>选举，不参与</a:t>
            </a:r>
            <a:r>
              <a:rPr lang="en-US" altLang="zh-CN" smtClean="0"/>
              <a:t>Quorum</a:t>
            </a:r>
            <a:r>
              <a:rPr lang="zh-CN" altLang="en-US" smtClean="0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协议核心描述</a:t>
            </a:r>
            <a:endParaRPr lang="en-US" altLang="zh-CN" smtClean="0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mtClean="0"/>
              <a:t>Raft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lvl="1"/>
            <a:r>
              <a:rPr lang="en-US" altLang="zh-CN" smtClean="0"/>
              <a:t>L</a:t>
            </a:r>
          </a:p>
          <a:p>
            <a:r>
              <a:rPr lang="en-US" altLang="zh-CN" smtClean="0"/>
              <a:t>Gossip</a:t>
            </a:r>
            <a:r>
              <a:rPr lang="zh-CN" altLang="en-US" smtClean="0"/>
              <a:t>协议</a:t>
            </a:r>
            <a:endParaRPr lang="en-US" altLang="zh-CN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分布式系统是一个硬件或软件组件分布在不同的网络计算机上，彼此之间仅仅通过消息传递进行通信和协调的系统。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27587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="" xmlns:a16="http://schemas.microsoft.com/office/drawing/2014/main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一个分布式系统不可能同时满足一致性， 可用性，分区容错性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pPr rtl="0"/>
            <a:r>
              <a:rPr lang="zh-CN" altLang="en-US" smtClean="0"/>
              <a:t>第一阶段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提交事务阶段</a:t>
            </a:r>
            <a:endParaRPr lang="en-US" altLang="zh-CN" smtClean="0"/>
          </a:p>
          <a:p>
            <a:pPr lvl="1"/>
            <a:r>
              <a:rPr lang="zh-CN" altLang="en-US"/>
              <a:t>事务询问：协调者询问参与者，是否可以提交该事务，并等待参与者响应</a:t>
            </a:r>
            <a:endParaRPr lang="en-US" altLang="zh-CN" smtClean="0"/>
          </a:p>
          <a:p>
            <a:pPr lvl="1"/>
            <a:r>
              <a:rPr lang="zh-CN" altLang="en-US"/>
              <a:t>执行事务：各参与者执行可提交事务操作，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  <a:endParaRPr lang="en-US" altLang="zh-CN" smtClean="0"/>
          </a:p>
          <a:p>
            <a:pPr lvl="1"/>
            <a:r>
              <a:rPr lang="zh-CN" altLang="en-US" smtClean="0"/>
              <a:t>事务询问反馈</a:t>
            </a:r>
            <a:r>
              <a:rPr lang="zh-CN" altLang="en-US"/>
              <a:t>：参与者向协调者反馈可提交事务的执行结果</a:t>
            </a:r>
            <a:endParaRPr lang="en-US" altLang="zh-CN" dirty="0"/>
          </a:p>
          <a:p>
            <a:r>
              <a:rPr lang="zh-CN" altLang="en-US" smtClean="0"/>
              <a:t>第二阶段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执行事务阶段</a:t>
            </a:r>
            <a:endParaRPr lang="en-US" altLang="zh-CN" dirty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正确</a:t>
            </a:r>
            <a:r>
              <a:rPr lang="zh-CN" altLang="en-US" smtClean="0">
                <a:solidFill>
                  <a:srgbClr val="FF0000"/>
                </a:solidFill>
              </a:rPr>
              <a:t>提交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commit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参与者执行事务操作，释放资源， 并向协调者反馈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，事务执行完成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事务</a:t>
            </a:r>
            <a:r>
              <a:rPr lang="zh-CN" altLang="en-US" smtClean="0">
                <a:solidFill>
                  <a:srgbClr val="FF0000"/>
                </a:solidFill>
              </a:rPr>
              <a:t>中断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rollback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参与者利用</a:t>
            </a:r>
            <a:r>
              <a:rPr lang="en-US" altLang="zh-CN"/>
              <a:t>undo</a:t>
            </a:r>
            <a:r>
              <a:rPr lang="zh-CN" altLang="en-US"/>
              <a:t>日志经行回滚操作，并向协调者反馈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，事务中断完成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1836</TotalTime>
  <Words>1550</Words>
  <Application>Microsoft Office PowerPoint</Application>
  <PresentationFormat>自定义</PresentationFormat>
  <Paragraphs>235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ZAB（Zookeeper Atomic Broadcast）</vt:lpstr>
      <vt:lpstr>其他分布式一致性协议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83</cp:revision>
  <dcterms:created xsi:type="dcterms:W3CDTF">2017-06-20T14:22:21Z</dcterms:created>
  <dcterms:modified xsi:type="dcterms:W3CDTF">2017-09-18T10:42:24Z</dcterms:modified>
</cp:coreProperties>
</file>