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9" r:id="rId21"/>
    <p:sldId id="290" r:id="rId22"/>
    <p:sldId id="287" r:id="rId23"/>
    <p:sldId id="291" r:id="rId24"/>
    <p:sldId id="292" r:id="rId25"/>
    <p:sldId id="293" r:id="rId26"/>
    <p:sldId id="294" r:id="rId27"/>
    <p:sldId id="295" r:id="rId28"/>
    <p:sldId id="288" r:id="rId29"/>
    <p:sldId id="296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</a:t>
            </a:r>
            <a:r>
              <a:rPr lang="zh-CN" altLang="en-US" sz="2400" smtClean="0"/>
              <a:t>、</a:t>
            </a:r>
            <a:r>
              <a:rPr lang="zh-CN" altLang="en-US" sz="2400" smtClean="0"/>
              <a:t>数据不一致</a:t>
            </a:r>
            <a:r>
              <a:rPr lang="zh-CN" altLang="en-US" sz="2400" smtClean="0"/>
              <a:t>、</a:t>
            </a:r>
            <a:r>
              <a:rPr lang="zh-CN" altLang="en-US" sz="2400"/>
              <a:t>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can </a:t>
            </a:r>
            <a:r>
              <a:rPr lang="en-US" altLang="zh-CN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 smtClean="0"/>
          </a:p>
          <a:p>
            <a:r>
              <a:rPr lang="zh-CN" altLang="en-US" smtClean="0"/>
              <a:t>第二阶段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 smtClean="0"/>
              <a:t>协调</a:t>
            </a:r>
            <a:r>
              <a:rPr lang="zh-CN" altLang="en-US"/>
              <a:t>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</a:t>
            </a:r>
            <a:r>
              <a:rPr lang="zh-CN" altLang="en-US" smtClean="0"/>
              <a:t>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 smtClean="0">
                <a:latin typeface="+mn-ea"/>
              </a:rPr>
              <a:t>同</a:t>
            </a:r>
            <a:r>
              <a:rPr lang="en-US" altLang="zh-CN" sz="2400" smtClean="0"/>
              <a:t>2PC</a:t>
            </a:r>
            <a:r>
              <a:rPr lang="zh-CN" altLang="en-US" sz="2400" smtClean="0">
                <a:latin typeface="+mn-ea"/>
              </a:rPr>
              <a:t>的</a:t>
            </a:r>
            <a:r>
              <a:rPr lang="zh-CN" altLang="en-US" sz="2400">
                <a:latin typeface="+mn-ea"/>
              </a:rPr>
              <a:t>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</a:t>
            </a:r>
            <a:r>
              <a:rPr lang="zh-CN" altLang="en-US" sz="2400" smtClean="0"/>
              <a:t>范围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zh-CN" altLang="en-US" smtClean="0"/>
              <a:t>拜占庭将军问题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en-US" altLang="zh-CN" smtClean="0"/>
              <a:t>Paxos</a:t>
            </a:r>
            <a:r>
              <a:rPr lang="zh-CN" altLang="en-US" smtClean="0"/>
              <a:t>议会选举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在古希腊的名叫</a:t>
            </a:r>
            <a:r>
              <a:rPr lang="en-US" altLang="zh-CN">
                <a:solidFill>
                  <a:srgbClr val="FFC000"/>
                </a:solidFill>
              </a:rPr>
              <a:t>Paxos</a:t>
            </a:r>
            <a:r>
              <a:rPr lang="zh-CN" altLang="en-US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zh-CN" altLang="en-US" smtClean="0"/>
              <a:t>解决问题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如果没有提案被提出， 那么就不会有提案被选定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如果某个进程某个提案被选定后， 那么这个提案是真的被选定了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当一个提案被选定后，所有进程都能获取提案信息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</a:t>
            </a: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过程：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选定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提案选定阶段</a:t>
            </a:r>
            <a:endParaRPr lang="en-US" altLang="zh-CN" smtClean="0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大于该</a:t>
            </a:r>
            <a:r>
              <a:rPr lang="en-US" altLang="zh-CN" smtClean="0"/>
              <a:t>Acceptor</a:t>
            </a:r>
            <a:r>
              <a:rPr lang="zh-CN" altLang="en-US" smtClean="0"/>
              <a:t>批准</a:t>
            </a:r>
            <a:r>
              <a:rPr lang="zh-CN" altLang="en-US"/>
              <a:t>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 smtClean="0"/>
              <a:t>，同时</a:t>
            </a:r>
            <a:r>
              <a:rPr lang="zh-CN" altLang="en-US"/>
              <a:t>承诺不会再响应小于</a:t>
            </a:r>
            <a:r>
              <a:rPr lang="en-US" altLang="zh-CN"/>
              <a:t>Mn</a:t>
            </a:r>
            <a:r>
              <a:rPr lang="zh-CN" altLang="en-US"/>
              <a:t>编号的</a:t>
            </a:r>
            <a:r>
              <a:rPr lang="zh-CN" altLang="en-US" smtClean="0"/>
              <a:t>提案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提案批准阶段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请求的响应</a:t>
            </a:r>
            <a:r>
              <a:rPr lang="zh-CN" altLang="en-US" smtClean="0"/>
              <a:t>，那么</a:t>
            </a:r>
            <a:r>
              <a:rPr lang="zh-CN" altLang="en-US"/>
              <a:t>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如果</a:t>
            </a:r>
            <a:r>
              <a:rPr lang="en-US" altLang="zh-CN" smtClean="0"/>
              <a:t>Acceptor</a:t>
            </a:r>
            <a:r>
              <a:rPr lang="zh-CN" altLang="en-US" smtClean="0"/>
              <a:t>无</a:t>
            </a:r>
            <a:r>
              <a:rPr lang="zh-CN" altLang="en-US"/>
              <a:t>响应值，则</a:t>
            </a:r>
            <a:r>
              <a:rPr lang="en-US" altLang="zh-CN"/>
              <a:t>Vn</a:t>
            </a:r>
            <a:r>
              <a:rPr lang="zh-CN" altLang="en-US"/>
              <a:t>为任意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未对</a:t>
            </a:r>
            <a:r>
              <a:rPr lang="zh-CN" altLang="en-US" smtClean="0"/>
              <a:t>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提案获取阶段</a:t>
            </a:r>
            <a:r>
              <a:rPr lang="zh-CN" altLang="en-US">
                <a:solidFill>
                  <a:srgbClr val="FF0000"/>
                </a:solidFill>
              </a:rPr>
              <a:t>（三种方案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通知所有的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统一发送给主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发送给</a:t>
            </a:r>
            <a:r>
              <a:rPr lang="en-US" altLang="zh-CN" smtClean="0"/>
              <a:t>Learner</a:t>
            </a:r>
            <a:r>
              <a:rPr lang="zh-CN" altLang="en-US" smtClean="0"/>
              <a:t>的特定集合， 特定集合中的</a:t>
            </a:r>
            <a:r>
              <a:rPr lang="en-US" altLang="zh-CN" smtClean="0"/>
              <a:t>Learner</a:t>
            </a:r>
            <a:r>
              <a:rPr lang="zh-CN" altLang="en-US" smtClean="0"/>
              <a:t>向全部的</a:t>
            </a:r>
            <a:r>
              <a:rPr lang="en-US" altLang="zh-CN" smtClean="0"/>
              <a:t>Learner</a:t>
            </a:r>
            <a:r>
              <a:rPr lang="zh-CN" altLang="en-US" smtClean="0"/>
              <a:t>通知</a:t>
            </a:r>
            <a:endParaRPr lang="en-US" altLang="zh-CN" smtClean="0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算法优化</a:t>
            </a:r>
            <a:endParaRPr lang="en-US" altLang="zh-CN" smtClean="0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</a:t>
            </a:r>
            <a:r>
              <a:rPr lang="zh-CN" altLang="en-US" smtClean="0"/>
              <a:t>对</a:t>
            </a:r>
            <a:r>
              <a:rPr lang="en-US" altLang="zh-CN" smtClean="0"/>
              <a:t>[Mn</a:t>
            </a:r>
            <a:r>
              <a:rPr lang="en-US" altLang="zh-CN"/>
              <a:t>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r>
              <a:rPr lang="en-US" altLang="zh-CN" smtClean="0"/>
              <a:t>( </a:t>
            </a:r>
            <a:r>
              <a:rPr lang="en-US" altLang="zh-CN"/>
              <a:t>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崩溃恢复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当</a:t>
            </a:r>
            <a:r>
              <a:rPr lang="en-US" altLang="zh-CN"/>
              <a:t>leader</a:t>
            </a:r>
            <a:r>
              <a:rPr lang="zh-CN" altLang="en-US"/>
              <a:t>服务出现故障后， 或者和超过半数的</a:t>
            </a:r>
            <a:r>
              <a:rPr lang="en-US" altLang="zh-CN"/>
              <a:t>follower</a:t>
            </a:r>
            <a:r>
              <a:rPr lang="zh-CN" altLang="en-US"/>
              <a:t>断开连接， 集群</a:t>
            </a:r>
            <a:r>
              <a:rPr lang="zh-CN" altLang="en-US"/>
              <a:t>将</a:t>
            </a:r>
            <a:r>
              <a:rPr lang="zh-CN" altLang="en-US" smtClean="0"/>
              <a:t>进入崩溃</a:t>
            </a:r>
            <a:r>
              <a:rPr lang="zh-CN" altLang="en-US"/>
              <a:t>恢复模式， 重新选举出新的</a:t>
            </a:r>
            <a:r>
              <a:rPr lang="en-US" altLang="zh-CN"/>
              <a:t>leader</a:t>
            </a:r>
            <a:r>
              <a:rPr lang="zh-CN" altLang="en-US"/>
              <a:t>，并和其他超过半数的服务进行数据</a:t>
            </a:r>
            <a:r>
              <a:rPr lang="zh-CN" altLang="en-US"/>
              <a:t>同步</a:t>
            </a:r>
            <a:r>
              <a:rPr lang="zh-CN" altLang="en-US" smtClean="0"/>
              <a:t>，完成</a:t>
            </a:r>
            <a:r>
              <a:rPr lang="zh-CN" altLang="en-US"/>
              <a:t>后将退出恢复模式 </a:t>
            </a:r>
            <a:r>
              <a:rPr lang="en-US" altLang="zh-CN"/>
              <a:t>--- </a:t>
            </a:r>
            <a:r>
              <a:rPr lang="zh-CN" altLang="en-US"/>
              <a:t>新加入的机器也将进入恢复模式， 与</a:t>
            </a:r>
            <a:r>
              <a:rPr lang="en-US" altLang="zh-CN"/>
              <a:t>leader</a:t>
            </a:r>
            <a:r>
              <a:rPr lang="zh-CN" altLang="en-US" smtClean="0"/>
              <a:t>进行数据同步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的快速选举 ： 拥有集群中最高编号的</a:t>
            </a:r>
            <a:r>
              <a:rPr lang="en-US" altLang="zh-CN"/>
              <a:t>ZXID</a:t>
            </a:r>
            <a:r>
              <a:rPr lang="zh-CN" altLang="en-US"/>
              <a:t>，将成为新的</a:t>
            </a:r>
            <a:r>
              <a:rPr lang="en-US" altLang="zh-CN"/>
              <a:t>leader</a:t>
            </a:r>
            <a:r>
              <a:rPr lang="zh-CN" altLang="en-US" smtClean="0"/>
              <a:t>，拥有</a:t>
            </a:r>
            <a:r>
              <a:rPr lang="zh-CN" altLang="en-US"/>
              <a:t>最全的</a:t>
            </a:r>
            <a:r>
              <a:rPr lang="en-US" altLang="zh-CN"/>
              <a:t>proposal</a:t>
            </a:r>
            <a:r>
              <a:rPr lang="zh-CN" altLang="en-US"/>
              <a:t>事务数据， 不需要再检测</a:t>
            </a:r>
            <a:r>
              <a:rPr lang="en-US" altLang="zh-CN"/>
              <a:t>proposal</a:t>
            </a:r>
            <a:r>
              <a:rPr lang="zh-CN" altLang="en-US"/>
              <a:t>提交和丢弃</a:t>
            </a:r>
            <a:r>
              <a:rPr lang="zh-CN" altLang="en-US"/>
              <a:t>的</a:t>
            </a:r>
            <a:r>
              <a:rPr lang="zh-CN" altLang="en-US" smtClean="0"/>
              <a:t>工作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ZXID </a:t>
            </a:r>
            <a:r>
              <a:rPr lang="zh-CN" altLang="en-US"/>
              <a:t>： </a:t>
            </a:r>
            <a:r>
              <a:rPr lang="en-US" altLang="zh-CN"/>
              <a:t>64</a:t>
            </a:r>
            <a:r>
              <a:rPr lang="zh-CN" altLang="en-US"/>
              <a:t>位整型，高位为 </a:t>
            </a:r>
            <a:r>
              <a:rPr lang="en-US" altLang="zh-CN"/>
              <a:t>leader</a:t>
            </a:r>
            <a:r>
              <a:rPr lang="zh-CN" altLang="en-US"/>
              <a:t>的周期编号</a:t>
            </a:r>
            <a:r>
              <a:rPr lang="en-US" altLang="zh-CN"/>
              <a:t>epoch</a:t>
            </a:r>
            <a:r>
              <a:rPr lang="zh-CN" altLang="en-US"/>
              <a:t>， 低位为新的</a:t>
            </a:r>
            <a:r>
              <a:rPr lang="en-US" altLang="zh-CN"/>
              <a:t>proposal</a:t>
            </a:r>
            <a:r>
              <a:rPr lang="zh-CN" altLang="en-US"/>
              <a:t>编号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xmlns="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xmlns="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xmlns="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消息</a:t>
            </a:r>
            <a:r>
              <a:rPr lang="zh-CN" altLang="en-US" smtClean="0"/>
              <a:t>广播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退出恢复模式后，进入消息广播模式，非</a:t>
            </a:r>
            <a:r>
              <a:rPr lang="en-US" altLang="zh-CN"/>
              <a:t>leader</a:t>
            </a:r>
            <a:r>
              <a:rPr lang="zh-CN" altLang="en-US"/>
              <a:t>服务器接收到客户端请求将</a:t>
            </a:r>
            <a:r>
              <a:rPr lang="zh-CN" altLang="en-US"/>
              <a:t>转发</a:t>
            </a:r>
            <a:r>
              <a:rPr lang="zh-CN" altLang="en-US" smtClean="0"/>
              <a:t>给</a:t>
            </a:r>
            <a:r>
              <a:rPr lang="en-US" altLang="zh-CN" smtClean="0"/>
              <a:t>leader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协议：类似于</a:t>
            </a:r>
            <a:r>
              <a:rPr lang="zh-CN" altLang="en-US"/>
              <a:t>二阶段</a:t>
            </a:r>
            <a:r>
              <a:rPr lang="zh-CN" altLang="en-US"/>
              <a:t>提交</a:t>
            </a:r>
            <a:r>
              <a:rPr lang="zh-CN" altLang="en-US" smtClean="0"/>
              <a:t>，不同</a:t>
            </a:r>
            <a:r>
              <a:rPr lang="zh-CN" altLang="en-US"/>
              <a:t>之处在于移除了</a:t>
            </a:r>
            <a:r>
              <a:rPr lang="zh-CN" altLang="en-US"/>
              <a:t>中断</a:t>
            </a:r>
            <a:r>
              <a:rPr lang="zh-CN" altLang="en-US" smtClean="0"/>
              <a:t>逻辑</a:t>
            </a:r>
            <a:r>
              <a:rPr lang="en-US" altLang="zh-CN" smtClean="0"/>
              <a:t>leader</a:t>
            </a:r>
            <a:r>
              <a:rPr lang="zh-CN" altLang="en-US"/>
              <a:t>接收到请求， 向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proposal</a:t>
            </a:r>
            <a:r>
              <a:rPr lang="zh-CN" altLang="en-US"/>
              <a:t>请求</a:t>
            </a:r>
            <a:r>
              <a:rPr lang="zh-CN" altLang="en-US" smtClean="0"/>
              <a:t>，等待</a:t>
            </a:r>
            <a:r>
              <a:rPr lang="zh-CN" altLang="en-US"/>
              <a:t>超过半数的</a:t>
            </a:r>
            <a:r>
              <a:rPr lang="zh-CN" altLang="en-US"/>
              <a:t>响应</a:t>
            </a:r>
            <a:r>
              <a:rPr lang="zh-CN" altLang="en-US" smtClean="0"/>
              <a:t>，然后</a:t>
            </a:r>
            <a:r>
              <a:rPr lang="zh-CN" altLang="en-US"/>
              <a:t>提交</a:t>
            </a:r>
            <a:r>
              <a:rPr lang="en-US" altLang="zh-CN"/>
              <a:t>comit</a:t>
            </a:r>
            <a:r>
              <a:rPr lang="zh-CN" altLang="en-US"/>
              <a:t>请求提交事务（通过进入崩溃恢复模式，解决脑裂</a:t>
            </a:r>
            <a:r>
              <a:rPr lang="zh-CN" altLang="en-US"/>
              <a:t>问题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leaer</a:t>
            </a:r>
            <a:r>
              <a:rPr lang="zh-CN" altLang="en-US"/>
              <a:t>服务器为每个</a:t>
            </a:r>
            <a:r>
              <a:rPr lang="en-US" altLang="zh-CN"/>
              <a:t>proposal</a:t>
            </a:r>
            <a:r>
              <a:rPr lang="zh-CN" altLang="en-US"/>
              <a:t>事务分配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ZXID</a:t>
            </a:r>
            <a:r>
              <a:rPr lang="zh-CN" altLang="en-US" smtClean="0"/>
              <a:t>），为每个</a:t>
            </a:r>
            <a:r>
              <a:rPr lang="en-US" altLang="zh-CN"/>
              <a:t>follower</a:t>
            </a:r>
            <a:r>
              <a:rPr lang="zh-CN" altLang="en-US"/>
              <a:t>分配一个单独</a:t>
            </a:r>
            <a:r>
              <a:rPr lang="zh-CN" altLang="en-US"/>
              <a:t>的</a:t>
            </a:r>
            <a:r>
              <a:rPr lang="zh-CN" altLang="en-US" smtClean="0"/>
              <a:t>队列，</a:t>
            </a:r>
            <a:r>
              <a:rPr lang="zh-CN" altLang="en-US"/>
              <a:t>将要广播的</a:t>
            </a:r>
            <a:r>
              <a:rPr lang="en-US" altLang="zh-CN"/>
              <a:t>proposal</a:t>
            </a:r>
            <a:r>
              <a:rPr lang="zh-CN" altLang="en-US"/>
              <a:t>加入</a:t>
            </a:r>
            <a:r>
              <a:rPr lang="zh-CN" altLang="en-US"/>
              <a:t>队列</a:t>
            </a:r>
            <a:r>
              <a:rPr lang="zh-CN" altLang="en-US" smtClean="0"/>
              <a:t>中，</a:t>
            </a:r>
            <a:r>
              <a:rPr lang="en-US" altLang="zh-CN" smtClean="0"/>
              <a:t>FIFO</a:t>
            </a:r>
            <a:r>
              <a:rPr lang="zh-CN" altLang="en-US" smtClean="0"/>
              <a:t>特性的</a:t>
            </a:r>
            <a:r>
              <a:rPr lang="en-US" altLang="zh-CN" smtClean="0"/>
              <a:t>TCP</a:t>
            </a:r>
            <a:r>
              <a:rPr lang="zh-CN" altLang="en-US" smtClean="0"/>
              <a:t>协议来进行网络通信，保证消息的</a:t>
            </a:r>
            <a:r>
              <a:rPr lang="zh-CN" altLang="en-US" smtClean="0"/>
              <a:t>顺序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ZXID</a:t>
            </a:r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消息</a:t>
            </a:r>
            <a:r>
              <a:rPr lang="zh-CN" altLang="en-US" smtClean="0"/>
              <a:t>广播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系统模型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存在一个任意</a:t>
            </a:r>
            <a:r>
              <a:rPr lang="en-US" altLang="zh-CN"/>
              <a:t>Quorum</a:t>
            </a:r>
            <a:r>
              <a:rPr lang="zh-CN" altLang="en-US"/>
              <a:t>是集群的子集， 并且 存在任意</a:t>
            </a:r>
            <a:r>
              <a:rPr lang="en-US" altLang="zh-CN"/>
              <a:t>Quorum1</a:t>
            </a:r>
            <a:r>
              <a:rPr lang="zh-CN" altLang="en-US" smtClean="0"/>
              <a:t>和</a:t>
            </a:r>
            <a:r>
              <a:rPr lang="en-US" altLang="zh-CN" smtClean="0"/>
              <a:t>Quorum2</a:t>
            </a:r>
            <a:r>
              <a:rPr lang="zh-CN" altLang="en-US" smtClean="0"/>
              <a:t>，且</a:t>
            </a:r>
            <a:r>
              <a:rPr lang="zh-CN" altLang="en-US"/>
              <a:t>他们的交集不为空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完整性 ：进程</a:t>
            </a:r>
            <a:r>
              <a:rPr lang="en-US" altLang="zh-CN"/>
              <a:t>Pj</a:t>
            </a:r>
            <a:r>
              <a:rPr lang="zh-CN" altLang="en-US"/>
              <a:t>如果收到</a:t>
            </a:r>
            <a:r>
              <a:rPr lang="en-US" altLang="zh-CN"/>
              <a:t>Pi</a:t>
            </a:r>
            <a:r>
              <a:rPr lang="zh-CN" altLang="en-US"/>
              <a:t>的消息</a:t>
            </a:r>
            <a:r>
              <a:rPr lang="en-US" altLang="zh-CN"/>
              <a:t>m</a:t>
            </a:r>
            <a:r>
              <a:rPr lang="zh-CN" altLang="en-US"/>
              <a:t>，那么</a:t>
            </a:r>
            <a:r>
              <a:rPr lang="en-US" altLang="zh-CN"/>
              <a:t>Pi</a:t>
            </a:r>
            <a:r>
              <a:rPr lang="zh-CN" altLang="en-US"/>
              <a:t>一定发送了该消息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前置性 ：如果</a:t>
            </a:r>
            <a:r>
              <a:rPr lang="en-US" altLang="zh-CN"/>
              <a:t>Pj</a:t>
            </a:r>
            <a:r>
              <a:rPr lang="zh-CN" altLang="en-US"/>
              <a:t>收到</a:t>
            </a:r>
            <a:r>
              <a:rPr lang="en-US" altLang="zh-CN"/>
              <a:t>Pi</a:t>
            </a:r>
            <a:r>
              <a:rPr lang="zh-CN" altLang="en-US"/>
              <a:t>消息</a:t>
            </a:r>
            <a:r>
              <a:rPr lang="en-US" altLang="zh-CN" smtClean="0"/>
              <a:t>m’</a:t>
            </a:r>
            <a:r>
              <a:rPr lang="zh-CN" altLang="en-US" smtClean="0"/>
              <a:t>、</a:t>
            </a:r>
            <a:r>
              <a:rPr lang="en-US" altLang="zh-CN" smtClean="0"/>
              <a:t>m</a:t>
            </a:r>
            <a:r>
              <a:rPr lang="zh-CN" altLang="en-US"/>
              <a:t>， </a:t>
            </a:r>
            <a:r>
              <a:rPr lang="en-US" altLang="zh-CN"/>
              <a:t>m’</a:t>
            </a:r>
            <a:r>
              <a:rPr lang="zh-CN" altLang="en-US"/>
              <a:t>为</a:t>
            </a:r>
            <a:r>
              <a:rPr lang="en-US" altLang="zh-CN"/>
              <a:t>m</a:t>
            </a:r>
            <a:r>
              <a:rPr lang="zh-CN" altLang="en-US"/>
              <a:t>的前置消息，那么一定是先接收到</a:t>
            </a:r>
            <a:r>
              <a:rPr lang="en-US" altLang="zh-CN"/>
              <a:t>m</a:t>
            </a:r>
            <a:r>
              <a:rPr lang="en-US" altLang="zh-CN" smtClean="0"/>
              <a:t>’ </a:t>
            </a:r>
            <a:r>
              <a:rPr lang="zh-CN" altLang="en-US" smtClean="0"/>
              <a:t>后</a:t>
            </a:r>
            <a:r>
              <a:rPr lang="zh-CN" altLang="en-US"/>
              <a:t>接收到</a:t>
            </a:r>
            <a:r>
              <a:rPr lang="en-US" altLang="zh-CN"/>
              <a:t>m</a:t>
            </a:r>
            <a:r>
              <a:rPr lang="zh-CN" altLang="en-US"/>
              <a:t>，所有消息都必须严格按照顺序进行处理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 如果事务</a:t>
            </a:r>
            <a:r>
              <a:rPr lang="en-US" altLang="zh-CN"/>
              <a:t>A</a:t>
            </a:r>
            <a:r>
              <a:rPr lang="zh-CN" altLang="en-US"/>
              <a:t>优先于事务</a:t>
            </a:r>
            <a:r>
              <a:rPr lang="en-US" altLang="zh-CN"/>
              <a:t>B</a:t>
            </a:r>
            <a:r>
              <a:rPr lang="zh-CN" altLang="en-US"/>
              <a:t>，那么以下条件有且只有一个满足</a:t>
            </a:r>
          </a:p>
          <a:p>
            <a:pPr lvl="2"/>
            <a:r>
              <a:rPr lang="en-US" altLang="zh-CN"/>
              <a:t>epoch(A) &lt; epoch(B)</a:t>
            </a:r>
          </a:p>
          <a:p>
            <a:pPr lvl="2"/>
            <a:r>
              <a:rPr lang="en-US" altLang="zh-CN"/>
              <a:t>epoch(A) = epoch(B), </a:t>
            </a:r>
            <a:r>
              <a:rPr lang="zh-CN" altLang="en-US"/>
              <a:t>同时</a:t>
            </a:r>
            <a:r>
              <a:rPr lang="en-US" altLang="zh-CN"/>
              <a:t>proposal(A) &lt; proposal(B)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阶段一：发现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</a:t>
            </a:r>
            <a:r>
              <a:rPr lang="zh-CN" altLang="en-US" smtClean="0"/>
              <a:t>，发送</a:t>
            </a:r>
            <a:r>
              <a:rPr lang="zh-CN" altLang="en-US"/>
              <a:t>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</a:t>
            </a:r>
            <a:r>
              <a:rPr lang="zh-CN" altLang="en-US"/>
              <a:t>到</a:t>
            </a:r>
            <a:r>
              <a:rPr lang="zh-CN" altLang="en-US" smtClean="0"/>
              <a:t>的</a:t>
            </a:r>
            <a:r>
              <a:rPr lang="en-US" altLang="zh-CN" smtClean="0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</a:t>
            </a:r>
            <a:r>
              <a:rPr lang="zh-CN" altLang="en-US" smtClean="0"/>
              <a:t>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阶段二：同步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</a:t>
            </a:r>
            <a:r>
              <a:rPr lang="zh-CN" altLang="en-US"/>
              <a:t>不同</a:t>
            </a:r>
            <a:r>
              <a:rPr lang="zh-CN" altLang="en-US" smtClean="0"/>
              <a:t>， 则</a:t>
            </a:r>
            <a:r>
              <a:rPr lang="zh-CN" altLang="en-US"/>
              <a:t>无法进行同步， 如果相同，则接收这个事务，并反馈</a:t>
            </a:r>
            <a:r>
              <a:rPr lang="zh-CN" altLang="en-US"/>
              <a:t>给</a:t>
            </a:r>
            <a:r>
              <a:rPr lang="en-US" altLang="zh-CN" smtClean="0"/>
              <a:t>Leader</a:t>
            </a:r>
            <a:r>
              <a:rPr lang="zh-CN" altLang="en-US" smtClean="0"/>
              <a:t>已经</a:t>
            </a:r>
            <a:r>
              <a:rPr lang="zh-CN" altLang="en-US"/>
              <a:t>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阶段</a:t>
            </a:r>
            <a:r>
              <a:rPr lang="zh-CN" altLang="en-US"/>
              <a:t>三</a:t>
            </a:r>
            <a:r>
              <a:rPr lang="zh-CN" altLang="en-US" smtClean="0"/>
              <a:t>：广播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 smtClean="0"/>
              <a:t>，并</a:t>
            </a:r>
            <a:r>
              <a:rPr lang="zh-CN" altLang="en-US"/>
              <a:t>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运行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1"/>
            <a:r>
              <a:rPr lang="en-US" altLang="zh-CN"/>
              <a:t>LOOKING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选举</a:t>
            </a:r>
            <a:r>
              <a:rPr lang="zh-CN" altLang="en-US" smtClean="0"/>
              <a:t>阶段</a:t>
            </a:r>
            <a:endParaRPr lang="zh-CN" altLang="en-US"/>
          </a:p>
          <a:p>
            <a:pPr lvl="1"/>
            <a:r>
              <a:rPr lang="en-US" altLang="zh-CN"/>
              <a:t>FOLLOWING</a:t>
            </a:r>
            <a:r>
              <a:rPr lang="zh-CN" altLang="en-US"/>
              <a:t>状态 ： </a:t>
            </a:r>
            <a:r>
              <a:rPr lang="en-US" altLang="zh-CN"/>
              <a:t>follower</a:t>
            </a:r>
            <a:r>
              <a:rPr lang="zh-CN" altLang="en-US"/>
              <a:t>服务器和</a:t>
            </a:r>
            <a:r>
              <a:rPr lang="en-US" altLang="zh-CN"/>
              <a:t>leader</a:t>
            </a:r>
            <a:r>
              <a:rPr lang="zh-CN" altLang="en-US"/>
              <a:t>保持</a:t>
            </a:r>
            <a:r>
              <a:rPr lang="zh-CN" altLang="en-US"/>
              <a:t>同步</a:t>
            </a:r>
            <a:r>
              <a:rPr lang="zh-CN" altLang="en-US" smtClean="0"/>
              <a:t>状态</a:t>
            </a:r>
            <a:endParaRPr lang="zh-CN" altLang="en-US"/>
          </a:p>
          <a:p>
            <a:pPr lvl="1"/>
            <a:r>
              <a:rPr lang="en-US" altLang="zh-CN"/>
              <a:t>LEADING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服务作为主进程</a:t>
            </a:r>
            <a:r>
              <a:rPr lang="zh-CN" altLang="en-US"/>
              <a:t>领导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zh-CN" altLang="en-US"/>
              <a:t>与</a:t>
            </a:r>
            <a:r>
              <a:rPr lang="en-US" altLang="zh-CN"/>
              <a:t>Paxos</a:t>
            </a:r>
            <a:r>
              <a:rPr lang="zh-CN" altLang="en-US"/>
              <a:t>区别</a:t>
            </a:r>
          </a:p>
          <a:p>
            <a:pPr lvl="1"/>
            <a:r>
              <a:rPr lang="en-US" altLang="zh-CN"/>
              <a:t>ZAB</a:t>
            </a:r>
            <a:r>
              <a:rPr lang="zh-CN" altLang="en-US"/>
              <a:t>算法增加了</a:t>
            </a:r>
            <a:r>
              <a:rPr lang="zh-CN" altLang="en-US"/>
              <a:t>同步</a:t>
            </a:r>
            <a:r>
              <a:rPr lang="zh-CN" altLang="en-US" smtClean="0"/>
              <a:t>阶段</a:t>
            </a:r>
            <a:endParaRPr lang="zh-CN" altLang="en-US"/>
          </a:p>
          <a:p>
            <a:pPr lvl="1"/>
            <a:r>
              <a:rPr lang="zh-CN" altLang="en-US"/>
              <a:t>两者设计的目标不同</a:t>
            </a:r>
          </a:p>
          <a:p>
            <a:pPr lvl="2"/>
            <a:r>
              <a:rPr lang="en-US" altLang="zh-CN"/>
              <a:t>Paxos </a:t>
            </a:r>
            <a:r>
              <a:rPr lang="zh-CN" altLang="en-US"/>
              <a:t>： 构建分布式一致性状态机系统</a:t>
            </a:r>
          </a:p>
          <a:p>
            <a:pPr lvl="2"/>
            <a:r>
              <a:rPr lang="en-US" altLang="zh-CN"/>
              <a:t>ZAB </a:t>
            </a:r>
            <a:r>
              <a:rPr lang="zh-CN" altLang="en-US"/>
              <a:t>： 构建高可用性分布式数据主</a:t>
            </a:r>
            <a:r>
              <a:rPr lang="zh-CN" altLang="en-US"/>
              <a:t>备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/>
              <a:t>基于</a:t>
            </a:r>
            <a:r>
              <a:rPr lang="en-US" altLang="zh-CN"/>
              <a:t>ZAB</a:t>
            </a:r>
            <a:r>
              <a:rPr lang="zh-CN" altLang="en-US"/>
              <a:t>协议算法的实现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简单的数据模型 ： 树形结构， </a:t>
            </a:r>
            <a:r>
              <a:rPr lang="en-US" altLang="zh-CN"/>
              <a:t>ZNode</a:t>
            </a:r>
            <a:r>
              <a:rPr lang="zh-CN" altLang="en-US"/>
              <a:t>节点，全量数据在内存中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可构建集群 ： 通过</a:t>
            </a:r>
            <a:r>
              <a:rPr lang="en-US" altLang="zh-CN"/>
              <a:t>TCP</a:t>
            </a:r>
            <a:r>
              <a:rPr lang="zh-CN" altLang="en-US"/>
              <a:t>连接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顺序访问 ： 每个请求，</a:t>
            </a:r>
            <a:r>
              <a:rPr lang="en-US" altLang="zh-CN"/>
              <a:t>zookeeper</a:t>
            </a:r>
            <a:r>
              <a:rPr lang="zh-CN" altLang="en-US"/>
              <a:t>都会分配一个唯一递增编号，反应了事务的先后顺序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应用场景</a:t>
            </a:r>
            <a:endParaRPr lang="en-US" altLang="zh-CN" smtClean="0"/>
          </a:p>
          <a:p>
            <a:pPr lvl="1"/>
            <a:r>
              <a:rPr lang="zh-CN" altLang="en-US"/>
              <a:t>数据的发布和订阅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负载均衡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命名服务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分布式协调和通知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集群管理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 smtClean="0"/>
              <a:t>选举</a:t>
            </a:r>
            <a:endParaRPr lang="zh-CN" altLang="en-US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lvl="1"/>
            <a:r>
              <a:rPr lang="zh-CN" altLang="en-US"/>
              <a:t>分布式锁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分布式</a:t>
            </a:r>
            <a:r>
              <a:rPr lang="zh-CN" altLang="en-US"/>
              <a:t>队列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Hadoop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HBase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mtClean="0"/>
              <a:t>Raft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Gossip</a:t>
            </a:r>
            <a:r>
              <a:rPr lang="zh-CN" altLang="en-US" smtClean="0"/>
              <a:t>协议</a:t>
            </a:r>
            <a:endParaRPr lang="en-US" altLang="zh-CN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  <a:endParaRPr lang="zh-CN" altLang="en-US" sz="6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xmlns="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一个分布式系统不可能同时</a:t>
            </a:r>
            <a:r>
              <a:rPr lang="zh-CN" altLang="en-US"/>
              <a:t>满足</a:t>
            </a:r>
            <a:r>
              <a:rPr lang="zh-CN" altLang="en-US" smtClean="0"/>
              <a:t>一致性</a:t>
            </a:r>
            <a:r>
              <a:rPr lang="en-US" altLang="zh-CN" smtClean="0"/>
              <a:t>(Consistency)</a:t>
            </a:r>
            <a:r>
              <a:rPr lang="zh-CN" altLang="en-US" smtClean="0"/>
              <a:t>， 可用性</a:t>
            </a:r>
            <a:r>
              <a:rPr lang="en-US" altLang="zh-CN" smtClean="0"/>
              <a:t>(Availability)</a:t>
            </a:r>
            <a:r>
              <a:rPr lang="zh-CN" altLang="en-US" smtClean="0"/>
              <a:t>，</a:t>
            </a:r>
            <a:r>
              <a:rPr lang="zh-CN" altLang="en-US"/>
              <a:t>分区</a:t>
            </a:r>
            <a:r>
              <a:rPr lang="zh-CN" altLang="en-US" smtClean="0"/>
              <a:t>容错性</a:t>
            </a:r>
            <a:r>
              <a:rPr lang="en-US" altLang="zh-CN" smtClean="0"/>
              <a:t>(Partition tolerance)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pPr rtl="0"/>
            <a:r>
              <a:rPr lang="zh-CN" altLang="en-US" smtClean="0"/>
              <a:t>第一阶段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提交事务阶段</a:t>
            </a:r>
            <a:endParaRPr lang="en-US" altLang="zh-CN" smtClean="0"/>
          </a:p>
          <a:p>
            <a:pPr lvl="1"/>
            <a:r>
              <a:rPr lang="zh-CN" altLang="en-US"/>
              <a:t>事务询问：协调者询问参与者，是否可以提交该事务，并等待参与者响应</a:t>
            </a:r>
            <a:endParaRPr lang="en-US" altLang="zh-CN" smtClean="0"/>
          </a:p>
          <a:p>
            <a:pPr lvl="1"/>
            <a:r>
              <a:rPr lang="zh-CN" altLang="en-US"/>
              <a:t>执行事务：各参与者执行可提交事务操作，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  <a:endParaRPr lang="en-US" altLang="zh-CN" smtClean="0"/>
          </a:p>
          <a:p>
            <a:pPr lvl="1"/>
            <a:r>
              <a:rPr lang="zh-CN" altLang="en-US" smtClean="0"/>
              <a:t>事务询问反馈</a:t>
            </a:r>
            <a:r>
              <a:rPr lang="zh-CN" altLang="en-US"/>
              <a:t>：参与者向协调者反馈可提交事务的执行结果</a:t>
            </a:r>
            <a:endParaRPr lang="en-US" altLang="zh-CN" dirty="0"/>
          </a:p>
          <a:p>
            <a:r>
              <a:rPr lang="zh-CN" altLang="en-US" smtClean="0"/>
              <a:t>第二阶段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执行事务阶段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正确</a:t>
            </a:r>
            <a:r>
              <a:rPr lang="zh-CN" altLang="en-US" smtClean="0">
                <a:solidFill>
                  <a:srgbClr val="FF0000"/>
                </a:solidFill>
              </a:rPr>
              <a:t>提交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commit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参与者执行事务操作，释放资源， 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，事务执行完成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事务</a:t>
            </a:r>
            <a:r>
              <a:rPr lang="zh-CN" altLang="en-US" smtClean="0">
                <a:solidFill>
                  <a:srgbClr val="FF0000"/>
                </a:solidFill>
              </a:rPr>
              <a:t>中断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rollback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参与者利用</a:t>
            </a:r>
            <a:r>
              <a:rPr lang="en-US" altLang="zh-CN"/>
              <a:t>undo</a:t>
            </a:r>
            <a:r>
              <a:rPr lang="zh-CN" altLang="en-US"/>
              <a:t>日志经行回滚操作，并向协调者反馈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，事务中断完成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4795</TotalTime>
  <Words>2192</Words>
  <Application>Microsoft Office PowerPoint</Application>
  <PresentationFormat>自定义</PresentationFormat>
  <Paragraphs>334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112</cp:revision>
  <dcterms:created xsi:type="dcterms:W3CDTF">2017-06-20T14:22:21Z</dcterms:created>
  <dcterms:modified xsi:type="dcterms:W3CDTF">2017-09-22T05:43:02Z</dcterms:modified>
</cp:coreProperties>
</file>