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0" r:id="rId4"/>
    <p:sldId id="275" r:id="rId5"/>
    <p:sldId id="271" r:id="rId6"/>
    <p:sldId id="272" r:id="rId7"/>
    <p:sldId id="268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9" r:id="rId21"/>
    <p:sldId id="290" r:id="rId22"/>
    <p:sldId id="287" r:id="rId23"/>
    <p:sldId id="291" r:id="rId24"/>
    <p:sldId id="292" r:id="rId25"/>
    <p:sldId id="293" r:id="rId26"/>
    <p:sldId id="294" r:id="rId27"/>
    <p:sldId id="295" r:id="rId28"/>
    <p:sldId id="288" r:id="rId29"/>
    <p:sldId id="296" r:id="rId3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27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2017/9/22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2017/9/22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563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21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2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559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0620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941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09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418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738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937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7513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8682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0784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6395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8475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5807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5430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2410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2002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7503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565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86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4803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456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04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77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2017/9/22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2017/9/22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2017/9/22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2017/9/22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2017/9/22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2017/9/22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2017/9/22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2017/9/22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2017/9/22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2017/9/22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2017/9/22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一致性原理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分享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曹峻铭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2PC</a:t>
            </a:r>
            <a:r>
              <a:rPr lang="zh-CN" altLang="en-US" smtClean="0"/>
              <a:t>（</a:t>
            </a:r>
            <a:r>
              <a:rPr lang="en-US" altLang="zh-CN" smtClean="0"/>
              <a:t>Two-Phase Commit</a:t>
            </a:r>
            <a:r>
              <a:rPr lang="zh-CN" altLang="en-US" smtClean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1772816"/>
            <a:ext cx="49815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35" y="1700808"/>
            <a:ext cx="47148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73932" y="5373216"/>
            <a:ext cx="39998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优点 ： 原理简单，容易实现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73932" y="5949280"/>
            <a:ext cx="95397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缺点 ： 同步阻塞、单点</a:t>
            </a:r>
            <a:r>
              <a:rPr lang="zh-CN" altLang="en-US" sz="2400" smtClean="0"/>
              <a:t>、数据不一致、</a:t>
            </a:r>
            <a:r>
              <a:rPr lang="zh-CN" altLang="en-US" sz="2400"/>
              <a:t>任意节点失败则事务提交失败</a:t>
            </a:r>
          </a:p>
        </p:txBody>
      </p:sp>
    </p:spTree>
    <p:extLst>
      <p:ext uri="{BB962C8B-B14F-4D97-AF65-F5344CB8AC3E}">
        <p14:creationId xmlns:p14="http://schemas.microsoft.com/office/powerpoint/2010/main" val="3903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3PC</a:t>
            </a:r>
            <a:r>
              <a:rPr lang="zh-CN" altLang="en-US" smtClean="0"/>
              <a:t>（</a:t>
            </a:r>
            <a:r>
              <a:rPr lang="en-US" altLang="zh-CN" smtClean="0"/>
              <a:t>Three-Phase Commit</a:t>
            </a:r>
            <a:r>
              <a:rPr lang="zh-CN" altLang="en-US" smtClean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smtClean="0"/>
              <a:t>角色：协调者、参与者</a:t>
            </a:r>
            <a:endParaRPr lang="en-US" altLang="zh-CN"/>
          </a:p>
          <a:p>
            <a:r>
              <a:rPr lang="zh-CN" altLang="en-US"/>
              <a:t>第一阶段 </a:t>
            </a:r>
            <a:r>
              <a:rPr lang="en-US" altLang="zh-CN" smtClean="0"/>
              <a:t>- </a:t>
            </a:r>
            <a:r>
              <a:rPr lang="en-US" altLang="zh-CN" smtClean="0">
                <a:solidFill>
                  <a:srgbClr val="FF0000"/>
                </a:solidFill>
              </a:rPr>
              <a:t>can </a:t>
            </a:r>
            <a:r>
              <a:rPr lang="en-US" altLang="zh-CN">
                <a:solidFill>
                  <a:srgbClr val="FF0000"/>
                </a:solidFill>
              </a:rPr>
              <a:t>commit</a:t>
            </a:r>
          </a:p>
          <a:p>
            <a:pPr lvl="1"/>
            <a:r>
              <a:rPr lang="zh-CN" altLang="en-US"/>
              <a:t>协调者询问参与者，是否</a:t>
            </a:r>
            <a:r>
              <a:rPr lang="en-US" altLang="zh-CN"/>
              <a:t>can commit</a:t>
            </a:r>
            <a:r>
              <a:rPr lang="zh-CN" altLang="en-US"/>
              <a:t>事务</a:t>
            </a:r>
            <a:endParaRPr lang="en-US" altLang="zh-CN" smtClean="0"/>
          </a:p>
          <a:p>
            <a:r>
              <a:rPr lang="zh-CN" altLang="en-US" smtClean="0"/>
              <a:t>第二阶段 </a:t>
            </a:r>
            <a:r>
              <a:rPr lang="en-US" altLang="zh-CN" smtClean="0"/>
              <a:t>- </a:t>
            </a:r>
            <a:r>
              <a:rPr lang="en-US" altLang="zh-CN" smtClean="0">
                <a:solidFill>
                  <a:srgbClr val="FF0000"/>
                </a:solidFill>
              </a:rPr>
              <a:t>pre commit</a:t>
            </a:r>
          </a:p>
          <a:p>
            <a:pPr lvl="1"/>
            <a:r>
              <a:rPr lang="zh-CN" altLang="en-US" smtClean="0"/>
              <a:t>协调</a:t>
            </a:r>
            <a:r>
              <a:rPr lang="zh-CN" altLang="en-US"/>
              <a:t>者询问参与者，是否</a:t>
            </a:r>
            <a:r>
              <a:rPr lang="en-US" altLang="zh-CN"/>
              <a:t>pre commit</a:t>
            </a:r>
            <a:r>
              <a:rPr lang="zh-CN" altLang="en-US"/>
              <a:t>事务，并等待参与者响应</a:t>
            </a:r>
          </a:p>
          <a:p>
            <a:pPr lvl="1"/>
            <a:r>
              <a:rPr lang="zh-CN" altLang="en-US"/>
              <a:t>各参与者执行可提交事务操作， 并记录</a:t>
            </a:r>
            <a:r>
              <a:rPr lang="en-US" altLang="zh-CN"/>
              <a:t>undo</a:t>
            </a:r>
            <a:r>
              <a:rPr lang="zh-CN" altLang="en-US"/>
              <a:t>、</a:t>
            </a:r>
            <a:r>
              <a:rPr lang="en-US" altLang="zh-CN"/>
              <a:t>redo</a:t>
            </a:r>
            <a:r>
              <a:rPr lang="zh-CN" altLang="en-US"/>
              <a:t>日志</a:t>
            </a:r>
          </a:p>
          <a:p>
            <a:pPr lvl="1"/>
            <a:r>
              <a:rPr lang="zh-CN" altLang="en-US"/>
              <a:t>参与者向协调者返回</a:t>
            </a:r>
            <a:r>
              <a:rPr lang="en-US" altLang="zh-CN"/>
              <a:t>ACK</a:t>
            </a:r>
          </a:p>
          <a:p>
            <a:pPr lvl="2"/>
            <a:r>
              <a:rPr lang="zh-CN" altLang="en-US"/>
              <a:t>全部参与者返回成功，协调者发送</a:t>
            </a:r>
            <a:r>
              <a:rPr lang="en-US" altLang="zh-CN"/>
              <a:t>commit</a:t>
            </a:r>
            <a:r>
              <a:rPr lang="zh-CN" altLang="en-US"/>
              <a:t>请求</a:t>
            </a:r>
          </a:p>
          <a:p>
            <a:pPr lvl="2"/>
            <a:r>
              <a:rPr lang="zh-CN" altLang="en-US"/>
              <a:t>有参与者返回失败，协调者则发送</a:t>
            </a:r>
            <a:r>
              <a:rPr lang="en-US" altLang="zh-CN"/>
              <a:t>abort</a:t>
            </a:r>
          </a:p>
          <a:p>
            <a:r>
              <a:rPr lang="zh-CN" altLang="en-US"/>
              <a:t>第三</a:t>
            </a:r>
            <a:r>
              <a:rPr lang="zh-CN" altLang="en-US" smtClean="0"/>
              <a:t>阶段 </a:t>
            </a:r>
            <a:r>
              <a:rPr lang="en-US" altLang="zh-CN" smtClean="0"/>
              <a:t>- </a:t>
            </a:r>
            <a:r>
              <a:rPr lang="en-US" altLang="zh-CN" smtClean="0">
                <a:solidFill>
                  <a:srgbClr val="FF0000"/>
                </a:solidFill>
              </a:rPr>
              <a:t>do commit</a:t>
            </a:r>
          </a:p>
          <a:p>
            <a:pPr lvl="1"/>
            <a:r>
              <a:rPr lang="zh-CN" altLang="en-US" sz="2400" smtClean="0">
                <a:latin typeface="+mn-ea"/>
              </a:rPr>
              <a:t>同</a:t>
            </a:r>
            <a:r>
              <a:rPr lang="en-US" altLang="zh-CN" sz="2400" smtClean="0"/>
              <a:t>2PC</a:t>
            </a:r>
            <a:r>
              <a:rPr lang="zh-CN" altLang="en-US" sz="2400" smtClean="0">
                <a:latin typeface="+mn-ea"/>
              </a:rPr>
              <a:t>的</a:t>
            </a:r>
            <a:r>
              <a:rPr lang="zh-CN" altLang="en-US" sz="2400">
                <a:latin typeface="+mn-ea"/>
              </a:rPr>
              <a:t>提交事务阶段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3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3PC</a:t>
            </a:r>
            <a:r>
              <a:rPr lang="zh-CN" altLang="en-US" smtClean="0"/>
              <a:t>（</a:t>
            </a:r>
            <a:r>
              <a:rPr lang="en-US" altLang="zh-CN" smtClean="0"/>
              <a:t>Three-Phase Commit</a:t>
            </a:r>
            <a:r>
              <a:rPr lang="zh-CN" altLang="en-US" smtClean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1844824"/>
            <a:ext cx="3819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773932" y="5373216"/>
            <a:ext cx="3631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优点 ：减少同步阻塞</a:t>
            </a:r>
            <a:r>
              <a:rPr lang="zh-CN" altLang="en-US" sz="2400" smtClean="0"/>
              <a:t>范围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773932" y="5949280"/>
            <a:ext cx="3631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缺点 ：单点、数据不一致</a:t>
            </a:r>
          </a:p>
        </p:txBody>
      </p:sp>
    </p:spTree>
    <p:extLst>
      <p:ext uri="{BB962C8B-B14F-4D97-AF65-F5344CB8AC3E}">
        <p14:creationId xmlns:p14="http://schemas.microsoft.com/office/powerpoint/2010/main" val="184039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zh-CN" altLang="en-US" smtClean="0"/>
              <a:t>拜占庭将军问题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拜占庭帝国有许多只军队，各个将军在地理上是被分隔开的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军队之间的通信是通过通信员传递消息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所有军队必须达成一致，才可以统一行动，进攻或撤退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通讯员中可能存在叛徒，可对消息进行篡改</a:t>
            </a:r>
            <a:endParaRPr lang="en-US" altLang="zh-CN" smtClean="0">
              <a:solidFill>
                <a:srgbClr val="FFC000"/>
              </a:solidFill>
            </a:endParaRPr>
          </a:p>
          <a:p>
            <a:pPr rtl="0"/>
            <a:r>
              <a:rPr lang="en-US" altLang="zh-CN" smtClean="0"/>
              <a:t>Paxos</a:t>
            </a:r>
            <a:r>
              <a:rPr lang="zh-CN" altLang="en-US" smtClean="0"/>
              <a:t>议会选举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在古希腊的名叫</a:t>
            </a:r>
            <a:r>
              <a:rPr lang="en-US" altLang="zh-CN">
                <a:solidFill>
                  <a:srgbClr val="FFC000"/>
                </a:solidFill>
              </a:rPr>
              <a:t>Paxos</a:t>
            </a:r>
            <a:r>
              <a:rPr lang="zh-CN" altLang="en-US">
                <a:solidFill>
                  <a:srgbClr val="FFC000"/>
                </a:solidFill>
              </a:rPr>
              <a:t>的小岛，岛上采用议会的形式通过法令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议员之间通过信使传递消息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议员和信使都是兼职的，可能随时离开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信使可能重复传递消息，也可能离开了不传递消息</a:t>
            </a:r>
            <a:endParaRPr lang="en-US" altLang="zh-CN" smtClean="0">
              <a:solidFill>
                <a:srgbClr val="FFC000"/>
              </a:solidFill>
            </a:endParaRPr>
          </a:p>
          <a:p>
            <a:pPr rtl="0"/>
            <a:r>
              <a:rPr lang="zh-CN" altLang="en-US" smtClean="0"/>
              <a:t>解决问题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在被提出的提案中，只有一个提案会被选定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如果没有提案被提出， 那么就不会有提案被选定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如果某个进程某个提案被选定后， 那么这个提案是真的被选定了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当一个提案被选定后，所有进程都能获取提案信息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算法详解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7909" y="1763524"/>
            <a:ext cx="101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角色：</a:t>
            </a:r>
            <a:r>
              <a:rPr lang="en-US" altLang="zh-CN" sz="2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（提案者</a:t>
            </a:r>
            <a:r>
              <a:rPr lang="zh-CN" altLang="en-US" sz="2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</a:t>
            </a:r>
            <a:r>
              <a:rPr lang="en-US" altLang="zh-CN" sz="2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（接收者），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Learner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（学习者）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3506" y="2294636"/>
            <a:ext cx="612508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推导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过程：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P1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必须批准他收到的第一个提案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：如果编号为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，值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提案 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选定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了，那么所有比编号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更高的，且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被选定的提案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，其值必须也为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P2a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：如果编号为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，值为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 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被选定了，那么所有比编号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更高的，且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</a:t>
            </a:r>
            <a:r>
              <a:rPr lang="en-US" altLang="zh-CN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批准的提案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，其值必须也为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P2b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：如果一个提案 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被选定了，那么之后任何</a:t>
            </a:r>
            <a:r>
              <a:rPr lang="en-US" altLang="zh-CN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Proposer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产生的编号更高的提案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，其值都为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P2c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：对于任意的提案 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，如果被提出，那么肯定存在一个由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半数以上的</a:t>
            </a:r>
            <a:r>
              <a:rPr lang="en-US" altLang="zh-CN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r>
              <a:rPr lang="en-US" altLang="zh-CN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，满足以下两个条件中的任意一个：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a)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中不存在任何批准过编号小于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(b)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中所有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批准的编号小于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的提案，其中编号最大的提案其值为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P1a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只要尚未响应过任何编号大于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Prepare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请求，那么它就可以接受这个编号为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87" y="2348879"/>
            <a:ext cx="3358109" cy="20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87" y="4574292"/>
            <a:ext cx="3366437" cy="173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816" y="2347817"/>
            <a:ext cx="3877497" cy="20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53" name="组合 452"/>
          <p:cNvGrpSpPr/>
          <p:nvPr/>
        </p:nvGrpSpPr>
        <p:grpSpPr>
          <a:xfrm>
            <a:off x="1624509" y="1842851"/>
            <a:ext cx="8799264" cy="4349987"/>
            <a:chOff x="1624509" y="1842851"/>
            <a:chExt cx="8799264" cy="4349987"/>
          </a:xfrm>
        </p:grpSpPr>
        <p:grpSp>
          <p:nvGrpSpPr>
            <p:cNvPr id="445" name="组合 444"/>
            <p:cNvGrpSpPr/>
            <p:nvPr/>
          </p:nvGrpSpPr>
          <p:grpSpPr>
            <a:xfrm>
              <a:off x="1624509" y="1842851"/>
              <a:ext cx="8799264" cy="4349987"/>
              <a:chOff x="1624509" y="1842851"/>
              <a:chExt cx="8799264" cy="4349987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5573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85" y="4314185"/>
                <a:ext cx="1143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735" y="2480622"/>
                <a:ext cx="1651000" cy="1230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5135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0373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48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510" y="4314185"/>
                <a:ext cx="1143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48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510" y="2482210"/>
                <a:ext cx="1143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1923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735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4298" y="2482210"/>
                <a:ext cx="1143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448" y="460628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9110" y="4609460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460628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316483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5935" y="3164835"/>
                <a:ext cx="34448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860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598" y="460628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0198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2085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248" y="4998397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598" y="2952110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248" y="316483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5585" y="4614222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0198" y="4623747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文本框 85"/>
              <p:cNvSpPr txBox="1">
                <a:spLocks noChangeArrowheads="1"/>
              </p:cNvSpPr>
              <p:nvPr/>
            </p:nvSpPr>
            <p:spPr bwMode="auto">
              <a:xfrm>
                <a:off x="9931648" y="4636447"/>
                <a:ext cx="492125" cy="23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（</a:t>
                </a:r>
                <a:r>
                  <a:rPr lang="en-US" altLang="zh-CN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zh-CN" altLang="en-US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）</a:t>
                </a:r>
              </a:p>
            </p:txBody>
          </p:sp>
          <p:grpSp>
            <p:nvGrpSpPr>
              <p:cNvPr id="3" name="Group 4"/>
              <p:cNvGrpSpPr>
                <a:grpSpLocks noChangeAspect="1"/>
              </p:cNvGrpSpPr>
              <p:nvPr/>
            </p:nvGrpSpPr>
            <p:grpSpPr bwMode="auto">
              <a:xfrm>
                <a:off x="3203575" y="1843088"/>
                <a:ext cx="725488" cy="706437"/>
                <a:chOff x="2018" y="1161"/>
                <a:chExt cx="457" cy="445"/>
              </a:xfrm>
            </p:grpSpPr>
            <p:sp>
              <p:nvSpPr>
                <p:cNvPr id="87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1161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5"/>
                <p:cNvSpPr>
                  <a:spLocks noEditPoints="1"/>
                </p:cNvSpPr>
                <p:nvPr/>
              </p:nvSpPr>
              <p:spPr bwMode="auto">
                <a:xfrm>
                  <a:off x="2117" y="1178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Rectangle 6"/>
                <p:cNvSpPr>
                  <a:spLocks noChangeArrowheads="1"/>
                </p:cNvSpPr>
                <p:nvPr/>
              </p:nvSpPr>
              <p:spPr bwMode="auto">
                <a:xfrm>
                  <a:off x="2103" y="1289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Rectangle 7"/>
                <p:cNvSpPr>
                  <a:spLocks noChangeArrowheads="1"/>
                </p:cNvSpPr>
                <p:nvPr/>
              </p:nvSpPr>
              <p:spPr bwMode="auto">
                <a:xfrm>
                  <a:off x="2103" y="1295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Rectangle 8"/>
                <p:cNvSpPr>
                  <a:spLocks noChangeArrowheads="1"/>
                </p:cNvSpPr>
                <p:nvPr/>
              </p:nvSpPr>
              <p:spPr bwMode="auto">
                <a:xfrm>
                  <a:off x="2103" y="1301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Rectangle 9"/>
                <p:cNvSpPr>
                  <a:spLocks noChangeArrowheads="1"/>
                </p:cNvSpPr>
                <p:nvPr/>
              </p:nvSpPr>
              <p:spPr bwMode="auto">
                <a:xfrm>
                  <a:off x="2103" y="1307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3" y="1313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Rectangle 11"/>
                <p:cNvSpPr>
                  <a:spLocks noChangeArrowheads="1"/>
                </p:cNvSpPr>
                <p:nvPr/>
              </p:nvSpPr>
              <p:spPr bwMode="auto">
                <a:xfrm>
                  <a:off x="2103" y="1320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Rectangle 12"/>
                <p:cNvSpPr>
                  <a:spLocks noChangeArrowheads="1"/>
                </p:cNvSpPr>
                <p:nvPr/>
              </p:nvSpPr>
              <p:spPr bwMode="auto">
                <a:xfrm>
                  <a:off x="2103" y="1326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Rectangle 13"/>
                <p:cNvSpPr>
                  <a:spLocks noChangeArrowheads="1"/>
                </p:cNvSpPr>
                <p:nvPr/>
              </p:nvSpPr>
              <p:spPr bwMode="auto">
                <a:xfrm>
                  <a:off x="2103" y="1332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Rectangle 14"/>
                <p:cNvSpPr>
                  <a:spLocks noChangeArrowheads="1"/>
                </p:cNvSpPr>
                <p:nvPr/>
              </p:nvSpPr>
              <p:spPr bwMode="auto">
                <a:xfrm>
                  <a:off x="2103" y="1338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Rectangle 15"/>
                <p:cNvSpPr>
                  <a:spLocks noChangeArrowheads="1"/>
                </p:cNvSpPr>
                <p:nvPr/>
              </p:nvSpPr>
              <p:spPr bwMode="auto">
                <a:xfrm>
                  <a:off x="2103" y="1344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Rectangle 16"/>
                <p:cNvSpPr>
                  <a:spLocks noChangeArrowheads="1"/>
                </p:cNvSpPr>
                <p:nvPr/>
              </p:nvSpPr>
              <p:spPr bwMode="auto">
                <a:xfrm>
                  <a:off x="2103" y="1350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356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3" y="1362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3" y="1368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Rectangle 20"/>
                <p:cNvSpPr>
                  <a:spLocks noChangeArrowheads="1"/>
                </p:cNvSpPr>
                <p:nvPr/>
              </p:nvSpPr>
              <p:spPr bwMode="auto">
                <a:xfrm>
                  <a:off x="2103" y="1374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3" y="1381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Rectangle 22"/>
                <p:cNvSpPr>
                  <a:spLocks noChangeArrowheads="1"/>
                </p:cNvSpPr>
                <p:nvPr/>
              </p:nvSpPr>
              <p:spPr bwMode="auto">
                <a:xfrm>
                  <a:off x="2103" y="1387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Rectangle 23"/>
                <p:cNvSpPr>
                  <a:spLocks noChangeArrowheads="1"/>
                </p:cNvSpPr>
                <p:nvPr/>
              </p:nvSpPr>
              <p:spPr bwMode="auto">
                <a:xfrm>
                  <a:off x="2103" y="1393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Rectangle 24"/>
                <p:cNvSpPr>
                  <a:spLocks noChangeArrowheads="1"/>
                </p:cNvSpPr>
                <p:nvPr/>
              </p:nvSpPr>
              <p:spPr bwMode="auto">
                <a:xfrm>
                  <a:off x="2103" y="1399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Rectangle 25"/>
                <p:cNvSpPr>
                  <a:spLocks noChangeArrowheads="1"/>
                </p:cNvSpPr>
                <p:nvPr/>
              </p:nvSpPr>
              <p:spPr bwMode="auto">
                <a:xfrm>
                  <a:off x="2103" y="1405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Rectangle 26"/>
                <p:cNvSpPr>
                  <a:spLocks noChangeArrowheads="1"/>
                </p:cNvSpPr>
                <p:nvPr/>
              </p:nvSpPr>
              <p:spPr bwMode="auto">
                <a:xfrm>
                  <a:off x="2103" y="1411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Rectangle 27"/>
                <p:cNvSpPr>
                  <a:spLocks noChangeArrowheads="1"/>
                </p:cNvSpPr>
                <p:nvPr/>
              </p:nvSpPr>
              <p:spPr bwMode="auto">
                <a:xfrm>
                  <a:off x="2103" y="1417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Rectangle 28"/>
                <p:cNvSpPr>
                  <a:spLocks noChangeArrowheads="1"/>
                </p:cNvSpPr>
                <p:nvPr/>
              </p:nvSpPr>
              <p:spPr bwMode="auto">
                <a:xfrm>
                  <a:off x="2103" y="1423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Rectangle 29"/>
                <p:cNvSpPr>
                  <a:spLocks noChangeArrowheads="1"/>
                </p:cNvSpPr>
                <p:nvPr/>
              </p:nvSpPr>
              <p:spPr bwMode="auto">
                <a:xfrm>
                  <a:off x="2103" y="1429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Rectangle 30"/>
                <p:cNvSpPr>
                  <a:spLocks noChangeArrowheads="1"/>
                </p:cNvSpPr>
                <p:nvPr/>
              </p:nvSpPr>
              <p:spPr bwMode="auto">
                <a:xfrm>
                  <a:off x="2103" y="1435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Rectangle 31"/>
                <p:cNvSpPr>
                  <a:spLocks noChangeArrowheads="1"/>
                </p:cNvSpPr>
                <p:nvPr/>
              </p:nvSpPr>
              <p:spPr bwMode="auto">
                <a:xfrm>
                  <a:off x="2103" y="1441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3" y="1448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33"/>
                <p:cNvSpPr>
                  <a:spLocks noEditPoints="1"/>
                </p:cNvSpPr>
                <p:nvPr/>
              </p:nvSpPr>
              <p:spPr bwMode="auto">
                <a:xfrm>
                  <a:off x="2104" y="1293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34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35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36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37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8" y="1488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462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00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100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23" name="Group 4"/>
              <p:cNvGrpSpPr>
                <a:grpSpLocks noChangeAspect="1"/>
              </p:cNvGrpSpPr>
              <p:nvPr/>
            </p:nvGrpSpPr>
            <p:grpSpPr bwMode="auto">
              <a:xfrm>
                <a:off x="7950010" y="1842851"/>
                <a:ext cx="725488" cy="706437"/>
                <a:chOff x="2018" y="1161"/>
                <a:chExt cx="457" cy="445"/>
              </a:xfrm>
            </p:grpSpPr>
            <p:sp>
              <p:nvSpPr>
                <p:cNvPr id="124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1161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5"/>
                <p:cNvSpPr>
                  <a:spLocks noEditPoints="1"/>
                </p:cNvSpPr>
                <p:nvPr/>
              </p:nvSpPr>
              <p:spPr bwMode="auto">
                <a:xfrm>
                  <a:off x="2117" y="1178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Rectangle 6"/>
                <p:cNvSpPr>
                  <a:spLocks noChangeArrowheads="1"/>
                </p:cNvSpPr>
                <p:nvPr/>
              </p:nvSpPr>
              <p:spPr bwMode="auto">
                <a:xfrm>
                  <a:off x="2103" y="1289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Rectangle 7"/>
                <p:cNvSpPr>
                  <a:spLocks noChangeArrowheads="1"/>
                </p:cNvSpPr>
                <p:nvPr/>
              </p:nvSpPr>
              <p:spPr bwMode="auto">
                <a:xfrm>
                  <a:off x="2103" y="1295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Rectangle 8"/>
                <p:cNvSpPr>
                  <a:spLocks noChangeArrowheads="1"/>
                </p:cNvSpPr>
                <p:nvPr/>
              </p:nvSpPr>
              <p:spPr bwMode="auto">
                <a:xfrm>
                  <a:off x="2103" y="1301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Rectangle 9"/>
                <p:cNvSpPr>
                  <a:spLocks noChangeArrowheads="1"/>
                </p:cNvSpPr>
                <p:nvPr/>
              </p:nvSpPr>
              <p:spPr bwMode="auto">
                <a:xfrm>
                  <a:off x="2103" y="1307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3" y="1313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Rectangle 11"/>
                <p:cNvSpPr>
                  <a:spLocks noChangeArrowheads="1"/>
                </p:cNvSpPr>
                <p:nvPr/>
              </p:nvSpPr>
              <p:spPr bwMode="auto">
                <a:xfrm>
                  <a:off x="2103" y="1320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2103" y="1326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Rectangle 13"/>
                <p:cNvSpPr>
                  <a:spLocks noChangeArrowheads="1"/>
                </p:cNvSpPr>
                <p:nvPr/>
              </p:nvSpPr>
              <p:spPr bwMode="auto">
                <a:xfrm>
                  <a:off x="2103" y="1332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Rectangle 14"/>
                <p:cNvSpPr>
                  <a:spLocks noChangeArrowheads="1"/>
                </p:cNvSpPr>
                <p:nvPr/>
              </p:nvSpPr>
              <p:spPr bwMode="auto">
                <a:xfrm>
                  <a:off x="2103" y="1338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Rectangle 15"/>
                <p:cNvSpPr>
                  <a:spLocks noChangeArrowheads="1"/>
                </p:cNvSpPr>
                <p:nvPr/>
              </p:nvSpPr>
              <p:spPr bwMode="auto">
                <a:xfrm>
                  <a:off x="2103" y="1344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Rectangle 16"/>
                <p:cNvSpPr>
                  <a:spLocks noChangeArrowheads="1"/>
                </p:cNvSpPr>
                <p:nvPr/>
              </p:nvSpPr>
              <p:spPr bwMode="auto">
                <a:xfrm>
                  <a:off x="2103" y="1350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356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3" y="1362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3" y="1368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103" y="1374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3" y="1381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103" y="1387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Rectangle 23"/>
                <p:cNvSpPr>
                  <a:spLocks noChangeArrowheads="1"/>
                </p:cNvSpPr>
                <p:nvPr/>
              </p:nvSpPr>
              <p:spPr bwMode="auto">
                <a:xfrm>
                  <a:off x="2103" y="1393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103" y="1399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Rectangle 25"/>
                <p:cNvSpPr>
                  <a:spLocks noChangeArrowheads="1"/>
                </p:cNvSpPr>
                <p:nvPr/>
              </p:nvSpPr>
              <p:spPr bwMode="auto">
                <a:xfrm>
                  <a:off x="2103" y="1405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103" y="1411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Rectangle 27"/>
                <p:cNvSpPr>
                  <a:spLocks noChangeArrowheads="1"/>
                </p:cNvSpPr>
                <p:nvPr/>
              </p:nvSpPr>
              <p:spPr bwMode="auto">
                <a:xfrm>
                  <a:off x="2103" y="1417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03" y="1423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Rectangle 29"/>
                <p:cNvSpPr>
                  <a:spLocks noChangeArrowheads="1"/>
                </p:cNvSpPr>
                <p:nvPr/>
              </p:nvSpPr>
              <p:spPr bwMode="auto">
                <a:xfrm>
                  <a:off x="2103" y="1429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Rectangle 30"/>
                <p:cNvSpPr>
                  <a:spLocks noChangeArrowheads="1"/>
                </p:cNvSpPr>
                <p:nvPr/>
              </p:nvSpPr>
              <p:spPr bwMode="auto">
                <a:xfrm>
                  <a:off x="2103" y="1435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Rectangle 31"/>
                <p:cNvSpPr>
                  <a:spLocks noChangeArrowheads="1"/>
                </p:cNvSpPr>
                <p:nvPr/>
              </p:nvSpPr>
              <p:spPr bwMode="auto">
                <a:xfrm>
                  <a:off x="2103" y="1441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3" y="1448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33"/>
                <p:cNvSpPr>
                  <a:spLocks noEditPoints="1"/>
                </p:cNvSpPr>
                <p:nvPr/>
              </p:nvSpPr>
              <p:spPr bwMode="auto">
                <a:xfrm>
                  <a:off x="2104" y="1293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34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35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36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37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8" y="1488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9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462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00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100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60" name="Group 42"/>
              <p:cNvGrpSpPr>
                <a:grpSpLocks noChangeAspect="1"/>
              </p:cNvGrpSpPr>
              <p:nvPr/>
            </p:nvGrpSpPr>
            <p:grpSpPr bwMode="auto">
              <a:xfrm>
                <a:off x="3203575" y="5486400"/>
                <a:ext cx="725488" cy="706438"/>
                <a:chOff x="2018" y="3456"/>
                <a:chExt cx="457" cy="445"/>
              </a:xfrm>
            </p:grpSpPr>
            <p:sp>
              <p:nvSpPr>
                <p:cNvPr id="161" name="AutoShape 4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3456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3"/>
                <p:cNvSpPr>
                  <a:spLocks noEditPoints="1"/>
                </p:cNvSpPr>
                <p:nvPr/>
              </p:nvSpPr>
              <p:spPr bwMode="auto">
                <a:xfrm>
                  <a:off x="2117" y="3473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Rectangle 44"/>
                <p:cNvSpPr>
                  <a:spLocks noChangeArrowheads="1"/>
                </p:cNvSpPr>
                <p:nvPr/>
              </p:nvSpPr>
              <p:spPr bwMode="auto">
                <a:xfrm>
                  <a:off x="2103" y="3584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Rectangle 45"/>
                <p:cNvSpPr>
                  <a:spLocks noChangeArrowheads="1"/>
                </p:cNvSpPr>
                <p:nvPr/>
              </p:nvSpPr>
              <p:spPr bwMode="auto">
                <a:xfrm>
                  <a:off x="2103" y="3590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Rectangle 46"/>
                <p:cNvSpPr>
                  <a:spLocks noChangeArrowheads="1"/>
                </p:cNvSpPr>
                <p:nvPr/>
              </p:nvSpPr>
              <p:spPr bwMode="auto">
                <a:xfrm>
                  <a:off x="2103" y="3596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Rectangle 47"/>
                <p:cNvSpPr>
                  <a:spLocks noChangeArrowheads="1"/>
                </p:cNvSpPr>
                <p:nvPr/>
              </p:nvSpPr>
              <p:spPr bwMode="auto">
                <a:xfrm>
                  <a:off x="2103" y="3602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Rectangle 48"/>
                <p:cNvSpPr>
                  <a:spLocks noChangeArrowheads="1"/>
                </p:cNvSpPr>
                <p:nvPr/>
              </p:nvSpPr>
              <p:spPr bwMode="auto">
                <a:xfrm>
                  <a:off x="2103" y="3608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Rectangle 49"/>
                <p:cNvSpPr>
                  <a:spLocks noChangeArrowheads="1"/>
                </p:cNvSpPr>
                <p:nvPr/>
              </p:nvSpPr>
              <p:spPr bwMode="auto">
                <a:xfrm>
                  <a:off x="2103" y="3615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Rectangle 50"/>
                <p:cNvSpPr>
                  <a:spLocks noChangeArrowheads="1"/>
                </p:cNvSpPr>
                <p:nvPr/>
              </p:nvSpPr>
              <p:spPr bwMode="auto">
                <a:xfrm>
                  <a:off x="2103" y="3621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Rectangle 51"/>
                <p:cNvSpPr>
                  <a:spLocks noChangeArrowheads="1"/>
                </p:cNvSpPr>
                <p:nvPr/>
              </p:nvSpPr>
              <p:spPr bwMode="auto">
                <a:xfrm>
                  <a:off x="2103" y="3627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Rectangle 52"/>
                <p:cNvSpPr>
                  <a:spLocks noChangeArrowheads="1"/>
                </p:cNvSpPr>
                <p:nvPr/>
              </p:nvSpPr>
              <p:spPr bwMode="auto">
                <a:xfrm>
                  <a:off x="2103" y="3633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Rectangle 53"/>
                <p:cNvSpPr>
                  <a:spLocks noChangeArrowheads="1"/>
                </p:cNvSpPr>
                <p:nvPr/>
              </p:nvSpPr>
              <p:spPr bwMode="auto">
                <a:xfrm>
                  <a:off x="2103" y="3639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Rectangle 54"/>
                <p:cNvSpPr>
                  <a:spLocks noChangeArrowheads="1"/>
                </p:cNvSpPr>
                <p:nvPr/>
              </p:nvSpPr>
              <p:spPr bwMode="auto">
                <a:xfrm>
                  <a:off x="2103" y="3645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Rectangle 55"/>
                <p:cNvSpPr>
                  <a:spLocks noChangeArrowheads="1"/>
                </p:cNvSpPr>
                <p:nvPr/>
              </p:nvSpPr>
              <p:spPr bwMode="auto">
                <a:xfrm>
                  <a:off x="2103" y="3651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Rectangle 56"/>
                <p:cNvSpPr>
                  <a:spLocks noChangeArrowheads="1"/>
                </p:cNvSpPr>
                <p:nvPr/>
              </p:nvSpPr>
              <p:spPr bwMode="auto">
                <a:xfrm>
                  <a:off x="2103" y="3657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Rectangle 57"/>
                <p:cNvSpPr>
                  <a:spLocks noChangeArrowheads="1"/>
                </p:cNvSpPr>
                <p:nvPr/>
              </p:nvSpPr>
              <p:spPr bwMode="auto">
                <a:xfrm>
                  <a:off x="2103" y="3663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Rectangle 58"/>
                <p:cNvSpPr>
                  <a:spLocks noChangeArrowheads="1"/>
                </p:cNvSpPr>
                <p:nvPr/>
              </p:nvSpPr>
              <p:spPr bwMode="auto">
                <a:xfrm>
                  <a:off x="2103" y="3669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Rectangle 59"/>
                <p:cNvSpPr>
                  <a:spLocks noChangeArrowheads="1"/>
                </p:cNvSpPr>
                <p:nvPr/>
              </p:nvSpPr>
              <p:spPr bwMode="auto">
                <a:xfrm>
                  <a:off x="2103" y="3676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Rectangle 60"/>
                <p:cNvSpPr>
                  <a:spLocks noChangeArrowheads="1"/>
                </p:cNvSpPr>
                <p:nvPr/>
              </p:nvSpPr>
              <p:spPr bwMode="auto">
                <a:xfrm>
                  <a:off x="2103" y="3682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103" y="3688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Rectangle 62"/>
                <p:cNvSpPr>
                  <a:spLocks noChangeArrowheads="1"/>
                </p:cNvSpPr>
                <p:nvPr/>
              </p:nvSpPr>
              <p:spPr bwMode="auto">
                <a:xfrm>
                  <a:off x="2103" y="3694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Rectangle 63"/>
                <p:cNvSpPr>
                  <a:spLocks noChangeArrowheads="1"/>
                </p:cNvSpPr>
                <p:nvPr/>
              </p:nvSpPr>
              <p:spPr bwMode="auto">
                <a:xfrm>
                  <a:off x="2103" y="3700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Rectangle 64"/>
                <p:cNvSpPr>
                  <a:spLocks noChangeArrowheads="1"/>
                </p:cNvSpPr>
                <p:nvPr/>
              </p:nvSpPr>
              <p:spPr bwMode="auto">
                <a:xfrm>
                  <a:off x="2103" y="3706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Rectangle 65"/>
                <p:cNvSpPr>
                  <a:spLocks noChangeArrowheads="1"/>
                </p:cNvSpPr>
                <p:nvPr/>
              </p:nvSpPr>
              <p:spPr bwMode="auto">
                <a:xfrm>
                  <a:off x="2103" y="3712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Rectangle 66"/>
                <p:cNvSpPr>
                  <a:spLocks noChangeArrowheads="1"/>
                </p:cNvSpPr>
                <p:nvPr/>
              </p:nvSpPr>
              <p:spPr bwMode="auto">
                <a:xfrm>
                  <a:off x="2103" y="3718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Rectangle 67"/>
                <p:cNvSpPr>
                  <a:spLocks noChangeArrowheads="1"/>
                </p:cNvSpPr>
                <p:nvPr/>
              </p:nvSpPr>
              <p:spPr bwMode="auto">
                <a:xfrm>
                  <a:off x="2103" y="3724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Rectangle 68"/>
                <p:cNvSpPr>
                  <a:spLocks noChangeArrowheads="1"/>
                </p:cNvSpPr>
                <p:nvPr/>
              </p:nvSpPr>
              <p:spPr bwMode="auto">
                <a:xfrm>
                  <a:off x="2103" y="3730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Rectangle 69"/>
                <p:cNvSpPr>
                  <a:spLocks noChangeArrowheads="1"/>
                </p:cNvSpPr>
                <p:nvPr/>
              </p:nvSpPr>
              <p:spPr bwMode="auto">
                <a:xfrm>
                  <a:off x="2103" y="3736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Rectangle 70"/>
                <p:cNvSpPr>
                  <a:spLocks noChangeArrowheads="1"/>
                </p:cNvSpPr>
                <p:nvPr/>
              </p:nvSpPr>
              <p:spPr bwMode="auto">
                <a:xfrm>
                  <a:off x="2103" y="3743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71"/>
                <p:cNvSpPr>
                  <a:spLocks noEditPoints="1"/>
                </p:cNvSpPr>
                <p:nvPr/>
              </p:nvSpPr>
              <p:spPr bwMode="auto">
                <a:xfrm>
                  <a:off x="2104" y="3588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72"/>
                <p:cNvSpPr>
                  <a:spLocks/>
                </p:cNvSpPr>
                <p:nvPr/>
              </p:nvSpPr>
              <p:spPr bwMode="auto">
                <a:xfrm>
                  <a:off x="2183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73"/>
                <p:cNvSpPr>
                  <a:spLocks/>
                </p:cNvSpPr>
                <p:nvPr/>
              </p:nvSpPr>
              <p:spPr bwMode="auto">
                <a:xfrm>
                  <a:off x="2183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74"/>
                <p:cNvSpPr>
                  <a:spLocks/>
                </p:cNvSpPr>
                <p:nvPr/>
              </p:nvSpPr>
              <p:spPr bwMode="auto">
                <a:xfrm>
                  <a:off x="2183" y="3462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75"/>
                <p:cNvSpPr>
                  <a:spLocks/>
                </p:cNvSpPr>
                <p:nvPr/>
              </p:nvSpPr>
              <p:spPr bwMode="auto">
                <a:xfrm>
                  <a:off x="2183" y="3462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Rectangle 76"/>
                <p:cNvSpPr>
                  <a:spLocks noChangeArrowheads="1"/>
                </p:cNvSpPr>
                <p:nvPr/>
              </p:nvSpPr>
              <p:spPr bwMode="auto">
                <a:xfrm>
                  <a:off x="2068" y="3783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Rectangle 77"/>
                <p:cNvSpPr>
                  <a:spLocks noChangeArrowheads="1"/>
                </p:cNvSpPr>
                <p:nvPr/>
              </p:nvSpPr>
              <p:spPr bwMode="auto">
                <a:xfrm>
                  <a:off x="2108" y="3783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r>
                    <a:rPr kumimoji="0" lang="zh-CN" altLang="en-US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97" name="Group 80"/>
              <p:cNvGrpSpPr>
                <a:grpSpLocks noChangeAspect="1"/>
              </p:cNvGrpSpPr>
              <p:nvPr/>
            </p:nvGrpSpPr>
            <p:grpSpPr bwMode="auto">
              <a:xfrm>
                <a:off x="7978775" y="5486400"/>
                <a:ext cx="725488" cy="706438"/>
                <a:chOff x="5026" y="3456"/>
                <a:chExt cx="457" cy="445"/>
              </a:xfrm>
            </p:grpSpPr>
            <p:sp>
              <p:nvSpPr>
                <p:cNvPr id="198" name="AutoShape 7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026" y="3456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81"/>
                <p:cNvSpPr>
                  <a:spLocks noEditPoints="1"/>
                </p:cNvSpPr>
                <p:nvPr/>
              </p:nvSpPr>
              <p:spPr bwMode="auto">
                <a:xfrm>
                  <a:off x="5125" y="3473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Rectangle 82"/>
                <p:cNvSpPr>
                  <a:spLocks noChangeArrowheads="1"/>
                </p:cNvSpPr>
                <p:nvPr/>
              </p:nvSpPr>
              <p:spPr bwMode="auto">
                <a:xfrm>
                  <a:off x="5111" y="3584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Rectangle 83"/>
                <p:cNvSpPr>
                  <a:spLocks noChangeArrowheads="1"/>
                </p:cNvSpPr>
                <p:nvPr/>
              </p:nvSpPr>
              <p:spPr bwMode="auto">
                <a:xfrm>
                  <a:off x="5111" y="3590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Rectangle 84"/>
                <p:cNvSpPr>
                  <a:spLocks noChangeArrowheads="1"/>
                </p:cNvSpPr>
                <p:nvPr/>
              </p:nvSpPr>
              <p:spPr bwMode="auto">
                <a:xfrm>
                  <a:off x="5111" y="3596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Rectangle 85"/>
                <p:cNvSpPr>
                  <a:spLocks noChangeArrowheads="1"/>
                </p:cNvSpPr>
                <p:nvPr/>
              </p:nvSpPr>
              <p:spPr bwMode="auto">
                <a:xfrm>
                  <a:off x="5111" y="3602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Rectangle 86"/>
                <p:cNvSpPr>
                  <a:spLocks noChangeArrowheads="1"/>
                </p:cNvSpPr>
                <p:nvPr/>
              </p:nvSpPr>
              <p:spPr bwMode="auto">
                <a:xfrm>
                  <a:off x="5111" y="3608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Rectangle 87"/>
                <p:cNvSpPr>
                  <a:spLocks noChangeArrowheads="1"/>
                </p:cNvSpPr>
                <p:nvPr/>
              </p:nvSpPr>
              <p:spPr bwMode="auto">
                <a:xfrm>
                  <a:off x="5111" y="3615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Rectangle 88"/>
                <p:cNvSpPr>
                  <a:spLocks noChangeArrowheads="1"/>
                </p:cNvSpPr>
                <p:nvPr/>
              </p:nvSpPr>
              <p:spPr bwMode="auto">
                <a:xfrm>
                  <a:off x="5111" y="3621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Rectangle 89"/>
                <p:cNvSpPr>
                  <a:spLocks noChangeArrowheads="1"/>
                </p:cNvSpPr>
                <p:nvPr/>
              </p:nvSpPr>
              <p:spPr bwMode="auto">
                <a:xfrm>
                  <a:off x="5111" y="3627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Rectangle 90"/>
                <p:cNvSpPr>
                  <a:spLocks noChangeArrowheads="1"/>
                </p:cNvSpPr>
                <p:nvPr/>
              </p:nvSpPr>
              <p:spPr bwMode="auto">
                <a:xfrm>
                  <a:off x="5111" y="3633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Rectangle 91"/>
                <p:cNvSpPr>
                  <a:spLocks noChangeArrowheads="1"/>
                </p:cNvSpPr>
                <p:nvPr/>
              </p:nvSpPr>
              <p:spPr bwMode="auto">
                <a:xfrm>
                  <a:off x="5111" y="3639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Rectangle 92"/>
                <p:cNvSpPr>
                  <a:spLocks noChangeArrowheads="1"/>
                </p:cNvSpPr>
                <p:nvPr/>
              </p:nvSpPr>
              <p:spPr bwMode="auto">
                <a:xfrm>
                  <a:off x="5111" y="3645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Rectangle 93"/>
                <p:cNvSpPr>
                  <a:spLocks noChangeArrowheads="1"/>
                </p:cNvSpPr>
                <p:nvPr/>
              </p:nvSpPr>
              <p:spPr bwMode="auto">
                <a:xfrm>
                  <a:off x="5111" y="3651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Rectangle 94"/>
                <p:cNvSpPr>
                  <a:spLocks noChangeArrowheads="1"/>
                </p:cNvSpPr>
                <p:nvPr/>
              </p:nvSpPr>
              <p:spPr bwMode="auto">
                <a:xfrm>
                  <a:off x="5111" y="3657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Rectangle 95"/>
                <p:cNvSpPr>
                  <a:spLocks noChangeArrowheads="1"/>
                </p:cNvSpPr>
                <p:nvPr/>
              </p:nvSpPr>
              <p:spPr bwMode="auto">
                <a:xfrm>
                  <a:off x="5111" y="3663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Rectangle 96"/>
                <p:cNvSpPr>
                  <a:spLocks noChangeArrowheads="1"/>
                </p:cNvSpPr>
                <p:nvPr/>
              </p:nvSpPr>
              <p:spPr bwMode="auto">
                <a:xfrm>
                  <a:off x="5111" y="3669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Rectangle 97"/>
                <p:cNvSpPr>
                  <a:spLocks noChangeArrowheads="1"/>
                </p:cNvSpPr>
                <p:nvPr/>
              </p:nvSpPr>
              <p:spPr bwMode="auto">
                <a:xfrm>
                  <a:off x="5111" y="3676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Rectangle 98"/>
                <p:cNvSpPr>
                  <a:spLocks noChangeArrowheads="1"/>
                </p:cNvSpPr>
                <p:nvPr/>
              </p:nvSpPr>
              <p:spPr bwMode="auto">
                <a:xfrm>
                  <a:off x="5111" y="3682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Rectangle 99"/>
                <p:cNvSpPr>
                  <a:spLocks noChangeArrowheads="1"/>
                </p:cNvSpPr>
                <p:nvPr/>
              </p:nvSpPr>
              <p:spPr bwMode="auto">
                <a:xfrm>
                  <a:off x="5111" y="3688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Rectangle 100"/>
                <p:cNvSpPr>
                  <a:spLocks noChangeArrowheads="1"/>
                </p:cNvSpPr>
                <p:nvPr/>
              </p:nvSpPr>
              <p:spPr bwMode="auto">
                <a:xfrm>
                  <a:off x="5111" y="3694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Rectangle 101"/>
                <p:cNvSpPr>
                  <a:spLocks noChangeArrowheads="1"/>
                </p:cNvSpPr>
                <p:nvPr/>
              </p:nvSpPr>
              <p:spPr bwMode="auto">
                <a:xfrm>
                  <a:off x="5111" y="3700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Rectangle 102"/>
                <p:cNvSpPr>
                  <a:spLocks noChangeArrowheads="1"/>
                </p:cNvSpPr>
                <p:nvPr/>
              </p:nvSpPr>
              <p:spPr bwMode="auto">
                <a:xfrm>
                  <a:off x="5111" y="3706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Rectangle 103"/>
                <p:cNvSpPr>
                  <a:spLocks noChangeArrowheads="1"/>
                </p:cNvSpPr>
                <p:nvPr/>
              </p:nvSpPr>
              <p:spPr bwMode="auto">
                <a:xfrm>
                  <a:off x="5111" y="3712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Rectangle 104"/>
                <p:cNvSpPr>
                  <a:spLocks noChangeArrowheads="1"/>
                </p:cNvSpPr>
                <p:nvPr/>
              </p:nvSpPr>
              <p:spPr bwMode="auto">
                <a:xfrm>
                  <a:off x="5111" y="3718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Rectangle 105"/>
                <p:cNvSpPr>
                  <a:spLocks noChangeArrowheads="1"/>
                </p:cNvSpPr>
                <p:nvPr/>
              </p:nvSpPr>
              <p:spPr bwMode="auto">
                <a:xfrm>
                  <a:off x="5111" y="3724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Rectangle 106"/>
                <p:cNvSpPr>
                  <a:spLocks noChangeArrowheads="1"/>
                </p:cNvSpPr>
                <p:nvPr/>
              </p:nvSpPr>
              <p:spPr bwMode="auto">
                <a:xfrm>
                  <a:off x="5111" y="3730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Rectangle 107"/>
                <p:cNvSpPr>
                  <a:spLocks noChangeArrowheads="1"/>
                </p:cNvSpPr>
                <p:nvPr/>
              </p:nvSpPr>
              <p:spPr bwMode="auto">
                <a:xfrm>
                  <a:off x="5111" y="3736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11" y="3743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109"/>
                <p:cNvSpPr>
                  <a:spLocks noEditPoints="1"/>
                </p:cNvSpPr>
                <p:nvPr/>
              </p:nvSpPr>
              <p:spPr bwMode="auto">
                <a:xfrm>
                  <a:off x="5112" y="3588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110"/>
                <p:cNvSpPr>
                  <a:spLocks/>
                </p:cNvSpPr>
                <p:nvPr/>
              </p:nvSpPr>
              <p:spPr bwMode="auto">
                <a:xfrm>
                  <a:off x="5191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111"/>
                <p:cNvSpPr>
                  <a:spLocks/>
                </p:cNvSpPr>
                <p:nvPr/>
              </p:nvSpPr>
              <p:spPr bwMode="auto">
                <a:xfrm>
                  <a:off x="5191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112"/>
                <p:cNvSpPr>
                  <a:spLocks/>
                </p:cNvSpPr>
                <p:nvPr/>
              </p:nvSpPr>
              <p:spPr bwMode="auto">
                <a:xfrm>
                  <a:off x="5191" y="3462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113"/>
                <p:cNvSpPr>
                  <a:spLocks/>
                </p:cNvSpPr>
                <p:nvPr/>
              </p:nvSpPr>
              <p:spPr bwMode="auto">
                <a:xfrm>
                  <a:off x="5191" y="3462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Rectangle 114"/>
                <p:cNvSpPr>
                  <a:spLocks noChangeArrowheads="1"/>
                </p:cNvSpPr>
                <p:nvPr/>
              </p:nvSpPr>
              <p:spPr bwMode="auto">
                <a:xfrm>
                  <a:off x="5076" y="3783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33" name="Rectangle 115"/>
                <p:cNvSpPr>
                  <a:spLocks noChangeArrowheads="1"/>
                </p:cNvSpPr>
                <p:nvPr/>
              </p:nvSpPr>
              <p:spPr bwMode="auto">
                <a:xfrm>
                  <a:off x="5116" y="3783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234" name="Group 118"/>
              <p:cNvGrpSpPr>
                <a:grpSpLocks noChangeAspect="1"/>
              </p:cNvGrpSpPr>
              <p:nvPr/>
            </p:nvGrpSpPr>
            <p:grpSpPr bwMode="auto">
              <a:xfrm>
                <a:off x="3205163" y="3686175"/>
                <a:ext cx="725487" cy="706438"/>
                <a:chOff x="2019" y="2322"/>
                <a:chExt cx="457" cy="445"/>
              </a:xfrm>
            </p:grpSpPr>
            <p:sp>
              <p:nvSpPr>
                <p:cNvPr id="235" name="AutoShape 1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9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08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8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08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8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08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08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08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Rectangle 126"/>
                <p:cNvSpPr>
                  <a:spLocks noChangeArrowheads="1"/>
                </p:cNvSpPr>
                <p:nvPr/>
              </p:nvSpPr>
              <p:spPr bwMode="auto">
                <a:xfrm>
                  <a:off x="2208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08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08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08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08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08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08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133"/>
                <p:cNvSpPr>
                  <a:spLocks noEditPoints="1"/>
                </p:cNvSpPr>
                <p:nvPr/>
              </p:nvSpPr>
              <p:spPr bwMode="auto">
                <a:xfrm>
                  <a:off x="2213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134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135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136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137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138"/>
                <p:cNvSpPr>
                  <a:spLocks noEditPoints="1"/>
                </p:cNvSpPr>
                <p:nvPr/>
              </p:nvSpPr>
              <p:spPr bwMode="auto">
                <a:xfrm>
                  <a:off x="2112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139"/>
                <p:cNvSpPr>
                  <a:spLocks/>
                </p:cNvSpPr>
                <p:nvPr/>
              </p:nvSpPr>
              <p:spPr bwMode="auto">
                <a:xfrm>
                  <a:off x="2129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41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141"/>
                <p:cNvSpPr>
                  <a:spLocks/>
                </p:cNvSpPr>
                <p:nvPr/>
              </p:nvSpPr>
              <p:spPr bwMode="auto">
                <a:xfrm>
                  <a:off x="2112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142"/>
                <p:cNvSpPr>
                  <a:spLocks/>
                </p:cNvSpPr>
                <p:nvPr/>
              </p:nvSpPr>
              <p:spPr bwMode="auto">
                <a:xfrm>
                  <a:off x="2105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143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144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34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46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47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69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66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94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267" name="Group 152"/>
              <p:cNvGrpSpPr>
                <a:grpSpLocks noChangeAspect="1"/>
              </p:cNvGrpSpPr>
              <p:nvPr/>
            </p:nvGrpSpPr>
            <p:grpSpPr bwMode="auto">
              <a:xfrm>
                <a:off x="4784725" y="3706813"/>
                <a:ext cx="725488" cy="706437"/>
                <a:chOff x="3014" y="2335"/>
                <a:chExt cx="457" cy="445"/>
              </a:xfrm>
            </p:grpSpPr>
            <p:sp>
              <p:nvSpPr>
                <p:cNvPr id="268" name="AutoShape 15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014" y="2335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03" y="2408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Rectangle 154"/>
                <p:cNvSpPr>
                  <a:spLocks noChangeArrowheads="1"/>
                </p:cNvSpPr>
                <p:nvPr/>
              </p:nvSpPr>
              <p:spPr bwMode="auto">
                <a:xfrm>
                  <a:off x="3203" y="2414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Rectangle 155"/>
                <p:cNvSpPr>
                  <a:spLocks noChangeArrowheads="1"/>
                </p:cNvSpPr>
                <p:nvPr/>
              </p:nvSpPr>
              <p:spPr bwMode="auto">
                <a:xfrm>
                  <a:off x="3203" y="2420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Rectangle 156"/>
                <p:cNvSpPr>
                  <a:spLocks noChangeArrowheads="1"/>
                </p:cNvSpPr>
                <p:nvPr/>
              </p:nvSpPr>
              <p:spPr bwMode="auto">
                <a:xfrm>
                  <a:off x="3203" y="2426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Rectangle 157"/>
                <p:cNvSpPr>
                  <a:spLocks noChangeArrowheads="1"/>
                </p:cNvSpPr>
                <p:nvPr/>
              </p:nvSpPr>
              <p:spPr bwMode="auto">
                <a:xfrm>
                  <a:off x="3203" y="2433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03" y="2439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Rectangle 159"/>
                <p:cNvSpPr>
                  <a:spLocks noChangeArrowheads="1"/>
                </p:cNvSpPr>
                <p:nvPr/>
              </p:nvSpPr>
              <p:spPr bwMode="auto">
                <a:xfrm>
                  <a:off x="3203" y="2445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Rectangle 160"/>
                <p:cNvSpPr>
                  <a:spLocks noChangeArrowheads="1"/>
                </p:cNvSpPr>
                <p:nvPr/>
              </p:nvSpPr>
              <p:spPr bwMode="auto">
                <a:xfrm>
                  <a:off x="3203" y="2451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Rectangle 161"/>
                <p:cNvSpPr>
                  <a:spLocks noChangeArrowheads="1"/>
                </p:cNvSpPr>
                <p:nvPr/>
              </p:nvSpPr>
              <p:spPr bwMode="auto">
                <a:xfrm>
                  <a:off x="3203" y="2457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Rectangle 162"/>
                <p:cNvSpPr>
                  <a:spLocks noChangeArrowheads="1"/>
                </p:cNvSpPr>
                <p:nvPr/>
              </p:nvSpPr>
              <p:spPr bwMode="auto">
                <a:xfrm>
                  <a:off x="3203" y="2463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03" y="2469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Rectangle 164"/>
                <p:cNvSpPr>
                  <a:spLocks noChangeArrowheads="1"/>
                </p:cNvSpPr>
                <p:nvPr/>
              </p:nvSpPr>
              <p:spPr bwMode="auto">
                <a:xfrm>
                  <a:off x="3203" y="2475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Rectangle 165"/>
                <p:cNvSpPr>
                  <a:spLocks noChangeArrowheads="1"/>
                </p:cNvSpPr>
                <p:nvPr/>
              </p:nvSpPr>
              <p:spPr bwMode="auto">
                <a:xfrm>
                  <a:off x="3203" y="2481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Rectangle 166"/>
                <p:cNvSpPr>
                  <a:spLocks noChangeArrowheads="1"/>
                </p:cNvSpPr>
                <p:nvPr/>
              </p:nvSpPr>
              <p:spPr bwMode="auto">
                <a:xfrm>
                  <a:off x="3203" y="2487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67"/>
                <p:cNvSpPr>
                  <a:spLocks noEditPoints="1"/>
                </p:cNvSpPr>
                <p:nvPr/>
              </p:nvSpPr>
              <p:spPr bwMode="auto">
                <a:xfrm>
                  <a:off x="3208" y="2410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68"/>
                <p:cNvSpPr>
                  <a:spLocks/>
                </p:cNvSpPr>
                <p:nvPr/>
              </p:nvSpPr>
              <p:spPr bwMode="auto">
                <a:xfrm>
                  <a:off x="3240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69"/>
                <p:cNvSpPr>
                  <a:spLocks/>
                </p:cNvSpPr>
                <p:nvPr/>
              </p:nvSpPr>
              <p:spPr bwMode="auto">
                <a:xfrm>
                  <a:off x="3240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70"/>
                <p:cNvSpPr>
                  <a:spLocks/>
                </p:cNvSpPr>
                <p:nvPr/>
              </p:nvSpPr>
              <p:spPr bwMode="auto">
                <a:xfrm>
                  <a:off x="3239" y="2342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71"/>
                <p:cNvSpPr>
                  <a:spLocks/>
                </p:cNvSpPr>
                <p:nvPr/>
              </p:nvSpPr>
              <p:spPr bwMode="auto">
                <a:xfrm>
                  <a:off x="3239" y="2342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72"/>
                <p:cNvSpPr>
                  <a:spLocks noEditPoints="1"/>
                </p:cNvSpPr>
                <p:nvPr/>
              </p:nvSpPr>
              <p:spPr bwMode="auto">
                <a:xfrm>
                  <a:off x="3107" y="2382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73"/>
                <p:cNvSpPr>
                  <a:spLocks/>
                </p:cNvSpPr>
                <p:nvPr/>
              </p:nvSpPr>
              <p:spPr bwMode="auto">
                <a:xfrm>
                  <a:off x="3124" y="2382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Rectangle 174"/>
                <p:cNvSpPr>
                  <a:spLocks noChangeArrowheads="1"/>
                </p:cNvSpPr>
                <p:nvPr/>
              </p:nvSpPr>
              <p:spPr bwMode="auto">
                <a:xfrm>
                  <a:off x="3136" y="2461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75"/>
                <p:cNvSpPr>
                  <a:spLocks/>
                </p:cNvSpPr>
                <p:nvPr/>
              </p:nvSpPr>
              <p:spPr bwMode="auto">
                <a:xfrm>
                  <a:off x="3107" y="2466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76"/>
                <p:cNvSpPr>
                  <a:spLocks/>
                </p:cNvSpPr>
                <p:nvPr/>
              </p:nvSpPr>
              <p:spPr bwMode="auto">
                <a:xfrm>
                  <a:off x="3100" y="2494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77"/>
                <p:cNvSpPr>
                  <a:spLocks/>
                </p:cNvSpPr>
                <p:nvPr/>
              </p:nvSpPr>
              <p:spPr bwMode="auto">
                <a:xfrm>
                  <a:off x="3120" y="2502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78"/>
                <p:cNvSpPr>
                  <a:spLocks/>
                </p:cNvSpPr>
                <p:nvPr/>
              </p:nvSpPr>
              <p:spPr bwMode="auto">
                <a:xfrm>
                  <a:off x="3120" y="2502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Rectangle 179"/>
                <p:cNvSpPr>
                  <a:spLocks noChangeArrowheads="1"/>
                </p:cNvSpPr>
                <p:nvPr/>
              </p:nvSpPr>
              <p:spPr bwMode="auto">
                <a:xfrm>
                  <a:off x="3129" y="2511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80"/>
                <p:cNvSpPr>
                  <a:spLocks noEditPoints="1"/>
                </p:cNvSpPr>
                <p:nvPr/>
              </p:nvSpPr>
              <p:spPr bwMode="auto">
                <a:xfrm>
                  <a:off x="3307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81"/>
                <p:cNvSpPr>
                  <a:spLocks noEditPoints="1"/>
                </p:cNvSpPr>
                <p:nvPr/>
              </p:nvSpPr>
              <p:spPr bwMode="auto">
                <a:xfrm>
                  <a:off x="3307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Rectangle 182"/>
                <p:cNvSpPr>
                  <a:spLocks noChangeArrowheads="1"/>
                </p:cNvSpPr>
                <p:nvPr/>
              </p:nvSpPr>
              <p:spPr bwMode="auto">
                <a:xfrm>
                  <a:off x="3064" y="2662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99" name="Rectangle 183"/>
                <p:cNvSpPr>
                  <a:spLocks noChangeArrowheads="1"/>
                </p:cNvSpPr>
                <p:nvPr/>
              </p:nvSpPr>
              <p:spPr bwMode="auto">
                <a:xfrm>
                  <a:off x="3389" y="2662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01" name="Group 118"/>
              <p:cNvGrpSpPr>
                <a:grpSpLocks noChangeAspect="1"/>
              </p:cNvGrpSpPr>
              <p:nvPr/>
            </p:nvGrpSpPr>
            <p:grpSpPr bwMode="auto">
              <a:xfrm>
                <a:off x="1624509" y="3660135"/>
                <a:ext cx="725487" cy="706438"/>
                <a:chOff x="2019" y="2322"/>
                <a:chExt cx="457" cy="445"/>
              </a:xfrm>
            </p:grpSpPr>
            <p:sp>
              <p:nvSpPr>
                <p:cNvPr id="302" name="AutoShape 1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9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08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8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08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8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08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08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08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Rectangle 126"/>
                <p:cNvSpPr>
                  <a:spLocks noChangeArrowheads="1"/>
                </p:cNvSpPr>
                <p:nvPr/>
              </p:nvSpPr>
              <p:spPr bwMode="auto">
                <a:xfrm>
                  <a:off x="2208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08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08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08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08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08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08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33"/>
                <p:cNvSpPr>
                  <a:spLocks noEditPoints="1"/>
                </p:cNvSpPr>
                <p:nvPr/>
              </p:nvSpPr>
              <p:spPr bwMode="auto">
                <a:xfrm>
                  <a:off x="2213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34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135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36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37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38"/>
                <p:cNvSpPr>
                  <a:spLocks noEditPoints="1"/>
                </p:cNvSpPr>
                <p:nvPr/>
              </p:nvSpPr>
              <p:spPr bwMode="auto">
                <a:xfrm>
                  <a:off x="2112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39"/>
                <p:cNvSpPr>
                  <a:spLocks/>
                </p:cNvSpPr>
                <p:nvPr/>
              </p:nvSpPr>
              <p:spPr bwMode="auto">
                <a:xfrm>
                  <a:off x="2129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41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41"/>
                <p:cNvSpPr>
                  <a:spLocks/>
                </p:cNvSpPr>
                <p:nvPr/>
              </p:nvSpPr>
              <p:spPr bwMode="auto">
                <a:xfrm>
                  <a:off x="2112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42"/>
                <p:cNvSpPr>
                  <a:spLocks/>
                </p:cNvSpPr>
                <p:nvPr/>
              </p:nvSpPr>
              <p:spPr bwMode="auto">
                <a:xfrm>
                  <a:off x="2105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43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44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34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46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147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69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33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94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34" name="Group 186"/>
              <p:cNvGrpSpPr>
                <a:grpSpLocks noChangeAspect="1"/>
              </p:cNvGrpSpPr>
              <p:nvPr/>
            </p:nvGrpSpPr>
            <p:grpSpPr bwMode="auto">
              <a:xfrm>
                <a:off x="6400800" y="3686175"/>
                <a:ext cx="725488" cy="706438"/>
                <a:chOff x="4032" y="2322"/>
                <a:chExt cx="457" cy="445"/>
              </a:xfrm>
            </p:grpSpPr>
            <p:sp>
              <p:nvSpPr>
                <p:cNvPr id="335" name="AutoShape 18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032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Rectangle 187"/>
                <p:cNvSpPr>
                  <a:spLocks noChangeArrowheads="1"/>
                </p:cNvSpPr>
                <p:nvPr/>
              </p:nvSpPr>
              <p:spPr bwMode="auto">
                <a:xfrm>
                  <a:off x="4221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Rectangle 188"/>
                <p:cNvSpPr>
                  <a:spLocks noChangeArrowheads="1"/>
                </p:cNvSpPr>
                <p:nvPr/>
              </p:nvSpPr>
              <p:spPr bwMode="auto">
                <a:xfrm>
                  <a:off x="4221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Rectangle 189"/>
                <p:cNvSpPr>
                  <a:spLocks noChangeArrowheads="1"/>
                </p:cNvSpPr>
                <p:nvPr/>
              </p:nvSpPr>
              <p:spPr bwMode="auto">
                <a:xfrm>
                  <a:off x="4221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Rectangle 190"/>
                <p:cNvSpPr>
                  <a:spLocks noChangeArrowheads="1"/>
                </p:cNvSpPr>
                <p:nvPr/>
              </p:nvSpPr>
              <p:spPr bwMode="auto">
                <a:xfrm>
                  <a:off x="4221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Rectangle 191"/>
                <p:cNvSpPr>
                  <a:spLocks noChangeArrowheads="1"/>
                </p:cNvSpPr>
                <p:nvPr/>
              </p:nvSpPr>
              <p:spPr bwMode="auto">
                <a:xfrm>
                  <a:off x="4221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Rectangle 192"/>
                <p:cNvSpPr>
                  <a:spLocks noChangeArrowheads="1"/>
                </p:cNvSpPr>
                <p:nvPr/>
              </p:nvSpPr>
              <p:spPr bwMode="auto">
                <a:xfrm>
                  <a:off x="4221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Rectangle 193"/>
                <p:cNvSpPr>
                  <a:spLocks noChangeArrowheads="1"/>
                </p:cNvSpPr>
                <p:nvPr/>
              </p:nvSpPr>
              <p:spPr bwMode="auto">
                <a:xfrm>
                  <a:off x="4221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Rectangle 194"/>
                <p:cNvSpPr>
                  <a:spLocks noChangeArrowheads="1"/>
                </p:cNvSpPr>
                <p:nvPr/>
              </p:nvSpPr>
              <p:spPr bwMode="auto">
                <a:xfrm>
                  <a:off x="4221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Rectangle 195"/>
                <p:cNvSpPr>
                  <a:spLocks noChangeArrowheads="1"/>
                </p:cNvSpPr>
                <p:nvPr/>
              </p:nvSpPr>
              <p:spPr bwMode="auto">
                <a:xfrm>
                  <a:off x="4221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Rectangle 196"/>
                <p:cNvSpPr>
                  <a:spLocks noChangeArrowheads="1"/>
                </p:cNvSpPr>
                <p:nvPr/>
              </p:nvSpPr>
              <p:spPr bwMode="auto">
                <a:xfrm>
                  <a:off x="4221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Rectangle 197"/>
                <p:cNvSpPr>
                  <a:spLocks noChangeArrowheads="1"/>
                </p:cNvSpPr>
                <p:nvPr/>
              </p:nvSpPr>
              <p:spPr bwMode="auto">
                <a:xfrm>
                  <a:off x="4221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Rectangle 198"/>
                <p:cNvSpPr>
                  <a:spLocks noChangeArrowheads="1"/>
                </p:cNvSpPr>
                <p:nvPr/>
              </p:nvSpPr>
              <p:spPr bwMode="auto">
                <a:xfrm>
                  <a:off x="4221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Rectangle 199"/>
                <p:cNvSpPr>
                  <a:spLocks noChangeArrowheads="1"/>
                </p:cNvSpPr>
                <p:nvPr/>
              </p:nvSpPr>
              <p:spPr bwMode="auto">
                <a:xfrm>
                  <a:off x="4221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Rectangle 200"/>
                <p:cNvSpPr>
                  <a:spLocks noChangeArrowheads="1"/>
                </p:cNvSpPr>
                <p:nvPr/>
              </p:nvSpPr>
              <p:spPr bwMode="auto">
                <a:xfrm>
                  <a:off x="4221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201"/>
                <p:cNvSpPr>
                  <a:spLocks noEditPoints="1"/>
                </p:cNvSpPr>
                <p:nvPr/>
              </p:nvSpPr>
              <p:spPr bwMode="auto">
                <a:xfrm>
                  <a:off x="4226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202"/>
                <p:cNvSpPr>
                  <a:spLocks/>
                </p:cNvSpPr>
                <p:nvPr/>
              </p:nvSpPr>
              <p:spPr bwMode="auto">
                <a:xfrm>
                  <a:off x="4258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203"/>
                <p:cNvSpPr>
                  <a:spLocks/>
                </p:cNvSpPr>
                <p:nvPr/>
              </p:nvSpPr>
              <p:spPr bwMode="auto">
                <a:xfrm>
                  <a:off x="4258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204"/>
                <p:cNvSpPr>
                  <a:spLocks/>
                </p:cNvSpPr>
                <p:nvPr/>
              </p:nvSpPr>
              <p:spPr bwMode="auto">
                <a:xfrm>
                  <a:off x="4257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205"/>
                <p:cNvSpPr>
                  <a:spLocks/>
                </p:cNvSpPr>
                <p:nvPr/>
              </p:nvSpPr>
              <p:spPr bwMode="auto">
                <a:xfrm>
                  <a:off x="4257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206"/>
                <p:cNvSpPr>
                  <a:spLocks noEditPoints="1"/>
                </p:cNvSpPr>
                <p:nvPr/>
              </p:nvSpPr>
              <p:spPr bwMode="auto">
                <a:xfrm>
                  <a:off x="4125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207"/>
                <p:cNvSpPr>
                  <a:spLocks/>
                </p:cNvSpPr>
                <p:nvPr/>
              </p:nvSpPr>
              <p:spPr bwMode="auto">
                <a:xfrm>
                  <a:off x="4142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Rectangle 208"/>
                <p:cNvSpPr>
                  <a:spLocks noChangeArrowheads="1"/>
                </p:cNvSpPr>
                <p:nvPr/>
              </p:nvSpPr>
              <p:spPr bwMode="auto">
                <a:xfrm>
                  <a:off x="4154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209"/>
                <p:cNvSpPr>
                  <a:spLocks/>
                </p:cNvSpPr>
                <p:nvPr/>
              </p:nvSpPr>
              <p:spPr bwMode="auto">
                <a:xfrm>
                  <a:off x="4125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210"/>
                <p:cNvSpPr>
                  <a:spLocks/>
                </p:cNvSpPr>
                <p:nvPr/>
              </p:nvSpPr>
              <p:spPr bwMode="auto">
                <a:xfrm>
                  <a:off x="4118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211"/>
                <p:cNvSpPr>
                  <a:spLocks/>
                </p:cNvSpPr>
                <p:nvPr/>
              </p:nvSpPr>
              <p:spPr bwMode="auto">
                <a:xfrm>
                  <a:off x="4138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212"/>
                <p:cNvSpPr>
                  <a:spLocks/>
                </p:cNvSpPr>
                <p:nvPr/>
              </p:nvSpPr>
              <p:spPr bwMode="auto">
                <a:xfrm>
                  <a:off x="4138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Rectangle 213"/>
                <p:cNvSpPr>
                  <a:spLocks noChangeArrowheads="1"/>
                </p:cNvSpPr>
                <p:nvPr/>
              </p:nvSpPr>
              <p:spPr bwMode="auto">
                <a:xfrm>
                  <a:off x="4147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14"/>
                <p:cNvSpPr>
                  <a:spLocks noEditPoints="1"/>
                </p:cNvSpPr>
                <p:nvPr/>
              </p:nvSpPr>
              <p:spPr bwMode="auto">
                <a:xfrm>
                  <a:off x="4325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15"/>
                <p:cNvSpPr>
                  <a:spLocks noEditPoints="1"/>
                </p:cNvSpPr>
                <p:nvPr/>
              </p:nvSpPr>
              <p:spPr bwMode="auto">
                <a:xfrm>
                  <a:off x="4325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Rectangle 216"/>
                <p:cNvSpPr>
                  <a:spLocks noChangeArrowheads="1"/>
                </p:cNvSpPr>
                <p:nvPr/>
              </p:nvSpPr>
              <p:spPr bwMode="auto">
                <a:xfrm>
                  <a:off x="4082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66" name="Rectangle 217"/>
                <p:cNvSpPr>
                  <a:spLocks noChangeArrowheads="1"/>
                </p:cNvSpPr>
                <p:nvPr/>
              </p:nvSpPr>
              <p:spPr bwMode="auto">
                <a:xfrm>
                  <a:off x="4407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67" name="Group 220"/>
              <p:cNvGrpSpPr>
                <a:grpSpLocks noChangeAspect="1"/>
              </p:cNvGrpSpPr>
              <p:nvPr/>
            </p:nvGrpSpPr>
            <p:grpSpPr bwMode="auto">
              <a:xfrm>
                <a:off x="7981950" y="3686175"/>
                <a:ext cx="725488" cy="706438"/>
                <a:chOff x="5028" y="2322"/>
                <a:chExt cx="457" cy="445"/>
              </a:xfrm>
            </p:grpSpPr>
            <p:sp>
              <p:nvSpPr>
                <p:cNvPr id="368" name="AutoShape 2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028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Rectangle 221"/>
                <p:cNvSpPr>
                  <a:spLocks noChangeArrowheads="1"/>
                </p:cNvSpPr>
                <p:nvPr/>
              </p:nvSpPr>
              <p:spPr bwMode="auto">
                <a:xfrm>
                  <a:off x="5217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Rectangle 222"/>
                <p:cNvSpPr>
                  <a:spLocks noChangeArrowheads="1"/>
                </p:cNvSpPr>
                <p:nvPr/>
              </p:nvSpPr>
              <p:spPr bwMode="auto">
                <a:xfrm>
                  <a:off x="5217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Rectangle 223"/>
                <p:cNvSpPr>
                  <a:spLocks noChangeArrowheads="1"/>
                </p:cNvSpPr>
                <p:nvPr/>
              </p:nvSpPr>
              <p:spPr bwMode="auto">
                <a:xfrm>
                  <a:off x="5217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2" name="Rectangle 224"/>
                <p:cNvSpPr>
                  <a:spLocks noChangeArrowheads="1"/>
                </p:cNvSpPr>
                <p:nvPr/>
              </p:nvSpPr>
              <p:spPr bwMode="auto">
                <a:xfrm>
                  <a:off x="5217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3" name="Rectangle 225"/>
                <p:cNvSpPr>
                  <a:spLocks noChangeArrowheads="1"/>
                </p:cNvSpPr>
                <p:nvPr/>
              </p:nvSpPr>
              <p:spPr bwMode="auto">
                <a:xfrm>
                  <a:off x="5217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4" name="Rectangle 226"/>
                <p:cNvSpPr>
                  <a:spLocks noChangeArrowheads="1"/>
                </p:cNvSpPr>
                <p:nvPr/>
              </p:nvSpPr>
              <p:spPr bwMode="auto">
                <a:xfrm>
                  <a:off x="5217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5" name="Rectangle 227"/>
                <p:cNvSpPr>
                  <a:spLocks noChangeArrowheads="1"/>
                </p:cNvSpPr>
                <p:nvPr/>
              </p:nvSpPr>
              <p:spPr bwMode="auto">
                <a:xfrm>
                  <a:off x="5217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6" name="Rectangle 228"/>
                <p:cNvSpPr>
                  <a:spLocks noChangeArrowheads="1"/>
                </p:cNvSpPr>
                <p:nvPr/>
              </p:nvSpPr>
              <p:spPr bwMode="auto">
                <a:xfrm>
                  <a:off x="5217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7" name="Rectangle 229"/>
                <p:cNvSpPr>
                  <a:spLocks noChangeArrowheads="1"/>
                </p:cNvSpPr>
                <p:nvPr/>
              </p:nvSpPr>
              <p:spPr bwMode="auto">
                <a:xfrm>
                  <a:off x="5217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8" name="Rectangle 230"/>
                <p:cNvSpPr>
                  <a:spLocks noChangeArrowheads="1"/>
                </p:cNvSpPr>
                <p:nvPr/>
              </p:nvSpPr>
              <p:spPr bwMode="auto">
                <a:xfrm>
                  <a:off x="5217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" name="Rectangle 231"/>
                <p:cNvSpPr>
                  <a:spLocks noChangeArrowheads="1"/>
                </p:cNvSpPr>
                <p:nvPr/>
              </p:nvSpPr>
              <p:spPr bwMode="auto">
                <a:xfrm>
                  <a:off x="5217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" name="Rectangle 232"/>
                <p:cNvSpPr>
                  <a:spLocks noChangeArrowheads="1"/>
                </p:cNvSpPr>
                <p:nvPr/>
              </p:nvSpPr>
              <p:spPr bwMode="auto">
                <a:xfrm>
                  <a:off x="5217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1" name="Rectangle 233"/>
                <p:cNvSpPr>
                  <a:spLocks noChangeArrowheads="1"/>
                </p:cNvSpPr>
                <p:nvPr/>
              </p:nvSpPr>
              <p:spPr bwMode="auto">
                <a:xfrm>
                  <a:off x="5217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217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3" name="Freeform 235"/>
                <p:cNvSpPr>
                  <a:spLocks noEditPoints="1"/>
                </p:cNvSpPr>
                <p:nvPr/>
              </p:nvSpPr>
              <p:spPr bwMode="auto">
                <a:xfrm>
                  <a:off x="5222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4" name="Freeform 236"/>
                <p:cNvSpPr>
                  <a:spLocks/>
                </p:cNvSpPr>
                <p:nvPr/>
              </p:nvSpPr>
              <p:spPr bwMode="auto">
                <a:xfrm>
                  <a:off x="5254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5" name="Freeform 237"/>
                <p:cNvSpPr>
                  <a:spLocks/>
                </p:cNvSpPr>
                <p:nvPr/>
              </p:nvSpPr>
              <p:spPr bwMode="auto">
                <a:xfrm>
                  <a:off x="5254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6" name="Freeform 238"/>
                <p:cNvSpPr>
                  <a:spLocks/>
                </p:cNvSpPr>
                <p:nvPr/>
              </p:nvSpPr>
              <p:spPr bwMode="auto">
                <a:xfrm>
                  <a:off x="5253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7" name="Freeform 239"/>
                <p:cNvSpPr>
                  <a:spLocks/>
                </p:cNvSpPr>
                <p:nvPr/>
              </p:nvSpPr>
              <p:spPr bwMode="auto">
                <a:xfrm>
                  <a:off x="5253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8" name="Freeform 240"/>
                <p:cNvSpPr>
                  <a:spLocks noEditPoints="1"/>
                </p:cNvSpPr>
                <p:nvPr/>
              </p:nvSpPr>
              <p:spPr bwMode="auto">
                <a:xfrm>
                  <a:off x="5121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" name="Freeform 241"/>
                <p:cNvSpPr>
                  <a:spLocks/>
                </p:cNvSpPr>
                <p:nvPr/>
              </p:nvSpPr>
              <p:spPr bwMode="auto">
                <a:xfrm>
                  <a:off x="5138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0" name="Rectangle 242"/>
                <p:cNvSpPr>
                  <a:spLocks noChangeArrowheads="1"/>
                </p:cNvSpPr>
                <p:nvPr/>
              </p:nvSpPr>
              <p:spPr bwMode="auto">
                <a:xfrm>
                  <a:off x="5150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1" name="Freeform 243"/>
                <p:cNvSpPr>
                  <a:spLocks/>
                </p:cNvSpPr>
                <p:nvPr/>
              </p:nvSpPr>
              <p:spPr bwMode="auto">
                <a:xfrm>
                  <a:off x="5121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2" name="Freeform 244"/>
                <p:cNvSpPr>
                  <a:spLocks/>
                </p:cNvSpPr>
                <p:nvPr/>
              </p:nvSpPr>
              <p:spPr bwMode="auto">
                <a:xfrm>
                  <a:off x="5114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3" name="Freeform 245"/>
                <p:cNvSpPr>
                  <a:spLocks/>
                </p:cNvSpPr>
                <p:nvPr/>
              </p:nvSpPr>
              <p:spPr bwMode="auto">
                <a:xfrm>
                  <a:off x="5134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4" name="Freeform 246"/>
                <p:cNvSpPr>
                  <a:spLocks/>
                </p:cNvSpPr>
                <p:nvPr/>
              </p:nvSpPr>
              <p:spPr bwMode="auto">
                <a:xfrm>
                  <a:off x="5134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5" name="Rectangle 247"/>
                <p:cNvSpPr>
                  <a:spLocks noChangeArrowheads="1"/>
                </p:cNvSpPr>
                <p:nvPr/>
              </p:nvSpPr>
              <p:spPr bwMode="auto">
                <a:xfrm>
                  <a:off x="5143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6" name="Freeform 248"/>
                <p:cNvSpPr>
                  <a:spLocks noEditPoints="1"/>
                </p:cNvSpPr>
                <p:nvPr/>
              </p:nvSpPr>
              <p:spPr bwMode="auto">
                <a:xfrm>
                  <a:off x="5321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7" name="Freeform 249"/>
                <p:cNvSpPr>
                  <a:spLocks noEditPoints="1"/>
                </p:cNvSpPr>
                <p:nvPr/>
              </p:nvSpPr>
              <p:spPr bwMode="auto">
                <a:xfrm>
                  <a:off x="5321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8" name="Rectangle 250"/>
                <p:cNvSpPr>
                  <a:spLocks noChangeArrowheads="1"/>
                </p:cNvSpPr>
                <p:nvPr/>
              </p:nvSpPr>
              <p:spPr bwMode="auto">
                <a:xfrm>
                  <a:off x="5078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99" name="Rectangle 251"/>
                <p:cNvSpPr>
                  <a:spLocks noChangeArrowheads="1"/>
                </p:cNvSpPr>
                <p:nvPr/>
              </p:nvSpPr>
              <p:spPr bwMode="auto">
                <a:xfrm>
                  <a:off x="5403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00" name="Group 254"/>
              <p:cNvGrpSpPr>
                <a:grpSpLocks noChangeAspect="1"/>
              </p:cNvGrpSpPr>
              <p:nvPr/>
            </p:nvGrpSpPr>
            <p:grpSpPr bwMode="auto">
              <a:xfrm>
                <a:off x="9559925" y="3706813"/>
                <a:ext cx="725488" cy="706437"/>
                <a:chOff x="6022" y="2335"/>
                <a:chExt cx="457" cy="445"/>
              </a:xfrm>
            </p:grpSpPr>
            <p:sp>
              <p:nvSpPr>
                <p:cNvPr id="401" name="AutoShape 25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022" y="2335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2" name="Rectangle 255"/>
                <p:cNvSpPr>
                  <a:spLocks noChangeArrowheads="1"/>
                </p:cNvSpPr>
                <p:nvPr/>
              </p:nvSpPr>
              <p:spPr bwMode="auto">
                <a:xfrm>
                  <a:off x="6211" y="2408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3" name="Rectangle 256"/>
                <p:cNvSpPr>
                  <a:spLocks noChangeArrowheads="1"/>
                </p:cNvSpPr>
                <p:nvPr/>
              </p:nvSpPr>
              <p:spPr bwMode="auto">
                <a:xfrm>
                  <a:off x="6211" y="2414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4" name="Rectangle 257"/>
                <p:cNvSpPr>
                  <a:spLocks noChangeArrowheads="1"/>
                </p:cNvSpPr>
                <p:nvPr/>
              </p:nvSpPr>
              <p:spPr bwMode="auto">
                <a:xfrm>
                  <a:off x="6211" y="2420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5" name="Rectangle 258"/>
                <p:cNvSpPr>
                  <a:spLocks noChangeArrowheads="1"/>
                </p:cNvSpPr>
                <p:nvPr/>
              </p:nvSpPr>
              <p:spPr bwMode="auto">
                <a:xfrm>
                  <a:off x="6211" y="2426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6" name="Rectangle 259"/>
                <p:cNvSpPr>
                  <a:spLocks noChangeArrowheads="1"/>
                </p:cNvSpPr>
                <p:nvPr/>
              </p:nvSpPr>
              <p:spPr bwMode="auto">
                <a:xfrm>
                  <a:off x="6211" y="2433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7" name="Rectangle 260"/>
                <p:cNvSpPr>
                  <a:spLocks noChangeArrowheads="1"/>
                </p:cNvSpPr>
                <p:nvPr/>
              </p:nvSpPr>
              <p:spPr bwMode="auto">
                <a:xfrm>
                  <a:off x="6211" y="2439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8" name="Rectangle 261"/>
                <p:cNvSpPr>
                  <a:spLocks noChangeArrowheads="1"/>
                </p:cNvSpPr>
                <p:nvPr/>
              </p:nvSpPr>
              <p:spPr bwMode="auto">
                <a:xfrm>
                  <a:off x="6211" y="2445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" name="Rectangle 262"/>
                <p:cNvSpPr>
                  <a:spLocks noChangeArrowheads="1"/>
                </p:cNvSpPr>
                <p:nvPr/>
              </p:nvSpPr>
              <p:spPr bwMode="auto">
                <a:xfrm>
                  <a:off x="6211" y="2451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" name="Rectangle 263"/>
                <p:cNvSpPr>
                  <a:spLocks noChangeArrowheads="1"/>
                </p:cNvSpPr>
                <p:nvPr/>
              </p:nvSpPr>
              <p:spPr bwMode="auto">
                <a:xfrm>
                  <a:off x="6211" y="2457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" name="Rectangle 264"/>
                <p:cNvSpPr>
                  <a:spLocks noChangeArrowheads="1"/>
                </p:cNvSpPr>
                <p:nvPr/>
              </p:nvSpPr>
              <p:spPr bwMode="auto">
                <a:xfrm>
                  <a:off x="6211" y="2463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" name="Rectangle 265"/>
                <p:cNvSpPr>
                  <a:spLocks noChangeArrowheads="1"/>
                </p:cNvSpPr>
                <p:nvPr/>
              </p:nvSpPr>
              <p:spPr bwMode="auto">
                <a:xfrm>
                  <a:off x="6211" y="2469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3" name="Rectangle 266"/>
                <p:cNvSpPr>
                  <a:spLocks noChangeArrowheads="1"/>
                </p:cNvSpPr>
                <p:nvPr/>
              </p:nvSpPr>
              <p:spPr bwMode="auto">
                <a:xfrm>
                  <a:off x="6211" y="2475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4" name="Rectangle 267"/>
                <p:cNvSpPr>
                  <a:spLocks noChangeArrowheads="1"/>
                </p:cNvSpPr>
                <p:nvPr/>
              </p:nvSpPr>
              <p:spPr bwMode="auto">
                <a:xfrm>
                  <a:off x="6211" y="2481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268"/>
                <p:cNvSpPr>
                  <a:spLocks noChangeArrowheads="1"/>
                </p:cNvSpPr>
                <p:nvPr/>
              </p:nvSpPr>
              <p:spPr bwMode="auto">
                <a:xfrm>
                  <a:off x="6211" y="2487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Freeform 269"/>
                <p:cNvSpPr>
                  <a:spLocks noEditPoints="1"/>
                </p:cNvSpPr>
                <p:nvPr/>
              </p:nvSpPr>
              <p:spPr bwMode="auto">
                <a:xfrm>
                  <a:off x="6216" y="2410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7" name="Freeform 270"/>
                <p:cNvSpPr>
                  <a:spLocks/>
                </p:cNvSpPr>
                <p:nvPr/>
              </p:nvSpPr>
              <p:spPr bwMode="auto">
                <a:xfrm>
                  <a:off x="6248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8" name="Freeform 271"/>
                <p:cNvSpPr>
                  <a:spLocks/>
                </p:cNvSpPr>
                <p:nvPr/>
              </p:nvSpPr>
              <p:spPr bwMode="auto">
                <a:xfrm>
                  <a:off x="6248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9" name="Freeform 272"/>
                <p:cNvSpPr>
                  <a:spLocks/>
                </p:cNvSpPr>
                <p:nvPr/>
              </p:nvSpPr>
              <p:spPr bwMode="auto">
                <a:xfrm>
                  <a:off x="6247" y="2342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0" name="Freeform 273"/>
                <p:cNvSpPr>
                  <a:spLocks/>
                </p:cNvSpPr>
                <p:nvPr/>
              </p:nvSpPr>
              <p:spPr bwMode="auto">
                <a:xfrm>
                  <a:off x="6247" y="2342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1" name="Freeform 274"/>
                <p:cNvSpPr>
                  <a:spLocks noEditPoints="1"/>
                </p:cNvSpPr>
                <p:nvPr/>
              </p:nvSpPr>
              <p:spPr bwMode="auto">
                <a:xfrm>
                  <a:off x="6115" y="2382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2" name="Freeform 275"/>
                <p:cNvSpPr>
                  <a:spLocks/>
                </p:cNvSpPr>
                <p:nvPr/>
              </p:nvSpPr>
              <p:spPr bwMode="auto">
                <a:xfrm>
                  <a:off x="6132" y="2382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3" name="Rectangle 276"/>
                <p:cNvSpPr>
                  <a:spLocks noChangeArrowheads="1"/>
                </p:cNvSpPr>
                <p:nvPr/>
              </p:nvSpPr>
              <p:spPr bwMode="auto">
                <a:xfrm>
                  <a:off x="6144" y="2461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4" name="Freeform 277"/>
                <p:cNvSpPr>
                  <a:spLocks/>
                </p:cNvSpPr>
                <p:nvPr/>
              </p:nvSpPr>
              <p:spPr bwMode="auto">
                <a:xfrm>
                  <a:off x="6115" y="2466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5" name="Freeform 278"/>
                <p:cNvSpPr>
                  <a:spLocks/>
                </p:cNvSpPr>
                <p:nvPr/>
              </p:nvSpPr>
              <p:spPr bwMode="auto">
                <a:xfrm>
                  <a:off x="6108" y="2494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6" name="Freeform 279"/>
                <p:cNvSpPr>
                  <a:spLocks/>
                </p:cNvSpPr>
                <p:nvPr/>
              </p:nvSpPr>
              <p:spPr bwMode="auto">
                <a:xfrm>
                  <a:off x="6128" y="2502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7" name="Freeform 280"/>
                <p:cNvSpPr>
                  <a:spLocks/>
                </p:cNvSpPr>
                <p:nvPr/>
              </p:nvSpPr>
              <p:spPr bwMode="auto">
                <a:xfrm>
                  <a:off x="6128" y="2502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281"/>
                <p:cNvSpPr>
                  <a:spLocks noChangeArrowheads="1"/>
                </p:cNvSpPr>
                <p:nvPr/>
              </p:nvSpPr>
              <p:spPr bwMode="auto">
                <a:xfrm>
                  <a:off x="6137" y="2511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Freeform 282"/>
                <p:cNvSpPr>
                  <a:spLocks noEditPoints="1"/>
                </p:cNvSpPr>
                <p:nvPr/>
              </p:nvSpPr>
              <p:spPr bwMode="auto">
                <a:xfrm>
                  <a:off x="6315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Freeform 283"/>
                <p:cNvSpPr>
                  <a:spLocks noEditPoints="1"/>
                </p:cNvSpPr>
                <p:nvPr/>
              </p:nvSpPr>
              <p:spPr bwMode="auto">
                <a:xfrm>
                  <a:off x="6315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Rectangle 284"/>
                <p:cNvSpPr>
                  <a:spLocks noChangeArrowheads="1"/>
                </p:cNvSpPr>
                <p:nvPr/>
              </p:nvSpPr>
              <p:spPr bwMode="auto">
                <a:xfrm>
                  <a:off x="6072" y="2662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32" name="Rectangle 285"/>
                <p:cNvSpPr>
                  <a:spLocks noChangeArrowheads="1"/>
                </p:cNvSpPr>
                <p:nvPr/>
              </p:nvSpPr>
              <p:spPr bwMode="auto">
                <a:xfrm>
                  <a:off x="6397" y="2662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33" name="Group 288"/>
              <p:cNvGrpSpPr>
                <a:grpSpLocks noChangeAspect="1"/>
              </p:cNvGrpSpPr>
              <p:nvPr/>
            </p:nvGrpSpPr>
            <p:grpSpPr bwMode="auto">
              <a:xfrm>
                <a:off x="5184775" y="4340225"/>
                <a:ext cx="342900" cy="276225"/>
                <a:chOff x="3266" y="2734"/>
                <a:chExt cx="216" cy="174"/>
              </a:xfrm>
            </p:grpSpPr>
            <p:sp>
              <p:nvSpPr>
                <p:cNvPr id="434" name="AutoShape 28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66" y="2734"/>
                  <a:ext cx="2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5" name="Rectangle 289"/>
                <p:cNvSpPr>
                  <a:spLocks noChangeArrowheads="1"/>
                </p:cNvSpPr>
                <p:nvPr/>
              </p:nvSpPr>
              <p:spPr bwMode="auto">
                <a:xfrm>
                  <a:off x="3316" y="2768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36" name="Rectangle 290"/>
                <p:cNvSpPr>
                  <a:spLocks noChangeArrowheads="1"/>
                </p:cNvSpPr>
                <p:nvPr/>
              </p:nvSpPr>
              <p:spPr bwMode="auto">
                <a:xfrm>
                  <a:off x="3358" y="2768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37" name="Group 293"/>
              <p:cNvGrpSpPr>
                <a:grpSpLocks noChangeAspect="1"/>
              </p:cNvGrpSpPr>
              <p:nvPr/>
            </p:nvGrpSpPr>
            <p:grpSpPr bwMode="auto">
              <a:xfrm>
                <a:off x="6731000" y="4800600"/>
                <a:ext cx="344488" cy="277813"/>
                <a:chOff x="4240" y="3024"/>
                <a:chExt cx="217" cy="175"/>
              </a:xfrm>
            </p:grpSpPr>
            <p:sp>
              <p:nvSpPr>
                <p:cNvPr id="438" name="AutoShape 29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240" y="3024"/>
                  <a:ext cx="217" cy="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9" name="Rectangle 294"/>
                <p:cNvSpPr>
                  <a:spLocks noChangeArrowheads="1"/>
                </p:cNvSpPr>
                <p:nvPr/>
              </p:nvSpPr>
              <p:spPr bwMode="auto">
                <a:xfrm>
                  <a:off x="4291" y="3059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40" name="Rectangle 295"/>
                <p:cNvSpPr>
                  <a:spLocks noChangeArrowheads="1"/>
                </p:cNvSpPr>
                <p:nvPr/>
              </p:nvSpPr>
              <p:spPr bwMode="auto">
                <a:xfrm>
                  <a:off x="4333" y="3059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41" name="Group 298"/>
              <p:cNvGrpSpPr>
                <a:grpSpLocks noChangeAspect="1"/>
              </p:cNvGrpSpPr>
              <p:nvPr/>
            </p:nvGrpSpPr>
            <p:grpSpPr bwMode="auto">
              <a:xfrm>
                <a:off x="8415338" y="4824413"/>
                <a:ext cx="342900" cy="276225"/>
                <a:chOff x="5301" y="3039"/>
                <a:chExt cx="216" cy="174"/>
              </a:xfrm>
            </p:grpSpPr>
            <p:sp>
              <p:nvSpPr>
                <p:cNvPr id="442" name="AutoShape 29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301" y="3039"/>
                  <a:ext cx="2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3" name="Rectangle 299"/>
                <p:cNvSpPr>
                  <a:spLocks noChangeArrowheads="1"/>
                </p:cNvSpPr>
                <p:nvPr/>
              </p:nvSpPr>
              <p:spPr bwMode="auto">
                <a:xfrm>
                  <a:off x="5351" y="3073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44" name="Rectangle 300"/>
                <p:cNvSpPr>
                  <a:spLocks noChangeArrowheads="1"/>
                </p:cNvSpPr>
                <p:nvPr/>
              </p:nvSpPr>
              <p:spPr bwMode="auto">
                <a:xfrm>
                  <a:off x="5393" y="307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</p:grpSp>
        <p:grpSp>
          <p:nvGrpSpPr>
            <p:cNvPr id="446" name="Group 303"/>
            <p:cNvGrpSpPr>
              <a:grpSpLocks noChangeAspect="1"/>
            </p:cNvGrpSpPr>
            <p:nvPr/>
          </p:nvGrpSpPr>
          <p:grpSpPr bwMode="auto">
            <a:xfrm>
              <a:off x="5143500" y="2339975"/>
              <a:ext cx="1593850" cy="323850"/>
              <a:chOff x="3240" y="1474"/>
              <a:chExt cx="1004" cy="204"/>
            </a:xfrm>
          </p:grpSpPr>
          <p:sp>
            <p:nvSpPr>
              <p:cNvPr id="447" name="AutoShape 302"/>
              <p:cNvSpPr>
                <a:spLocks noChangeAspect="1" noChangeArrowheads="1" noTextEdit="1"/>
              </p:cNvSpPr>
              <p:nvPr/>
            </p:nvSpPr>
            <p:spPr bwMode="auto">
              <a:xfrm>
                <a:off x="3240" y="1474"/>
                <a:ext cx="100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Rectangle 304"/>
              <p:cNvSpPr>
                <a:spLocks noChangeArrowheads="1"/>
              </p:cNvSpPr>
              <p:nvPr/>
            </p:nvSpPr>
            <p:spPr bwMode="auto">
              <a:xfrm>
                <a:off x="3297" y="1515"/>
                <a:ext cx="152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议题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Rectangle 305"/>
              <p:cNvSpPr>
                <a:spLocks noChangeArrowheads="1"/>
              </p:cNvSpPr>
              <p:nvPr/>
            </p:nvSpPr>
            <p:spPr bwMode="auto">
              <a:xfrm>
                <a:off x="3491" y="1509"/>
                <a:ext cx="7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0" name="Rectangle 306"/>
              <p:cNvSpPr>
                <a:spLocks noChangeArrowheads="1"/>
              </p:cNvSpPr>
              <p:nvPr/>
            </p:nvSpPr>
            <p:spPr bwMode="auto">
              <a:xfrm>
                <a:off x="3513" y="1509"/>
                <a:ext cx="10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: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Rectangle 307"/>
              <p:cNvSpPr>
                <a:spLocks noChangeArrowheads="1"/>
              </p:cNvSpPr>
              <p:nvPr/>
            </p:nvSpPr>
            <p:spPr bwMode="auto">
              <a:xfrm>
                <a:off x="3561" y="1509"/>
                <a:ext cx="5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Rectangle 308"/>
              <p:cNvSpPr>
                <a:spLocks noChangeArrowheads="1"/>
              </p:cNvSpPr>
              <p:nvPr/>
            </p:nvSpPr>
            <p:spPr bwMode="auto">
              <a:xfrm>
                <a:off x="3617" y="1515"/>
                <a:ext cx="356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项目我要中标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2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 smtClean="0"/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提案选定阶段</a:t>
            </a:r>
            <a:endParaRPr lang="en-US" altLang="zh-CN" smtClean="0"/>
          </a:p>
          <a:p>
            <a:pPr lvl="1"/>
            <a:r>
              <a:rPr lang="en-US" altLang="zh-CN"/>
              <a:t>Proposer</a:t>
            </a:r>
            <a:r>
              <a:rPr lang="zh-CN" altLang="en-US"/>
              <a:t>向超过半数的</a:t>
            </a:r>
            <a:r>
              <a:rPr lang="en-US" altLang="zh-CN"/>
              <a:t>Acceptors</a:t>
            </a:r>
            <a:r>
              <a:rPr lang="zh-CN" altLang="en-US"/>
              <a:t>子集发送编号为</a:t>
            </a:r>
            <a:r>
              <a:rPr lang="en-US" altLang="zh-CN"/>
              <a:t>Mn</a:t>
            </a:r>
            <a:r>
              <a:rPr lang="zh-CN" altLang="en-US"/>
              <a:t>的 </a:t>
            </a:r>
            <a:r>
              <a:rPr lang="en-US" altLang="zh-CN"/>
              <a:t>prepare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1"/>
            <a:r>
              <a:rPr lang="zh-CN" altLang="en-US"/>
              <a:t>如果一个</a:t>
            </a:r>
            <a:r>
              <a:rPr lang="en-US" altLang="zh-CN"/>
              <a:t>Acceptor</a:t>
            </a:r>
            <a:r>
              <a:rPr lang="zh-CN" altLang="en-US"/>
              <a:t>收到编号为</a:t>
            </a:r>
            <a:r>
              <a:rPr lang="en-US" altLang="zh-CN"/>
              <a:t>Mn</a:t>
            </a:r>
            <a:r>
              <a:rPr lang="zh-CN" altLang="en-US"/>
              <a:t>的</a:t>
            </a:r>
            <a:r>
              <a:rPr lang="en-US" altLang="zh-CN"/>
              <a:t>prepare</a:t>
            </a:r>
            <a:r>
              <a:rPr lang="zh-CN" altLang="en-US"/>
              <a:t>请求，且编号</a:t>
            </a:r>
            <a:r>
              <a:rPr lang="en-US" altLang="zh-CN"/>
              <a:t>Mn</a:t>
            </a:r>
            <a:r>
              <a:rPr lang="zh-CN" altLang="en-US"/>
              <a:t>大于该</a:t>
            </a:r>
            <a:r>
              <a:rPr lang="en-US" altLang="zh-CN" smtClean="0"/>
              <a:t>Acceptor</a:t>
            </a:r>
            <a:r>
              <a:rPr lang="zh-CN" altLang="en-US" smtClean="0"/>
              <a:t>批准</a:t>
            </a:r>
            <a:r>
              <a:rPr lang="zh-CN" altLang="en-US"/>
              <a:t>的所有</a:t>
            </a:r>
            <a:r>
              <a:rPr lang="en-US" altLang="zh-CN"/>
              <a:t>prepare</a:t>
            </a:r>
            <a:r>
              <a:rPr lang="zh-CN" altLang="en-US"/>
              <a:t>编号， 它将返回所批准的最大编号的提案给</a:t>
            </a:r>
            <a:r>
              <a:rPr lang="en-US" altLang="zh-CN"/>
              <a:t>Proposer</a:t>
            </a:r>
            <a:r>
              <a:rPr lang="zh-CN" altLang="en-US" smtClean="0"/>
              <a:t>，同时</a:t>
            </a:r>
            <a:r>
              <a:rPr lang="zh-CN" altLang="en-US"/>
              <a:t>承诺不会再响应小于</a:t>
            </a:r>
            <a:r>
              <a:rPr lang="en-US" altLang="zh-CN"/>
              <a:t>Mn</a:t>
            </a:r>
            <a:r>
              <a:rPr lang="zh-CN" altLang="en-US"/>
              <a:t>编号的</a:t>
            </a:r>
            <a:r>
              <a:rPr lang="zh-CN" altLang="en-US" smtClean="0"/>
              <a:t>提案</a:t>
            </a:r>
            <a:endParaRPr lang="en-US" altLang="zh-CN"/>
          </a:p>
          <a:p>
            <a:pPr marL="274320" lvl="1" indent="0">
              <a:buNone/>
            </a:pPr>
            <a:endParaRPr lang="en-US" altLang="zh-CN" smtClean="0"/>
          </a:p>
          <a:p>
            <a:pPr rtl="0"/>
            <a:r>
              <a:rPr lang="zh-CN" altLang="en-US" smtClean="0"/>
              <a:t>提案批准阶段</a:t>
            </a:r>
            <a:endParaRPr lang="en-US" altLang="zh-CN" smtClean="0"/>
          </a:p>
          <a:p>
            <a:pPr lvl="1"/>
            <a:r>
              <a:rPr lang="zh-CN" altLang="en-US"/>
              <a:t>如果</a:t>
            </a:r>
            <a:r>
              <a:rPr lang="en-US" altLang="zh-CN"/>
              <a:t>Proposer</a:t>
            </a:r>
            <a:r>
              <a:rPr lang="zh-CN" altLang="en-US"/>
              <a:t>收到来自超过半数的</a:t>
            </a:r>
            <a:r>
              <a:rPr lang="en-US" altLang="zh-CN"/>
              <a:t>Acceptor</a:t>
            </a:r>
            <a:r>
              <a:rPr lang="zh-CN" altLang="en-US"/>
              <a:t>对于编号为</a:t>
            </a:r>
            <a:r>
              <a:rPr lang="en-US" altLang="zh-CN"/>
              <a:t>Mn</a:t>
            </a:r>
            <a:r>
              <a:rPr lang="zh-CN" altLang="en-US"/>
              <a:t>的</a:t>
            </a:r>
            <a:r>
              <a:rPr lang="en-US" altLang="zh-CN"/>
              <a:t>prepare</a:t>
            </a:r>
            <a:r>
              <a:rPr lang="zh-CN" altLang="en-US"/>
              <a:t>请求的响应</a:t>
            </a:r>
            <a:r>
              <a:rPr lang="zh-CN" altLang="en-US" smtClean="0"/>
              <a:t>，那么</a:t>
            </a:r>
            <a:r>
              <a:rPr lang="zh-CN" altLang="en-US"/>
              <a:t>它就发送一个针对 </a:t>
            </a:r>
            <a:r>
              <a:rPr lang="en-US" altLang="zh-CN"/>
              <a:t>[Mn,Vn] </a:t>
            </a:r>
            <a:r>
              <a:rPr lang="zh-CN" altLang="en-US"/>
              <a:t>提案的</a:t>
            </a:r>
            <a:r>
              <a:rPr lang="en-US" altLang="zh-CN"/>
              <a:t>accept</a:t>
            </a:r>
            <a:r>
              <a:rPr lang="zh-CN" altLang="en-US"/>
              <a:t>请求给</a:t>
            </a:r>
            <a:r>
              <a:rPr lang="en-US" altLang="zh-CN"/>
              <a:t>Acceptor</a:t>
            </a:r>
            <a:r>
              <a:rPr lang="zh-CN" altLang="en-US"/>
              <a:t>， 如果</a:t>
            </a:r>
            <a:r>
              <a:rPr lang="en-US" altLang="zh-CN" smtClean="0"/>
              <a:t>Acceptor</a:t>
            </a:r>
            <a:r>
              <a:rPr lang="zh-CN" altLang="en-US" smtClean="0"/>
              <a:t>无</a:t>
            </a:r>
            <a:r>
              <a:rPr lang="zh-CN" altLang="en-US"/>
              <a:t>响应值，则</a:t>
            </a:r>
            <a:r>
              <a:rPr lang="en-US" altLang="zh-CN"/>
              <a:t>Vn</a:t>
            </a:r>
            <a:r>
              <a:rPr lang="zh-CN" altLang="en-US"/>
              <a:t>为任意</a:t>
            </a:r>
            <a:r>
              <a:rPr lang="zh-CN" altLang="en-US" smtClean="0"/>
              <a:t>值</a:t>
            </a:r>
            <a:endParaRPr lang="en-US" altLang="zh-CN" smtClean="0"/>
          </a:p>
          <a:p>
            <a:pPr lvl="1"/>
            <a:r>
              <a:rPr lang="zh-CN" altLang="en-US"/>
              <a:t>如果</a:t>
            </a:r>
            <a:r>
              <a:rPr lang="en-US" altLang="zh-CN"/>
              <a:t>Acceptor</a:t>
            </a:r>
            <a:r>
              <a:rPr lang="zh-CN" altLang="en-US"/>
              <a:t>收到 </a:t>
            </a:r>
            <a:r>
              <a:rPr lang="en-US" altLang="zh-CN"/>
              <a:t>[Mn</a:t>
            </a:r>
            <a:r>
              <a:rPr lang="zh-CN" altLang="en-US"/>
              <a:t>，</a:t>
            </a:r>
            <a:r>
              <a:rPr lang="en-US" altLang="zh-CN"/>
              <a:t>Vn] </a:t>
            </a:r>
            <a:r>
              <a:rPr lang="zh-CN" altLang="en-US"/>
              <a:t>的提案的</a:t>
            </a:r>
            <a:r>
              <a:rPr lang="en-US" altLang="zh-CN"/>
              <a:t>accept</a:t>
            </a:r>
            <a:r>
              <a:rPr lang="zh-CN" altLang="en-US"/>
              <a:t>请求， 只要该</a:t>
            </a:r>
            <a:r>
              <a:rPr lang="en-US" altLang="zh-CN"/>
              <a:t>acceptor</a:t>
            </a:r>
            <a:r>
              <a:rPr lang="zh-CN" altLang="en-US"/>
              <a:t>未对</a:t>
            </a:r>
            <a:r>
              <a:rPr lang="zh-CN" altLang="en-US" smtClean="0"/>
              <a:t>编号大于</a:t>
            </a:r>
            <a:r>
              <a:rPr lang="en-US" altLang="zh-CN"/>
              <a:t>Mn</a:t>
            </a:r>
            <a:r>
              <a:rPr lang="zh-CN" altLang="en-US"/>
              <a:t>的提案作出响应， 那么就通过该提案</a:t>
            </a:r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3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 smtClean="0"/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/>
              <a:t>提案获取阶段</a:t>
            </a:r>
            <a:r>
              <a:rPr lang="zh-CN" altLang="en-US">
                <a:solidFill>
                  <a:srgbClr val="FF0000"/>
                </a:solidFill>
              </a:rPr>
              <a:t>（三种方案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通知所有的</a:t>
            </a:r>
            <a:r>
              <a:rPr lang="en-US" altLang="zh-CN" smtClean="0"/>
              <a:t>Learner</a:t>
            </a:r>
            <a:endParaRPr lang="en-US" altLang="zh-CN" smtClean="0">
              <a:solidFill>
                <a:srgbClr val="FFC000"/>
              </a:solidFill>
            </a:endParaRPr>
          </a:p>
          <a:p>
            <a:pPr lvl="1"/>
            <a:r>
              <a:rPr lang="zh-CN" altLang="en-US" smtClean="0"/>
              <a:t>统一发送给主</a:t>
            </a:r>
            <a:r>
              <a:rPr lang="en-US" altLang="zh-CN" smtClean="0"/>
              <a:t>Learner</a:t>
            </a:r>
            <a:endParaRPr lang="en-US" altLang="zh-CN" smtClean="0">
              <a:solidFill>
                <a:srgbClr val="FFC000"/>
              </a:solidFill>
            </a:endParaRPr>
          </a:p>
          <a:p>
            <a:pPr lvl="1"/>
            <a:r>
              <a:rPr lang="zh-CN" altLang="en-US" smtClean="0"/>
              <a:t>发送给</a:t>
            </a:r>
            <a:r>
              <a:rPr lang="en-US" altLang="zh-CN" smtClean="0"/>
              <a:t>Learner</a:t>
            </a:r>
            <a:r>
              <a:rPr lang="zh-CN" altLang="en-US" smtClean="0"/>
              <a:t>的特定集合， 特定集合中的</a:t>
            </a:r>
            <a:r>
              <a:rPr lang="en-US" altLang="zh-CN" smtClean="0"/>
              <a:t>Learner</a:t>
            </a:r>
            <a:r>
              <a:rPr lang="zh-CN" altLang="en-US" smtClean="0"/>
              <a:t>向全部的</a:t>
            </a:r>
            <a:r>
              <a:rPr lang="en-US" altLang="zh-CN" smtClean="0"/>
              <a:t>Learner</a:t>
            </a:r>
            <a:r>
              <a:rPr lang="zh-CN" altLang="en-US" smtClean="0"/>
              <a:t>通知</a:t>
            </a:r>
            <a:endParaRPr lang="en-US" altLang="zh-CN" smtClean="0"/>
          </a:p>
          <a:p>
            <a:pPr marL="274320" lvl="1" indent="0">
              <a:buNone/>
            </a:pPr>
            <a:endParaRPr lang="en-US" altLang="zh-CN"/>
          </a:p>
          <a:p>
            <a:pPr marL="274320" lvl="1" indent="0">
              <a:buNone/>
            </a:pPr>
            <a:endParaRPr lang="en-US" altLang="zh-CN" smtClean="0"/>
          </a:p>
          <a:p>
            <a:pPr rtl="0"/>
            <a:r>
              <a:rPr lang="zh-CN" altLang="en-US" smtClean="0"/>
              <a:t>算法优化</a:t>
            </a:r>
            <a:endParaRPr lang="en-US" altLang="zh-CN" smtClean="0"/>
          </a:p>
          <a:p>
            <a:pPr lvl="1"/>
            <a:r>
              <a:rPr lang="zh-CN" altLang="en-US"/>
              <a:t>一个</a:t>
            </a:r>
            <a:r>
              <a:rPr lang="en-US" altLang="zh-CN"/>
              <a:t>Acceptor</a:t>
            </a:r>
            <a:r>
              <a:rPr lang="zh-CN" altLang="en-US"/>
              <a:t>收到了一个</a:t>
            </a:r>
            <a:r>
              <a:rPr lang="en-US" altLang="zh-CN"/>
              <a:t>prepare</a:t>
            </a:r>
            <a:r>
              <a:rPr lang="zh-CN" altLang="en-US"/>
              <a:t>请求为 </a:t>
            </a:r>
            <a:r>
              <a:rPr lang="en-US" altLang="zh-CN"/>
              <a:t>[Mm, Vn] </a:t>
            </a:r>
            <a:r>
              <a:rPr lang="zh-CN" altLang="en-US"/>
              <a:t>，但该</a:t>
            </a:r>
            <a:r>
              <a:rPr lang="en-US" altLang="zh-CN"/>
              <a:t>Acceptor</a:t>
            </a:r>
            <a:r>
              <a:rPr lang="zh-CN" altLang="en-US"/>
              <a:t>已经</a:t>
            </a:r>
            <a:r>
              <a:rPr lang="zh-CN" altLang="en-US" smtClean="0"/>
              <a:t>对</a:t>
            </a:r>
            <a:r>
              <a:rPr lang="en-US" altLang="zh-CN" smtClean="0"/>
              <a:t>[Mn</a:t>
            </a:r>
            <a:r>
              <a:rPr lang="en-US" altLang="zh-CN"/>
              <a:t>, Vn]</a:t>
            </a:r>
            <a:r>
              <a:rPr lang="zh-CN" altLang="en-US"/>
              <a:t>请求做出了批准，</a:t>
            </a:r>
            <a:r>
              <a:rPr lang="en-US" altLang="zh-CN"/>
              <a:t>Accptor</a:t>
            </a:r>
            <a:r>
              <a:rPr lang="zh-CN" altLang="en-US"/>
              <a:t>可以忽略已经批准过的提案的</a:t>
            </a:r>
            <a:r>
              <a:rPr lang="en-US" altLang="zh-CN"/>
              <a:t>prepare</a:t>
            </a:r>
            <a:r>
              <a:rPr lang="zh-CN" altLang="en-US" smtClean="0"/>
              <a:t>请求</a:t>
            </a:r>
            <a:r>
              <a:rPr lang="en-US" altLang="zh-CN" smtClean="0"/>
              <a:t>( </a:t>
            </a:r>
            <a:r>
              <a:rPr lang="en-US" altLang="zh-CN"/>
              <a:t>m ≠ n)</a:t>
            </a:r>
          </a:p>
          <a:p>
            <a:pPr lvl="1"/>
            <a:r>
              <a:rPr lang="zh-CN" altLang="en-US"/>
              <a:t>选取主</a:t>
            </a:r>
            <a:r>
              <a:rPr lang="en-US" altLang="zh-CN"/>
              <a:t>Proposer</a:t>
            </a:r>
            <a:r>
              <a:rPr lang="zh-CN" altLang="en-US"/>
              <a:t>，保持</a:t>
            </a:r>
            <a:r>
              <a:rPr lang="en-US" altLang="zh-CN"/>
              <a:t>Paxos</a:t>
            </a:r>
            <a:r>
              <a:rPr lang="zh-CN" altLang="en-US"/>
              <a:t>的活性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314656" y="2169804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通知次数过于频繁，至少为两个个数的乘积次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14656" y="2539136"/>
            <a:ext cx="31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</a:t>
            </a: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Learner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单点，不稳定</a:t>
            </a:r>
          </a:p>
        </p:txBody>
      </p:sp>
    </p:spTree>
    <p:extLst>
      <p:ext uri="{BB962C8B-B14F-4D97-AF65-F5344CB8AC3E}">
        <p14:creationId xmlns:p14="http://schemas.microsoft.com/office/powerpoint/2010/main" val="17521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 Atomic Broadcast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角色</a:t>
            </a:r>
            <a:endParaRPr lang="en-US" altLang="zh-CN" smtClean="0"/>
          </a:p>
          <a:p>
            <a:pPr lvl="1"/>
            <a:r>
              <a:rPr lang="en-US" altLang="zh-CN" smtClean="0"/>
              <a:t>Leader</a:t>
            </a:r>
            <a:r>
              <a:rPr lang="zh-CN" altLang="en-US" smtClean="0"/>
              <a:t>：提供读、写服务</a:t>
            </a:r>
            <a:endParaRPr lang="en-US" altLang="zh-CN" smtClean="0"/>
          </a:p>
          <a:p>
            <a:pPr lvl="1"/>
            <a:r>
              <a:rPr lang="en-US" altLang="zh-CN" smtClean="0"/>
              <a:t>Follower</a:t>
            </a:r>
            <a:r>
              <a:rPr lang="zh-CN" altLang="en-US" smtClean="0"/>
              <a:t>：提供读服务</a:t>
            </a:r>
            <a:endParaRPr lang="en-US" altLang="zh-CN" smtClean="0"/>
          </a:p>
          <a:p>
            <a:pPr lvl="1"/>
            <a:r>
              <a:rPr lang="en-US" altLang="zh-CN" smtClean="0"/>
              <a:t>Observer</a:t>
            </a:r>
            <a:r>
              <a:rPr lang="zh-CN" altLang="en-US" smtClean="0"/>
              <a:t>：提供读服务，不参与</a:t>
            </a:r>
            <a:r>
              <a:rPr lang="en-US" altLang="zh-CN" smtClean="0"/>
              <a:t>Leader</a:t>
            </a:r>
            <a:r>
              <a:rPr lang="zh-CN" altLang="en-US" smtClean="0"/>
              <a:t>选举，不参与</a:t>
            </a:r>
            <a:r>
              <a:rPr lang="en-US" altLang="zh-CN" smtClean="0"/>
              <a:t>Quorum</a:t>
            </a:r>
            <a:r>
              <a:rPr lang="zh-CN" altLang="en-US" smtClean="0"/>
              <a:t>操作，提高读性能</a:t>
            </a:r>
            <a:endParaRPr lang="en-US" altLang="zh-CN"/>
          </a:p>
          <a:p>
            <a:pPr marL="274320" lvl="1" indent="0">
              <a:buNone/>
            </a:pPr>
            <a:endParaRPr lang="en-US" altLang="zh-CN" smtClean="0"/>
          </a:p>
          <a:p>
            <a:pPr rtl="0"/>
            <a:r>
              <a:rPr lang="zh-CN" altLang="en-US" smtClean="0"/>
              <a:t>协议核心描述</a:t>
            </a:r>
            <a:endParaRPr lang="en-US" altLang="zh-CN" smtClean="0"/>
          </a:p>
          <a:p>
            <a:pPr lvl="1"/>
            <a:r>
              <a:rPr lang="zh-CN" altLang="en-US" smtClean="0"/>
              <a:t>事务顺序的处理</a:t>
            </a:r>
            <a:endParaRPr lang="en-US" altLang="zh-CN" smtClean="0"/>
          </a:p>
          <a:p>
            <a:pPr lvl="1"/>
            <a:r>
              <a:rPr lang="zh-CN" altLang="en-US"/>
              <a:t>所有的事务请求都由</a:t>
            </a:r>
            <a:r>
              <a:rPr lang="en-US" altLang="zh-CN"/>
              <a:t>leader</a:t>
            </a:r>
            <a:r>
              <a:rPr lang="zh-CN" altLang="en-US"/>
              <a:t>服务器统一处理， </a:t>
            </a:r>
            <a:r>
              <a:rPr lang="en-US" altLang="zh-CN"/>
              <a:t>leader</a:t>
            </a:r>
            <a:r>
              <a:rPr lang="zh-CN" altLang="en-US"/>
              <a:t>服务器接收</a:t>
            </a:r>
            <a:r>
              <a:rPr lang="zh-CN" altLang="en-US" smtClean="0"/>
              <a:t>客户端请求</a:t>
            </a:r>
            <a:r>
              <a:rPr lang="zh-CN" altLang="en-US"/>
              <a:t>并转换为</a:t>
            </a:r>
            <a:r>
              <a:rPr lang="en-US" altLang="zh-CN"/>
              <a:t>proposal</a:t>
            </a:r>
            <a:r>
              <a:rPr lang="zh-CN" altLang="en-US"/>
              <a:t>（提案）分发给集群中的其他服务器， 收到</a:t>
            </a:r>
            <a:r>
              <a:rPr lang="zh-CN" altLang="en-US" smtClean="0"/>
              <a:t>超过半数</a:t>
            </a:r>
            <a:r>
              <a:rPr lang="zh-CN" altLang="en-US"/>
              <a:t>的响应，则发起</a:t>
            </a:r>
            <a:r>
              <a:rPr lang="en-US" altLang="zh-CN"/>
              <a:t>commit</a:t>
            </a:r>
            <a:r>
              <a:rPr lang="zh-CN" altLang="en-US"/>
              <a:t>，要求对之前的</a:t>
            </a:r>
            <a:r>
              <a:rPr lang="en-US" altLang="zh-CN"/>
              <a:t>proposal</a:t>
            </a:r>
            <a:r>
              <a:rPr lang="zh-CN" altLang="en-US"/>
              <a:t>进行提交</a:t>
            </a:r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4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崩溃恢复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/>
              <a:t>当</a:t>
            </a:r>
            <a:r>
              <a:rPr lang="en-US" altLang="zh-CN"/>
              <a:t>leader</a:t>
            </a:r>
            <a:r>
              <a:rPr lang="zh-CN" altLang="en-US"/>
              <a:t>服务出现故障后， 或者和超过半数的</a:t>
            </a:r>
            <a:r>
              <a:rPr lang="en-US" altLang="zh-CN"/>
              <a:t>follower</a:t>
            </a:r>
            <a:r>
              <a:rPr lang="zh-CN" altLang="en-US"/>
              <a:t>断开连接， 集群将</a:t>
            </a:r>
            <a:r>
              <a:rPr lang="zh-CN" altLang="en-US" smtClean="0"/>
              <a:t>进入崩溃</a:t>
            </a:r>
            <a:r>
              <a:rPr lang="zh-CN" altLang="en-US"/>
              <a:t>恢复模式， 重新选举出新的</a:t>
            </a:r>
            <a:r>
              <a:rPr lang="en-US" altLang="zh-CN"/>
              <a:t>leader</a:t>
            </a:r>
            <a:r>
              <a:rPr lang="zh-CN" altLang="en-US"/>
              <a:t>，并和其他超过半数的服务进行数据同步</a:t>
            </a:r>
            <a:r>
              <a:rPr lang="zh-CN" altLang="en-US" smtClean="0"/>
              <a:t>，完成</a:t>
            </a:r>
            <a:r>
              <a:rPr lang="zh-CN" altLang="en-US"/>
              <a:t>后将退出恢复模式 </a:t>
            </a:r>
            <a:r>
              <a:rPr lang="en-US" altLang="zh-CN"/>
              <a:t>--- </a:t>
            </a:r>
            <a:r>
              <a:rPr lang="zh-CN" altLang="en-US"/>
              <a:t>新加入的机器也将进入恢复模式， 与</a:t>
            </a:r>
            <a:r>
              <a:rPr lang="en-US" altLang="zh-CN"/>
              <a:t>leader</a:t>
            </a:r>
            <a:r>
              <a:rPr lang="zh-CN" altLang="en-US" smtClean="0"/>
              <a:t>进行数据同步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/>
              <a:t>leader</a:t>
            </a:r>
            <a:r>
              <a:rPr lang="zh-CN" altLang="en-US"/>
              <a:t>的快速选举 ： 拥有集群中最高编号的</a:t>
            </a:r>
            <a:r>
              <a:rPr lang="en-US" altLang="zh-CN"/>
              <a:t>ZXID</a:t>
            </a:r>
            <a:r>
              <a:rPr lang="zh-CN" altLang="en-US"/>
              <a:t>，将成为新的</a:t>
            </a:r>
            <a:r>
              <a:rPr lang="en-US" altLang="zh-CN"/>
              <a:t>leader</a:t>
            </a:r>
            <a:r>
              <a:rPr lang="zh-CN" altLang="en-US" smtClean="0"/>
              <a:t>，拥有</a:t>
            </a:r>
            <a:r>
              <a:rPr lang="zh-CN" altLang="en-US"/>
              <a:t>最全的</a:t>
            </a:r>
            <a:r>
              <a:rPr lang="en-US" altLang="zh-CN"/>
              <a:t>proposal</a:t>
            </a:r>
            <a:r>
              <a:rPr lang="zh-CN" altLang="en-US"/>
              <a:t>事务数据， 不需要再检测</a:t>
            </a:r>
            <a:r>
              <a:rPr lang="en-US" altLang="zh-CN"/>
              <a:t>proposal</a:t>
            </a:r>
            <a:r>
              <a:rPr lang="zh-CN" altLang="en-US"/>
              <a:t>提交和丢弃的</a:t>
            </a:r>
            <a:r>
              <a:rPr lang="zh-CN" altLang="en-US" smtClean="0"/>
              <a:t>工作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/>
              <a:t>ZXID </a:t>
            </a:r>
            <a:r>
              <a:rPr lang="zh-CN" altLang="en-US"/>
              <a:t>： </a:t>
            </a:r>
            <a:r>
              <a:rPr lang="en-US" altLang="zh-CN"/>
              <a:t>64</a:t>
            </a:r>
            <a:r>
              <a:rPr lang="zh-CN" altLang="en-US"/>
              <a:t>位整型，高位为 </a:t>
            </a:r>
            <a:r>
              <a:rPr lang="en-US" altLang="zh-CN"/>
              <a:t>leader</a:t>
            </a:r>
            <a:r>
              <a:rPr lang="zh-CN" altLang="en-US"/>
              <a:t>的周期编号</a:t>
            </a:r>
            <a:r>
              <a:rPr lang="en-US" altLang="zh-CN"/>
              <a:t>epoch</a:t>
            </a:r>
            <a:r>
              <a:rPr lang="zh-CN" altLang="en-US"/>
              <a:t>， 低位为新的</a:t>
            </a:r>
            <a:r>
              <a:rPr lang="en-US" altLang="zh-CN"/>
              <a:t>proposal</a:t>
            </a:r>
            <a:r>
              <a:rPr lang="zh-CN" altLang="en-US"/>
              <a:t>编号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01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</a:t>
            </a:r>
          </a:p>
        </p:txBody>
      </p:sp>
      <p:sp>
        <p:nvSpPr>
          <p:cNvPr id="5" name="云形 4">
            <a:extLst>
              <a:ext uri="{FF2B5EF4-FFF2-40B4-BE49-F238E27FC236}">
                <a16:creationId xmlns="" xmlns:a16="http://schemas.microsoft.com/office/drawing/2014/main" id="{74A9DDC9-E17F-4978-898B-8296793A938E}"/>
              </a:ext>
            </a:extLst>
          </p:cNvPr>
          <p:cNvSpPr/>
          <p:nvPr/>
        </p:nvSpPr>
        <p:spPr>
          <a:xfrm>
            <a:off x="1989956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分布式一致性概念</a:t>
            </a:r>
          </a:p>
        </p:txBody>
      </p:sp>
      <p:sp>
        <p:nvSpPr>
          <p:cNvPr id="9" name="云形 8">
            <a:extLst>
              <a:ext uri="{FF2B5EF4-FFF2-40B4-BE49-F238E27FC236}">
                <a16:creationId xmlns="" xmlns:a16="http://schemas.microsoft.com/office/drawing/2014/main" id="{0C4BEFB0-0897-4131-A0D8-8D3832D49D4F}"/>
              </a:ext>
            </a:extLst>
          </p:cNvPr>
          <p:cNvSpPr/>
          <p:nvPr/>
        </p:nvSpPr>
        <p:spPr>
          <a:xfrm>
            <a:off x="7966620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云形 9">
            <a:extLst>
              <a:ext uri="{FF2B5EF4-FFF2-40B4-BE49-F238E27FC236}">
                <a16:creationId xmlns="" xmlns:a16="http://schemas.microsoft.com/office/drawing/2014/main" id="{0EFF3524-A199-479D-82B8-3CC1900C01B9}"/>
              </a:ext>
            </a:extLst>
          </p:cNvPr>
          <p:cNvSpPr/>
          <p:nvPr/>
        </p:nvSpPr>
        <p:spPr>
          <a:xfrm>
            <a:off x="4978288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一致性协议算法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smtClean="0"/>
              <a:t>消息广播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/>
              <a:t>退出恢复模式后，进入消息广播模式，非</a:t>
            </a:r>
            <a:r>
              <a:rPr lang="en-US" altLang="zh-CN"/>
              <a:t>leader</a:t>
            </a:r>
            <a:r>
              <a:rPr lang="zh-CN" altLang="en-US"/>
              <a:t>服务器接收到客户端请求将转发</a:t>
            </a:r>
            <a:r>
              <a:rPr lang="zh-CN" altLang="en-US" smtClean="0"/>
              <a:t>给</a:t>
            </a:r>
            <a:r>
              <a:rPr lang="en-US" altLang="zh-CN" smtClean="0"/>
              <a:t>leader</a:t>
            </a:r>
            <a:r>
              <a:rPr lang="zh-CN" altLang="en-US" smtClean="0"/>
              <a:t>服务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协议：类似于</a:t>
            </a:r>
            <a:r>
              <a:rPr lang="zh-CN" altLang="en-US"/>
              <a:t>二阶段提交</a:t>
            </a:r>
            <a:r>
              <a:rPr lang="zh-CN" altLang="en-US" smtClean="0"/>
              <a:t>，不同</a:t>
            </a:r>
            <a:r>
              <a:rPr lang="zh-CN" altLang="en-US"/>
              <a:t>之处在于移除了中断</a:t>
            </a:r>
            <a:r>
              <a:rPr lang="zh-CN" altLang="en-US" smtClean="0"/>
              <a:t>逻辑</a:t>
            </a:r>
            <a:r>
              <a:rPr lang="en-US" altLang="zh-CN" smtClean="0"/>
              <a:t>leader</a:t>
            </a:r>
            <a:r>
              <a:rPr lang="zh-CN" altLang="en-US"/>
              <a:t>接收到请求， 向</a:t>
            </a:r>
            <a:r>
              <a:rPr lang="en-US" altLang="zh-CN"/>
              <a:t>follower</a:t>
            </a:r>
            <a:r>
              <a:rPr lang="zh-CN" altLang="en-US"/>
              <a:t>发送</a:t>
            </a:r>
            <a:r>
              <a:rPr lang="en-US" altLang="zh-CN"/>
              <a:t>proposal</a:t>
            </a:r>
            <a:r>
              <a:rPr lang="zh-CN" altLang="en-US"/>
              <a:t>请求</a:t>
            </a:r>
            <a:r>
              <a:rPr lang="zh-CN" altLang="en-US" smtClean="0"/>
              <a:t>，等待</a:t>
            </a:r>
            <a:r>
              <a:rPr lang="zh-CN" altLang="en-US"/>
              <a:t>超过半数的响应</a:t>
            </a:r>
            <a:r>
              <a:rPr lang="zh-CN" altLang="en-US" smtClean="0"/>
              <a:t>，然后</a:t>
            </a:r>
            <a:r>
              <a:rPr lang="zh-CN" altLang="en-US"/>
              <a:t>提交</a:t>
            </a:r>
            <a:r>
              <a:rPr lang="en-US" altLang="zh-CN"/>
              <a:t>comit</a:t>
            </a:r>
            <a:r>
              <a:rPr lang="zh-CN" altLang="en-US"/>
              <a:t>请求提交事务（通过进入崩溃恢复模式，解决脑裂问题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/>
              <a:t>leaer</a:t>
            </a:r>
            <a:r>
              <a:rPr lang="zh-CN" altLang="en-US"/>
              <a:t>服务器为每个</a:t>
            </a:r>
            <a:r>
              <a:rPr lang="en-US" altLang="zh-CN"/>
              <a:t>proposal</a:t>
            </a:r>
            <a:r>
              <a:rPr lang="zh-CN" altLang="en-US"/>
              <a:t>事务分配</a:t>
            </a:r>
            <a:r>
              <a:rPr lang="en-US" altLang="zh-CN"/>
              <a:t>id</a:t>
            </a:r>
            <a:r>
              <a:rPr lang="zh-CN" altLang="en-US"/>
              <a:t>（</a:t>
            </a:r>
            <a:r>
              <a:rPr lang="en-US" altLang="zh-CN"/>
              <a:t>ZXID</a:t>
            </a:r>
            <a:r>
              <a:rPr lang="zh-CN" altLang="en-US" smtClean="0"/>
              <a:t>），为每个</a:t>
            </a:r>
            <a:r>
              <a:rPr lang="en-US" altLang="zh-CN"/>
              <a:t>follower</a:t>
            </a:r>
            <a:r>
              <a:rPr lang="zh-CN" altLang="en-US"/>
              <a:t>分配一个单独的</a:t>
            </a:r>
            <a:r>
              <a:rPr lang="zh-CN" altLang="en-US" smtClean="0"/>
              <a:t>队列，</a:t>
            </a:r>
            <a:r>
              <a:rPr lang="zh-CN" altLang="en-US"/>
              <a:t>将要广播的</a:t>
            </a:r>
            <a:r>
              <a:rPr lang="en-US" altLang="zh-CN"/>
              <a:t>proposal</a:t>
            </a:r>
            <a:r>
              <a:rPr lang="zh-CN" altLang="en-US"/>
              <a:t>加入队列</a:t>
            </a:r>
            <a:r>
              <a:rPr lang="zh-CN" altLang="en-US" smtClean="0"/>
              <a:t>中，</a:t>
            </a:r>
            <a:r>
              <a:rPr lang="en-US" altLang="zh-CN" smtClean="0"/>
              <a:t>FIFO</a:t>
            </a:r>
            <a:r>
              <a:rPr lang="zh-CN" altLang="en-US" smtClean="0"/>
              <a:t>特性的</a:t>
            </a:r>
            <a:r>
              <a:rPr lang="en-US" altLang="zh-CN" smtClean="0"/>
              <a:t>TCP</a:t>
            </a:r>
            <a:r>
              <a:rPr lang="zh-CN" altLang="en-US" smtClean="0"/>
              <a:t>协议来进行网络通信，保证消息的顺序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ZXID</a:t>
            </a:r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smtClean="0"/>
              <a:t>消息广播 </a:t>
            </a:r>
            <a:r>
              <a:rPr lang="en-US" altLang="zh-CN"/>
              <a:t>-</a:t>
            </a:r>
            <a:r>
              <a:rPr lang="en-US" altLang="zh-CN" smtClean="0"/>
              <a:t> </a:t>
            </a:r>
            <a:r>
              <a:rPr lang="zh-CN" altLang="en-US" smtClean="0"/>
              <a:t>系统模型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/>
              <a:t>存在一个任意</a:t>
            </a:r>
            <a:r>
              <a:rPr lang="en-US" altLang="zh-CN"/>
              <a:t>Quorum</a:t>
            </a:r>
            <a:r>
              <a:rPr lang="zh-CN" altLang="en-US"/>
              <a:t>是集群的子集， 并且 存在任意</a:t>
            </a:r>
            <a:r>
              <a:rPr lang="en-US" altLang="zh-CN"/>
              <a:t>Quorum1</a:t>
            </a:r>
            <a:r>
              <a:rPr lang="zh-CN" altLang="en-US" smtClean="0"/>
              <a:t>和</a:t>
            </a:r>
            <a:r>
              <a:rPr lang="en-US" altLang="zh-CN" smtClean="0"/>
              <a:t>Quorum2</a:t>
            </a:r>
            <a:r>
              <a:rPr lang="zh-CN" altLang="en-US" smtClean="0"/>
              <a:t>，且</a:t>
            </a:r>
            <a:r>
              <a:rPr lang="zh-CN" altLang="en-US"/>
              <a:t>他们的交集不为空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完整性 ：进程</a:t>
            </a:r>
            <a:r>
              <a:rPr lang="en-US" altLang="zh-CN"/>
              <a:t>Pj</a:t>
            </a:r>
            <a:r>
              <a:rPr lang="zh-CN" altLang="en-US"/>
              <a:t>如果收到</a:t>
            </a:r>
            <a:r>
              <a:rPr lang="en-US" altLang="zh-CN"/>
              <a:t>Pi</a:t>
            </a:r>
            <a:r>
              <a:rPr lang="zh-CN" altLang="en-US"/>
              <a:t>的消息</a:t>
            </a:r>
            <a:r>
              <a:rPr lang="en-US" altLang="zh-CN"/>
              <a:t>m</a:t>
            </a:r>
            <a:r>
              <a:rPr lang="zh-CN" altLang="en-US"/>
              <a:t>，那么</a:t>
            </a:r>
            <a:r>
              <a:rPr lang="en-US" altLang="zh-CN"/>
              <a:t>Pi</a:t>
            </a:r>
            <a:r>
              <a:rPr lang="zh-CN" altLang="en-US"/>
              <a:t>一定发送了该消息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前置性 ：如果</a:t>
            </a:r>
            <a:r>
              <a:rPr lang="en-US" altLang="zh-CN"/>
              <a:t>Pj</a:t>
            </a:r>
            <a:r>
              <a:rPr lang="zh-CN" altLang="en-US"/>
              <a:t>收到</a:t>
            </a:r>
            <a:r>
              <a:rPr lang="en-US" altLang="zh-CN"/>
              <a:t>Pi</a:t>
            </a:r>
            <a:r>
              <a:rPr lang="zh-CN" altLang="en-US"/>
              <a:t>消息</a:t>
            </a:r>
            <a:r>
              <a:rPr lang="en-US" altLang="zh-CN" smtClean="0"/>
              <a:t>m’</a:t>
            </a:r>
            <a:r>
              <a:rPr lang="zh-CN" altLang="en-US" smtClean="0"/>
              <a:t>、</a:t>
            </a:r>
            <a:r>
              <a:rPr lang="en-US" altLang="zh-CN" smtClean="0"/>
              <a:t>m</a:t>
            </a:r>
            <a:r>
              <a:rPr lang="zh-CN" altLang="en-US"/>
              <a:t>， </a:t>
            </a:r>
            <a:r>
              <a:rPr lang="en-US" altLang="zh-CN"/>
              <a:t>m’</a:t>
            </a:r>
            <a:r>
              <a:rPr lang="zh-CN" altLang="en-US"/>
              <a:t>为</a:t>
            </a:r>
            <a:r>
              <a:rPr lang="en-US" altLang="zh-CN"/>
              <a:t>m</a:t>
            </a:r>
            <a:r>
              <a:rPr lang="zh-CN" altLang="en-US"/>
              <a:t>的前置消息，那么一定是先接收到</a:t>
            </a:r>
            <a:r>
              <a:rPr lang="en-US" altLang="zh-CN"/>
              <a:t>m</a:t>
            </a:r>
            <a:r>
              <a:rPr lang="en-US" altLang="zh-CN" smtClean="0"/>
              <a:t>’ </a:t>
            </a:r>
            <a:r>
              <a:rPr lang="zh-CN" altLang="en-US" smtClean="0"/>
              <a:t>后</a:t>
            </a:r>
            <a:r>
              <a:rPr lang="zh-CN" altLang="en-US"/>
              <a:t>接收到</a:t>
            </a:r>
            <a:r>
              <a:rPr lang="en-US" altLang="zh-CN"/>
              <a:t>m</a:t>
            </a:r>
            <a:r>
              <a:rPr lang="zh-CN" altLang="en-US"/>
              <a:t>，所有消息都必须严格按照顺序进行处理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 如果事务</a:t>
            </a:r>
            <a:r>
              <a:rPr lang="en-US" altLang="zh-CN"/>
              <a:t>A</a:t>
            </a:r>
            <a:r>
              <a:rPr lang="zh-CN" altLang="en-US"/>
              <a:t>优先于事务</a:t>
            </a:r>
            <a:r>
              <a:rPr lang="en-US" altLang="zh-CN"/>
              <a:t>B</a:t>
            </a:r>
            <a:r>
              <a:rPr lang="zh-CN" altLang="en-US"/>
              <a:t>，那么以下条件有且只有一个满足</a:t>
            </a:r>
          </a:p>
          <a:p>
            <a:pPr lvl="2"/>
            <a:r>
              <a:rPr lang="en-US" altLang="zh-CN"/>
              <a:t>epoch(A) &lt; epoch(B)</a:t>
            </a:r>
          </a:p>
          <a:p>
            <a:pPr lvl="2"/>
            <a:r>
              <a:rPr lang="en-US" altLang="zh-CN"/>
              <a:t>epoch(A) = epoch(B), </a:t>
            </a:r>
            <a:r>
              <a:rPr lang="zh-CN" altLang="en-US"/>
              <a:t>同时</a:t>
            </a:r>
            <a:r>
              <a:rPr lang="en-US" altLang="zh-CN"/>
              <a:t>proposal(A) &lt; proposal(B)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10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阶段一：发现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/>
              <a:t>Follower </a:t>
            </a:r>
            <a:r>
              <a:rPr lang="zh-CN" altLang="en-US"/>
              <a:t>将自己最后接收到的事务</a:t>
            </a:r>
            <a:r>
              <a:rPr lang="en-US" altLang="zh-CN"/>
              <a:t>proposal</a:t>
            </a:r>
            <a:r>
              <a:rPr lang="zh-CN" altLang="en-US"/>
              <a:t>的</a:t>
            </a:r>
            <a:r>
              <a:rPr lang="en-US" altLang="zh-CN"/>
              <a:t>epoch</a:t>
            </a:r>
            <a:r>
              <a:rPr lang="zh-CN" altLang="en-US"/>
              <a:t>值发送给准 </a:t>
            </a:r>
            <a:r>
              <a:rPr lang="en-US" altLang="zh-CN"/>
              <a:t>Leader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准</a:t>
            </a:r>
            <a:r>
              <a:rPr lang="en-US" altLang="zh-CN"/>
              <a:t>leader</a:t>
            </a:r>
            <a:r>
              <a:rPr lang="zh-CN" altLang="en-US"/>
              <a:t>收到过半</a:t>
            </a:r>
            <a:r>
              <a:rPr lang="en-US" altLang="zh-CN"/>
              <a:t>Follower</a:t>
            </a:r>
            <a:r>
              <a:rPr lang="zh-CN" altLang="en-US"/>
              <a:t>的</a:t>
            </a:r>
            <a:r>
              <a:rPr lang="en-US" altLang="zh-CN"/>
              <a:t>epoch</a:t>
            </a:r>
            <a:r>
              <a:rPr lang="zh-CN" altLang="en-US"/>
              <a:t>值，会生成新的</a:t>
            </a:r>
            <a:r>
              <a:rPr lang="en-US" altLang="zh-CN"/>
              <a:t>epoch + 1</a:t>
            </a:r>
            <a:r>
              <a:rPr lang="zh-CN" altLang="en-US"/>
              <a:t>值</a:t>
            </a:r>
            <a:r>
              <a:rPr lang="zh-CN" altLang="en-US" smtClean="0"/>
              <a:t>，发送</a:t>
            </a:r>
            <a:r>
              <a:rPr lang="zh-CN" altLang="en-US"/>
              <a:t>给这些</a:t>
            </a:r>
            <a:r>
              <a:rPr lang="en-US" altLang="zh-CN"/>
              <a:t>Follower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收到新的</a:t>
            </a:r>
            <a:r>
              <a:rPr lang="en-US" altLang="zh-CN"/>
              <a:t>epoch</a:t>
            </a:r>
            <a:r>
              <a:rPr lang="zh-CN" altLang="en-US"/>
              <a:t>值，如果当前的</a:t>
            </a:r>
            <a:r>
              <a:rPr lang="en-US" altLang="zh-CN"/>
              <a:t>epoch</a:t>
            </a:r>
            <a:r>
              <a:rPr lang="zh-CN" altLang="en-US"/>
              <a:t>值小于新接收到</a:t>
            </a:r>
            <a:r>
              <a:rPr lang="zh-CN" altLang="en-US" smtClean="0"/>
              <a:t>的</a:t>
            </a:r>
            <a:r>
              <a:rPr lang="en-US" altLang="zh-CN" smtClean="0"/>
              <a:t>epoch</a:t>
            </a:r>
            <a:r>
              <a:rPr lang="zh-CN" altLang="en-US"/>
              <a:t>值，则更新当前的</a:t>
            </a:r>
            <a:r>
              <a:rPr lang="en-US" altLang="zh-CN"/>
              <a:t>epoch</a:t>
            </a:r>
            <a:r>
              <a:rPr lang="zh-CN" altLang="en-US"/>
              <a:t>值，并</a:t>
            </a:r>
            <a:r>
              <a:rPr lang="en-US" altLang="zh-CN"/>
              <a:t>ACK</a:t>
            </a:r>
            <a:r>
              <a:rPr lang="zh-CN" altLang="en-US"/>
              <a:t>给</a:t>
            </a:r>
            <a:r>
              <a:rPr lang="en-US" altLang="zh-CN"/>
              <a:t>Leader</a:t>
            </a:r>
            <a:r>
              <a:rPr lang="zh-CN" altLang="en-US"/>
              <a:t>当前的</a:t>
            </a:r>
            <a:r>
              <a:rPr lang="en-US" altLang="zh-CN"/>
              <a:t>epoch</a:t>
            </a:r>
            <a:r>
              <a:rPr lang="zh-CN" altLang="en-US"/>
              <a:t>值</a:t>
            </a:r>
            <a:r>
              <a:rPr lang="zh-CN" altLang="en-US" smtClean="0"/>
              <a:t>和该</a:t>
            </a:r>
            <a:r>
              <a:rPr lang="en-US" altLang="zh-CN"/>
              <a:t>Follower</a:t>
            </a:r>
            <a:r>
              <a:rPr lang="zh-CN" altLang="en-US"/>
              <a:t>的历史事务</a:t>
            </a:r>
            <a:r>
              <a:rPr lang="en-US" altLang="zh-CN"/>
              <a:t>proposal</a:t>
            </a:r>
            <a:r>
              <a:rPr lang="zh-CN" altLang="en-US"/>
              <a:t>的集合</a:t>
            </a:r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9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阶段二：同步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/>
              <a:t>Leader</a:t>
            </a:r>
            <a:r>
              <a:rPr lang="zh-CN" altLang="en-US"/>
              <a:t>将新的</a:t>
            </a:r>
            <a:r>
              <a:rPr lang="en-US" altLang="zh-CN"/>
              <a:t>epoch</a:t>
            </a:r>
            <a:r>
              <a:rPr lang="zh-CN" altLang="en-US"/>
              <a:t>和要处理的事务发送给</a:t>
            </a:r>
            <a:r>
              <a:rPr lang="en-US" altLang="zh-CN"/>
              <a:t>Quorum</a:t>
            </a:r>
            <a:r>
              <a:rPr lang="zh-CN" altLang="en-US"/>
              <a:t>中的所有</a:t>
            </a:r>
            <a:r>
              <a:rPr lang="en-US" altLang="zh-CN"/>
              <a:t>Follower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接收到新的</a:t>
            </a:r>
            <a:r>
              <a:rPr lang="en-US" altLang="zh-CN"/>
              <a:t>epoch</a:t>
            </a:r>
            <a:r>
              <a:rPr lang="zh-CN" altLang="en-US"/>
              <a:t>和事务，发现事务的</a:t>
            </a:r>
            <a:r>
              <a:rPr lang="en-US" altLang="zh-CN"/>
              <a:t>epoch</a:t>
            </a:r>
            <a:r>
              <a:rPr lang="zh-CN" altLang="en-US"/>
              <a:t>和当前的不同</a:t>
            </a:r>
            <a:r>
              <a:rPr lang="zh-CN" altLang="en-US" smtClean="0"/>
              <a:t>， 则</a:t>
            </a:r>
            <a:r>
              <a:rPr lang="zh-CN" altLang="en-US"/>
              <a:t>无法进行同步， 如果相同，则接收这个事务，并反馈给</a:t>
            </a:r>
            <a:r>
              <a:rPr lang="en-US" altLang="zh-CN" smtClean="0"/>
              <a:t>Leader</a:t>
            </a:r>
            <a:r>
              <a:rPr lang="zh-CN" altLang="en-US" smtClean="0"/>
              <a:t>已经</a:t>
            </a:r>
            <a:r>
              <a:rPr lang="zh-CN" altLang="en-US"/>
              <a:t>处理了所有的事务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接收到过半的</a:t>
            </a:r>
            <a:r>
              <a:rPr lang="en-US" altLang="zh-CN"/>
              <a:t>Follower</a:t>
            </a:r>
            <a:r>
              <a:rPr lang="zh-CN" altLang="en-US"/>
              <a:t>的反馈后， 则向所有的</a:t>
            </a:r>
            <a:r>
              <a:rPr lang="en-US" altLang="zh-CN"/>
              <a:t>Follower</a:t>
            </a:r>
            <a:r>
              <a:rPr lang="zh-CN" altLang="en-US"/>
              <a:t>发送</a:t>
            </a:r>
            <a:r>
              <a:rPr lang="en-US" altLang="zh-CN"/>
              <a:t>commit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</a:t>
            </a:r>
            <a:r>
              <a:rPr lang="en-US" altLang="zh-CN"/>
              <a:t>Leader</a:t>
            </a:r>
            <a:r>
              <a:rPr lang="zh-CN" altLang="en-US"/>
              <a:t>的</a:t>
            </a:r>
            <a:r>
              <a:rPr lang="en-US" altLang="zh-CN"/>
              <a:t>commit</a:t>
            </a:r>
            <a:r>
              <a:rPr lang="zh-CN" altLang="en-US"/>
              <a:t>消息后， 就依次提交所有的事务</a:t>
            </a:r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阶段</a:t>
            </a:r>
            <a:r>
              <a:rPr lang="zh-CN" altLang="en-US"/>
              <a:t>三</a:t>
            </a:r>
            <a:r>
              <a:rPr lang="zh-CN" altLang="en-US" smtClean="0"/>
              <a:t>：广播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接收到客户端的请求后，会生成相应的事务</a:t>
            </a:r>
            <a:r>
              <a:rPr lang="en-US" altLang="zh-CN"/>
              <a:t>proposal</a:t>
            </a:r>
            <a:r>
              <a:rPr lang="zh-CN" altLang="en-US" smtClean="0"/>
              <a:t>，并</a:t>
            </a:r>
            <a:r>
              <a:rPr lang="zh-CN" altLang="en-US"/>
              <a:t>根据</a:t>
            </a:r>
            <a:r>
              <a:rPr lang="en-US" altLang="zh-CN"/>
              <a:t>ZXID</a:t>
            </a:r>
            <a:r>
              <a:rPr lang="zh-CN" altLang="en-US"/>
              <a:t>的顺序向</a:t>
            </a:r>
            <a:r>
              <a:rPr lang="en-US" altLang="zh-CN"/>
              <a:t>Follower</a:t>
            </a:r>
            <a:r>
              <a:rPr lang="zh-CN" altLang="en-US"/>
              <a:t>发送提案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Follower</a:t>
            </a:r>
            <a:r>
              <a:rPr lang="zh-CN" altLang="en-US"/>
              <a:t>接收到</a:t>
            </a:r>
            <a:r>
              <a:rPr lang="en-US" altLang="zh-CN"/>
              <a:t>proposal</a:t>
            </a:r>
            <a:r>
              <a:rPr lang="zh-CN" altLang="en-US"/>
              <a:t>，并向</a:t>
            </a:r>
            <a:r>
              <a:rPr lang="en-US" altLang="zh-CN"/>
              <a:t>Leader</a:t>
            </a:r>
            <a:r>
              <a:rPr lang="zh-CN" altLang="en-US"/>
              <a:t>反馈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接收到过半的</a:t>
            </a:r>
            <a:r>
              <a:rPr lang="en-US" altLang="zh-CN"/>
              <a:t>Ack</a:t>
            </a:r>
            <a:r>
              <a:rPr lang="zh-CN" altLang="en-US"/>
              <a:t>， 就会发送</a:t>
            </a:r>
            <a:r>
              <a:rPr lang="en-US" altLang="zh-CN"/>
              <a:t>commit</a:t>
            </a:r>
            <a:r>
              <a:rPr lang="zh-CN" altLang="en-US"/>
              <a:t>请求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</a:t>
            </a:r>
            <a:r>
              <a:rPr lang="en-US" altLang="zh-CN"/>
              <a:t>commit</a:t>
            </a:r>
            <a:r>
              <a:rPr lang="zh-CN" altLang="en-US"/>
              <a:t>请求，就提交事务</a:t>
            </a:r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76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/>
              <a:t>运行</a:t>
            </a:r>
            <a:r>
              <a:rPr lang="zh-CN" altLang="en-US" smtClean="0"/>
              <a:t>状态</a:t>
            </a:r>
            <a:endParaRPr lang="en-US" altLang="zh-CN" smtClean="0"/>
          </a:p>
          <a:p>
            <a:pPr lvl="1"/>
            <a:r>
              <a:rPr lang="en-US" altLang="zh-CN"/>
              <a:t>LOOKING</a:t>
            </a:r>
            <a:r>
              <a:rPr lang="zh-CN" altLang="en-US"/>
              <a:t>状态 ： </a:t>
            </a:r>
            <a:r>
              <a:rPr lang="en-US" altLang="zh-CN"/>
              <a:t>leader</a:t>
            </a:r>
            <a:r>
              <a:rPr lang="zh-CN" altLang="en-US"/>
              <a:t>选举</a:t>
            </a:r>
            <a:r>
              <a:rPr lang="zh-CN" altLang="en-US" smtClean="0"/>
              <a:t>阶段</a:t>
            </a:r>
            <a:endParaRPr lang="zh-CN" altLang="en-US"/>
          </a:p>
          <a:p>
            <a:pPr lvl="1"/>
            <a:r>
              <a:rPr lang="en-US" altLang="zh-CN"/>
              <a:t>FOLLOWING</a:t>
            </a:r>
            <a:r>
              <a:rPr lang="zh-CN" altLang="en-US"/>
              <a:t>状态 ： </a:t>
            </a:r>
            <a:r>
              <a:rPr lang="en-US" altLang="zh-CN"/>
              <a:t>follower</a:t>
            </a:r>
            <a:r>
              <a:rPr lang="zh-CN" altLang="en-US"/>
              <a:t>服务器和</a:t>
            </a:r>
            <a:r>
              <a:rPr lang="en-US" altLang="zh-CN"/>
              <a:t>leader</a:t>
            </a:r>
            <a:r>
              <a:rPr lang="zh-CN" altLang="en-US"/>
              <a:t>保持同步</a:t>
            </a:r>
            <a:r>
              <a:rPr lang="zh-CN" altLang="en-US" smtClean="0"/>
              <a:t>状态</a:t>
            </a:r>
            <a:endParaRPr lang="zh-CN" altLang="en-US"/>
          </a:p>
          <a:p>
            <a:pPr lvl="1"/>
            <a:r>
              <a:rPr lang="en-US" altLang="zh-CN"/>
              <a:t>LEADING</a:t>
            </a:r>
            <a:r>
              <a:rPr lang="zh-CN" altLang="en-US"/>
              <a:t>状态 ： </a:t>
            </a:r>
            <a:r>
              <a:rPr lang="en-US" altLang="zh-CN"/>
              <a:t>leader</a:t>
            </a:r>
            <a:r>
              <a:rPr lang="zh-CN" altLang="en-US"/>
              <a:t>服务作为主进程领导</a:t>
            </a:r>
            <a:r>
              <a:rPr lang="zh-CN" altLang="en-US" smtClean="0"/>
              <a:t>状态</a:t>
            </a:r>
            <a:endParaRPr lang="en-US" altLang="zh-CN" smtClean="0"/>
          </a:p>
          <a:p>
            <a:pPr lvl="1"/>
            <a:endParaRPr lang="zh-CN" altLang="en-US" smtClean="0"/>
          </a:p>
          <a:p>
            <a:r>
              <a:rPr lang="zh-CN" altLang="en-US"/>
              <a:t>与</a:t>
            </a:r>
            <a:r>
              <a:rPr lang="en-US" altLang="zh-CN"/>
              <a:t>Paxos</a:t>
            </a:r>
            <a:r>
              <a:rPr lang="zh-CN" altLang="en-US"/>
              <a:t>区别</a:t>
            </a:r>
          </a:p>
          <a:p>
            <a:pPr lvl="1"/>
            <a:r>
              <a:rPr lang="en-US" altLang="zh-CN"/>
              <a:t>ZAB</a:t>
            </a:r>
            <a:r>
              <a:rPr lang="zh-CN" altLang="en-US"/>
              <a:t>算法增加了同步</a:t>
            </a:r>
            <a:r>
              <a:rPr lang="zh-CN" altLang="en-US" smtClean="0"/>
              <a:t>阶段</a:t>
            </a:r>
            <a:endParaRPr lang="zh-CN" altLang="en-US"/>
          </a:p>
          <a:p>
            <a:pPr lvl="1"/>
            <a:r>
              <a:rPr lang="zh-CN" altLang="en-US"/>
              <a:t>两者设计的目标不同</a:t>
            </a:r>
          </a:p>
          <a:p>
            <a:pPr lvl="2"/>
            <a:r>
              <a:rPr lang="en-US" altLang="zh-CN"/>
              <a:t>Paxos </a:t>
            </a:r>
            <a:r>
              <a:rPr lang="zh-CN" altLang="en-US"/>
              <a:t>： 构建分布式一致性状态机系统</a:t>
            </a:r>
          </a:p>
          <a:p>
            <a:pPr lvl="2"/>
            <a:r>
              <a:rPr lang="en-US" altLang="zh-CN"/>
              <a:t>ZAB </a:t>
            </a:r>
            <a:r>
              <a:rPr lang="zh-CN" altLang="en-US"/>
              <a:t>： 构建高可用性分布式数据主备</a:t>
            </a:r>
            <a:r>
              <a:rPr lang="zh-CN" altLang="en-US" smtClean="0"/>
              <a:t>系统</a:t>
            </a:r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 smtClean="0"/>
              <a:t>特点</a:t>
            </a:r>
            <a:endParaRPr lang="en-US" altLang="zh-CN" smtClean="0"/>
          </a:p>
          <a:p>
            <a:pPr lvl="1"/>
            <a:r>
              <a:rPr lang="zh-CN" altLang="en-US"/>
              <a:t>基于</a:t>
            </a:r>
            <a:r>
              <a:rPr lang="en-US" altLang="zh-CN"/>
              <a:t>ZAB</a:t>
            </a:r>
            <a:r>
              <a:rPr lang="zh-CN" altLang="en-US"/>
              <a:t>协议算法的实现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简单的数据模型 ： 树形结构， </a:t>
            </a:r>
            <a:r>
              <a:rPr lang="en-US" altLang="zh-CN"/>
              <a:t>ZNode</a:t>
            </a:r>
            <a:r>
              <a:rPr lang="zh-CN" altLang="en-US"/>
              <a:t>节点，全量数据在内存中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可构建集群 ： 通过</a:t>
            </a:r>
            <a:r>
              <a:rPr lang="en-US" altLang="zh-CN"/>
              <a:t>TCP</a:t>
            </a:r>
            <a:r>
              <a:rPr lang="zh-CN" altLang="en-US"/>
              <a:t>连接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顺序访问 ： 每个请求，</a:t>
            </a:r>
            <a:r>
              <a:rPr lang="en-US" altLang="zh-CN"/>
              <a:t>zookeeper</a:t>
            </a:r>
            <a:r>
              <a:rPr lang="zh-CN" altLang="en-US"/>
              <a:t>都会分配一个唯一递增编号，反应了事务的先后顺序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高性能 ： 数据在内存中， 对于处理非事务请求，性能高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93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4412420" cy="4399384"/>
          </a:xfrm>
        </p:spPr>
        <p:txBody>
          <a:bodyPr rtlCol="0">
            <a:normAutofit/>
          </a:bodyPr>
          <a:lstStyle/>
          <a:p>
            <a:r>
              <a:rPr lang="zh-CN" altLang="en-US"/>
              <a:t>应用场景</a:t>
            </a:r>
            <a:endParaRPr lang="en-US" altLang="zh-CN" smtClean="0"/>
          </a:p>
          <a:p>
            <a:pPr lvl="1"/>
            <a:r>
              <a:rPr lang="zh-CN" altLang="en-US"/>
              <a:t>数据的发布和订阅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负载均衡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命名服务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分布式协调和通知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集群管理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Master</a:t>
            </a:r>
            <a:r>
              <a:rPr lang="zh-CN" altLang="en-US" smtClean="0"/>
              <a:t>选举</a:t>
            </a:r>
            <a:endParaRPr lang="zh-CN" altLang="en-US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5950396" y="1772816"/>
            <a:ext cx="4412420" cy="439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pPr lvl="1"/>
            <a:r>
              <a:rPr lang="zh-CN" altLang="en-US"/>
              <a:t>分布式锁</a:t>
            </a:r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分布式</a:t>
            </a:r>
            <a:r>
              <a:rPr lang="zh-CN" altLang="en-US"/>
              <a:t>队列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Hadoop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HBase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3425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其他分布式一致性协议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mtClean="0"/>
              <a:t>Raft</a:t>
            </a:r>
            <a:r>
              <a:rPr lang="zh-CN" altLang="en-US" smtClean="0"/>
              <a:t>协议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en-US" altLang="zh-CN" smtClean="0"/>
              <a:t>Gossip</a:t>
            </a:r>
            <a:r>
              <a:rPr lang="zh-CN" altLang="en-US" smtClean="0"/>
              <a:t>协议</a:t>
            </a:r>
            <a:endParaRPr lang="en-US" altLang="zh-CN"/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30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6260" y="2924944"/>
            <a:ext cx="237626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6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  谢</a:t>
            </a:r>
            <a:endParaRPr lang="zh-CN" altLang="en-US" sz="6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32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分布式系统的定义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234" y="1772816"/>
            <a:ext cx="9144000" cy="4399384"/>
          </a:xfrm>
        </p:spPr>
        <p:txBody>
          <a:bodyPr rtlCol="0"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mtClean="0"/>
              <a:t>分布式</a:t>
            </a:r>
            <a:r>
              <a:rPr lang="zh-CN" altLang="en-US" dirty="0"/>
              <a:t>系统是一个硬件或软件组件分布在不同的网络计算机上，彼此之间仅仅通过消息传递进行通信和协调的系统。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分布式系统的特点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234" y="1772816"/>
            <a:ext cx="9144000" cy="4399384"/>
          </a:xfrm>
        </p:spPr>
        <p:txBody>
          <a:bodyPr rtlCol="0"/>
          <a:lstStyle/>
          <a:p>
            <a:r>
              <a:rPr lang="zh-CN" altLang="en-US" dirty="0"/>
              <a:t>分布性：机器分布情况随时变动</a:t>
            </a:r>
          </a:p>
          <a:p>
            <a:r>
              <a:rPr lang="zh-CN" altLang="en-US" dirty="0"/>
              <a:t>对等性：没有主从之分，任意节点都提供服务处理外部请求</a:t>
            </a:r>
          </a:p>
          <a:p>
            <a:r>
              <a:rPr lang="zh-CN" altLang="en-US" dirty="0"/>
              <a:t>并发性：资源共享 </a:t>
            </a:r>
            <a:r>
              <a:rPr lang="en-US" altLang="zh-CN" dirty="0"/>
              <a:t>- </a:t>
            </a:r>
            <a:r>
              <a:rPr lang="zh-CN" altLang="en-US" dirty="0"/>
              <a:t>高效的协调分布式并发操作是最大的挑战之一</a:t>
            </a:r>
            <a:endParaRPr lang="en-US" altLang="zh-CN" dirty="0"/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缺乏全局时钟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故障总是会发生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7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分布式环境的问题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通信异常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消息丢失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消息延迟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网络分区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脑裂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超时：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请求超时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响应超时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节点故障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6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ACID</a:t>
            </a:r>
          </a:p>
          <a:p>
            <a:pPr lvl="1"/>
            <a:r>
              <a:rPr lang="zh-CN" altLang="en-US" dirty="0"/>
              <a:t>原子性（</a:t>
            </a:r>
            <a:r>
              <a:rPr lang="en-US" altLang="zh-CN" dirty="0"/>
              <a:t>Atomicity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一致性（</a:t>
            </a:r>
            <a:r>
              <a:rPr lang="en-US" altLang="zh-CN" dirty="0"/>
              <a:t>Consistency</a:t>
            </a:r>
            <a:r>
              <a:rPr lang="zh-CN" altLang="en-US" dirty="0"/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隔离性（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Isolation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未授权读（</a:t>
            </a:r>
            <a:r>
              <a:rPr lang="en-US" altLang="zh-CN" dirty="0"/>
              <a:t>Read Uncommitted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已授权读（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 Committed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可重复读（</a:t>
            </a:r>
            <a:r>
              <a:rPr lang="en-US" altLang="zh-CN" dirty="0"/>
              <a:t>Repeatable Read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串行化（</a:t>
            </a:r>
            <a:r>
              <a:rPr lang="en-US" altLang="zh-CN" dirty="0"/>
              <a:t>Serializable</a:t>
            </a:r>
            <a:r>
              <a:rPr lang="zh-CN" altLang="en-US" dirty="0"/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持久性（</a:t>
            </a:r>
            <a:r>
              <a:rPr lang="en-US" altLang="zh-CN" dirty="0"/>
              <a:t>Durability</a:t>
            </a:r>
            <a:r>
              <a:rPr lang="zh-CN" altLang="en-US" dirty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4827587"/>
              </p:ext>
            </p:extLst>
          </p:nvPr>
        </p:nvGraphicFramePr>
        <p:xfrm>
          <a:off x="1845940" y="1905000"/>
          <a:ext cx="8820476" cy="25717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32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77990">
                  <a:extLst>
                    <a:ext uri="{9D8B030D-6E8A-4147-A177-3AD203B41FA5}">
                      <a16:colId xmlns="" xmlns:a16="http://schemas.microsoft.com/office/drawing/2014/main" val="3707325851"/>
                    </a:ext>
                  </a:extLst>
                </a:gridCol>
                <a:gridCol w="22051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51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隔离级别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脏读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不可重复读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幻读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未授权读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已授权读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可重复读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串行化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5579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altLang="zh-CN" dirty="0"/>
              <a:t>CAP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1"/>
            <a:r>
              <a:rPr lang="zh-CN" altLang="en-US" dirty="0"/>
              <a:t>一个分布式系统不可能同时</a:t>
            </a:r>
            <a:r>
              <a:rPr lang="zh-CN" altLang="en-US"/>
              <a:t>满足</a:t>
            </a:r>
            <a:r>
              <a:rPr lang="zh-CN" altLang="en-US" smtClean="0"/>
              <a:t>一致性</a:t>
            </a:r>
            <a:r>
              <a:rPr lang="en-US" altLang="zh-CN" smtClean="0"/>
              <a:t>(Consistency)</a:t>
            </a:r>
            <a:r>
              <a:rPr lang="zh-CN" altLang="en-US" smtClean="0"/>
              <a:t>， 可用性</a:t>
            </a:r>
            <a:r>
              <a:rPr lang="en-US" altLang="zh-CN" smtClean="0"/>
              <a:t>(Availability)</a:t>
            </a:r>
            <a:r>
              <a:rPr lang="zh-CN" altLang="en-US" smtClean="0"/>
              <a:t>，</a:t>
            </a:r>
            <a:r>
              <a:rPr lang="zh-CN" altLang="en-US"/>
              <a:t>分区</a:t>
            </a:r>
            <a:r>
              <a:rPr lang="zh-CN" altLang="en-US" smtClean="0"/>
              <a:t>容错性</a:t>
            </a:r>
            <a:r>
              <a:rPr lang="en-US" altLang="zh-CN" smtClean="0"/>
              <a:t>(Partition tolerance)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r>
              <a:rPr lang="en-US" altLang="zh-CN" dirty="0"/>
              <a:t>BASE</a:t>
            </a:r>
            <a:r>
              <a:rPr lang="zh-CN" altLang="en-US" dirty="0"/>
              <a:t>理论（</a:t>
            </a:r>
            <a:r>
              <a:rPr lang="zh-CN" altLang="en-US" dirty="0">
                <a:solidFill>
                  <a:srgbClr val="FF0000"/>
                </a:solidFill>
              </a:rPr>
              <a:t>权衡一致性和可用性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基本可用性</a:t>
            </a:r>
            <a:endParaRPr lang="en-US" altLang="zh-CN" dirty="0"/>
          </a:p>
          <a:p>
            <a:pPr lvl="2"/>
            <a:r>
              <a:rPr lang="zh-CN" altLang="en-US" dirty="0"/>
              <a:t>响应时间延长</a:t>
            </a:r>
            <a:endParaRPr lang="en-US" altLang="zh-CN" dirty="0"/>
          </a:p>
          <a:p>
            <a:pPr lvl="2"/>
            <a:r>
              <a:rPr lang="zh-CN" altLang="en-US" dirty="0"/>
              <a:t>部分功能损失</a:t>
            </a:r>
          </a:p>
          <a:p>
            <a:pPr lvl="1"/>
            <a:r>
              <a:rPr lang="zh-CN" altLang="en-US" dirty="0"/>
              <a:t>弱状态</a:t>
            </a:r>
          </a:p>
          <a:p>
            <a:pPr lvl="1"/>
            <a:r>
              <a:rPr lang="zh-CN" altLang="en-US" dirty="0"/>
              <a:t>最终一致性</a:t>
            </a:r>
            <a:endParaRPr lang="en-US" altLang="zh-CN" dirty="0"/>
          </a:p>
          <a:p>
            <a:pPr lvl="2"/>
            <a:r>
              <a:rPr lang="zh-CN" altLang="en-US" dirty="0"/>
              <a:t>因果一致性</a:t>
            </a:r>
            <a:endParaRPr lang="en-US" altLang="zh-CN" dirty="0"/>
          </a:p>
          <a:p>
            <a:pPr lvl="2"/>
            <a:r>
              <a:rPr lang="zh-CN" altLang="en-US" dirty="0"/>
              <a:t>读己之所写</a:t>
            </a:r>
            <a:endParaRPr lang="en-US" altLang="zh-CN" dirty="0"/>
          </a:p>
          <a:p>
            <a:pPr lvl="2"/>
            <a:r>
              <a:rPr lang="zh-CN" altLang="en-US" dirty="0"/>
              <a:t>会话一致性</a:t>
            </a:r>
            <a:endParaRPr lang="en-US" altLang="zh-CN" dirty="0"/>
          </a:p>
          <a:p>
            <a:pPr lvl="2"/>
            <a:r>
              <a:rPr lang="zh-CN" altLang="en-US" dirty="0"/>
              <a:t>单调读一致性</a:t>
            </a:r>
            <a:endParaRPr lang="en-US" altLang="zh-CN" dirty="0"/>
          </a:p>
          <a:p>
            <a:pPr lvl="2"/>
            <a:r>
              <a:rPr lang="zh-CN" altLang="en-US" dirty="0"/>
              <a:t>单调写一致性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77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2PC</a:t>
            </a:r>
            <a:r>
              <a:rPr lang="zh-CN" altLang="en-US" smtClean="0"/>
              <a:t>（</a:t>
            </a:r>
            <a:r>
              <a:rPr lang="en-US" altLang="zh-CN" smtClean="0"/>
              <a:t>Two-Phase Commit</a:t>
            </a:r>
            <a:r>
              <a:rPr lang="zh-CN" altLang="en-US" smtClean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zh-CN" altLang="en-US" smtClean="0"/>
              <a:t>角色：协调者、参与者</a:t>
            </a:r>
            <a:endParaRPr lang="en-US" altLang="zh-CN"/>
          </a:p>
          <a:p>
            <a:pPr rtl="0"/>
            <a:r>
              <a:rPr lang="zh-CN" altLang="en-US" smtClean="0"/>
              <a:t>第一阶段 </a:t>
            </a:r>
            <a:r>
              <a:rPr lang="en-US" altLang="zh-CN"/>
              <a:t>-</a:t>
            </a:r>
            <a:r>
              <a:rPr lang="en-US" altLang="zh-CN" smtClean="0"/>
              <a:t> </a:t>
            </a:r>
            <a:r>
              <a:rPr lang="zh-CN" altLang="en-US" smtClean="0"/>
              <a:t>提交事务阶段</a:t>
            </a:r>
            <a:endParaRPr lang="en-US" altLang="zh-CN" smtClean="0"/>
          </a:p>
          <a:p>
            <a:pPr lvl="1"/>
            <a:r>
              <a:rPr lang="zh-CN" altLang="en-US"/>
              <a:t>事务询问：协调者询问参与者，是否可以提交该事务，并等待参与者响应</a:t>
            </a:r>
            <a:endParaRPr lang="en-US" altLang="zh-CN" smtClean="0"/>
          </a:p>
          <a:p>
            <a:pPr lvl="1"/>
            <a:r>
              <a:rPr lang="zh-CN" altLang="en-US"/>
              <a:t>执行事务：各参与者执行可提交事务操作， 并记录</a:t>
            </a:r>
            <a:r>
              <a:rPr lang="en-US" altLang="zh-CN"/>
              <a:t>undo</a:t>
            </a:r>
            <a:r>
              <a:rPr lang="zh-CN" altLang="en-US"/>
              <a:t>、</a:t>
            </a:r>
            <a:r>
              <a:rPr lang="en-US" altLang="zh-CN"/>
              <a:t>redo</a:t>
            </a:r>
            <a:r>
              <a:rPr lang="zh-CN" altLang="en-US"/>
              <a:t>日志</a:t>
            </a:r>
            <a:endParaRPr lang="en-US" altLang="zh-CN" smtClean="0"/>
          </a:p>
          <a:p>
            <a:pPr lvl="1"/>
            <a:r>
              <a:rPr lang="zh-CN" altLang="en-US" smtClean="0"/>
              <a:t>事务询问反馈</a:t>
            </a:r>
            <a:r>
              <a:rPr lang="zh-CN" altLang="en-US"/>
              <a:t>：参与者向协调者反馈可提交事务的执行结果</a:t>
            </a:r>
            <a:endParaRPr lang="en-US" altLang="zh-CN" dirty="0"/>
          </a:p>
          <a:p>
            <a:r>
              <a:rPr lang="zh-CN" altLang="en-US" smtClean="0"/>
              <a:t>第二阶段 </a:t>
            </a:r>
            <a:r>
              <a:rPr lang="en-US" altLang="zh-CN"/>
              <a:t>-</a:t>
            </a:r>
            <a:r>
              <a:rPr lang="en-US" altLang="zh-CN" smtClean="0"/>
              <a:t> </a:t>
            </a:r>
            <a:r>
              <a:rPr lang="zh-CN" altLang="en-US" smtClean="0"/>
              <a:t>执行事务阶段</a:t>
            </a:r>
            <a:endParaRPr lang="en-US" altLang="zh-CN" dirty="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正确</a:t>
            </a:r>
            <a:r>
              <a:rPr lang="zh-CN" altLang="en-US" smtClean="0">
                <a:solidFill>
                  <a:srgbClr val="FF0000"/>
                </a:solidFill>
              </a:rPr>
              <a:t>提交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协调者向参与者发送</a:t>
            </a:r>
            <a:r>
              <a:rPr lang="en-US" altLang="zh-CN"/>
              <a:t>commit</a:t>
            </a:r>
            <a:r>
              <a:rPr lang="zh-CN" altLang="en-US"/>
              <a:t>事务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2"/>
            <a:r>
              <a:rPr lang="zh-CN" altLang="en-US"/>
              <a:t>参与者执行事务操作，释放资源， 并向协调者反馈</a:t>
            </a:r>
            <a:r>
              <a:rPr lang="zh-CN" altLang="en-US" smtClean="0"/>
              <a:t>结果</a:t>
            </a:r>
            <a:endParaRPr lang="en-US" altLang="zh-CN" smtClean="0"/>
          </a:p>
          <a:p>
            <a:pPr lvl="2"/>
            <a:r>
              <a:rPr lang="zh-CN" altLang="en-US"/>
              <a:t>协调者收到所有参与者的</a:t>
            </a:r>
            <a:r>
              <a:rPr lang="en-US" altLang="zh-CN"/>
              <a:t>ack</a:t>
            </a:r>
            <a:r>
              <a:rPr lang="zh-CN" altLang="en-US"/>
              <a:t>，事务执行完成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事务</a:t>
            </a:r>
            <a:r>
              <a:rPr lang="zh-CN" altLang="en-US" smtClean="0">
                <a:solidFill>
                  <a:srgbClr val="FF0000"/>
                </a:solidFill>
              </a:rPr>
              <a:t>中断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协调者向参与者发送</a:t>
            </a:r>
            <a:r>
              <a:rPr lang="en-US" altLang="zh-CN"/>
              <a:t>rollback</a:t>
            </a:r>
            <a:r>
              <a:rPr lang="zh-CN" altLang="en-US"/>
              <a:t>事务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2"/>
            <a:r>
              <a:rPr lang="zh-CN" altLang="en-US"/>
              <a:t>参与者利用</a:t>
            </a:r>
            <a:r>
              <a:rPr lang="en-US" altLang="zh-CN"/>
              <a:t>undo</a:t>
            </a:r>
            <a:r>
              <a:rPr lang="zh-CN" altLang="en-US"/>
              <a:t>日志经行回滚操作，并向协调者反馈</a:t>
            </a:r>
            <a:r>
              <a:rPr lang="zh-CN" altLang="en-US" smtClean="0"/>
              <a:t>结果</a:t>
            </a:r>
            <a:endParaRPr lang="en-US" altLang="zh-CN" smtClean="0"/>
          </a:p>
          <a:p>
            <a:pPr lvl="2"/>
            <a:r>
              <a:rPr lang="zh-CN" altLang="en-US"/>
              <a:t>协调者收到所有参与者的</a:t>
            </a:r>
            <a:r>
              <a:rPr lang="en-US" altLang="zh-CN"/>
              <a:t>ACK</a:t>
            </a:r>
            <a:r>
              <a:rPr lang="zh-CN" altLang="en-US"/>
              <a:t>，事务中断完成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12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4823</TotalTime>
  <Words>2196</Words>
  <Application>Microsoft Office PowerPoint</Application>
  <PresentationFormat>自定义</PresentationFormat>
  <Paragraphs>334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Microsoft YaHei UI</vt:lpstr>
      <vt:lpstr>黑体</vt:lpstr>
      <vt:lpstr>宋体</vt:lpstr>
      <vt:lpstr>Arial</vt:lpstr>
      <vt:lpstr>Calibri</vt:lpstr>
      <vt:lpstr>Consolas</vt:lpstr>
      <vt:lpstr>Corbel</vt:lpstr>
      <vt:lpstr>黑板 16 x 9</vt:lpstr>
      <vt:lpstr>分布式一致性原理</vt:lpstr>
      <vt:lpstr>内容</vt:lpstr>
      <vt:lpstr>分布式系统的定义</vt:lpstr>
      <vt:lpstr>分布式系统的特点</vt:lpstr>
      <vt:lpstr>分布式环境的问题</vt:lpstr>
      <vt:lpstr>从ACID到CAP/BASE</vt:lpstr>
      <vt:lpstr>从ACID到CAP/BASE</vt:lpstr>
      <vt:lpstr>从ACID到CAP/BASE</vt:lpstr>
      <vt:lpstr>2PC（Two-Phase Commit）</vt:lpstr>
      <vt:lpstr>2PC（Two-Phase Commit）</vt:lpstr>
      <vt:lpstr>3PC（Three-Phase Commit）</vt:lpstr>
      <vt:lpstr>3PC（Three-Phase Commit）</vt:lpstr>
      <vt:lpstr>Paxos</vt:lpstr>
      <vt:lpstr>Paxos - 算法详解</vt:lpstr>
      <vt:lpstr>Paxos</vt:lpstr>
      <vt:lpstr>Paxos - 算法描述</vt:lpstr>
      <vt:lpstr>Paxos - 算法描述</vt:lpstr>
      <vt:lpstr>ZAB（Zookeeper Atomic Broadcast）</vt:lpstr>
      <vt:lpstr>ZAB - 运行模式</vt:lpstr>
      <vt:lpstr>ZAB - 运行模式</vt:lpstr>
      <vt:lpstr>ZAB - 运行模式</vt:lpstr>
      <vt:lpstr>ZAB - 算法描述</vt:lpstr>
      <vt:lpstr>ZAB - 算法描述</vt:lpstr>
      <vt:lpstr>ZAB - 算法描述</vt:lpstr>
      <vt:lpstr>ZAB（Zookeeper Atomic Broadcast）</vt:lpstr>
      <vt:lpstr>ZAB（Zookeeper Atomic Broadcast）</vt:lpstr>
      <vt:lpstr>ZAB（Zookeeper Atomic Broadcast）</vt:lpstr>
      <vt:lpstr>其他分布式一致性协议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分布式一致性原理</dc:title>
  <dc:creator>曹峻铭</dc:creator>
  <cp:lastModifiedBy>曹峻铭</cp:lastModifiedBy>
  <cp:revision>113</cp:revision>
  <dcterms:created xsi:type="dcterms:W3CDTF">2017-06-20T14:22:21Z</dcterms:created>
  <dcterms:modified xsi:type="dcterms:W3CDTF">2017-09-22T06:13:46Z</dcterms:modified>
</cp:coreProperties>
</file>