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9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87" r:id="rId24"/>
    <p:sldId id="291" r:id="rId25"/>
    <p:sldId id="292" r:id="rId26"/>
    <p:sldId id="293" r:id="rId27"/>
    <p:sldId id="294" r:id="rId28"/>
    <p:sldId id="295" r:id="rId29"/>
    <p:sldId id="288" r:id="rId30"/>
    <p:sldId id="296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2017/10/12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2017/10/12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9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513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8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39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75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07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43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41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50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2017/10/12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2017/10/12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2017/10/12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曹峻铭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2PC</a:t>
            </a:r>
            <a:r>
              <a:rPr lang="zh-CN" altLang="en-US"/>
              <a:t>（</a:t>
            </a:r>
            <a:r>
              <a:rPr lang="en-US" altLang="zh-CN"/>
              <a:t>Two-Phase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953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同步阻塞、单点、数据不一致、任意节点失败则事务提交失败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can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/>
          </a:p>
          <a:p>
            <a:r>
              <a:rPr lang="zh-CN" altLang="en-US"/>
              <a:t>第二阶段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>
                <a:latin typeface="+mn-ea"/>
              </a:rPr>
              <a:t>同</a:t>
            </a:r>
            <a:r>
              <a:rPr lang="en-US" altLang="zh-CN" sz="2400"/>
              <a:t>2PC</a:t>
            </a:r>
            <a:r>
              <a:rPr lang="zh-CN" altLang="en-US" sz="2400">
                <a:latin typeface="+mn-ea"/>
              </a:rPr>
              <a:t>的提交事务阶段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：减少同步阻塞范围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拜占庭将军问题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dirty="0">
              <a:solidFill>
                <a:srgbClr val="FFC000"/>
              </a:solidFill>
            </a:endParaRPr>
          </a:p>
          <a:p>
            <a:pPr rtl="0"/>
            <a:r>
              <a:rPr lang="en-US" altLang="zh-CN" dirty="0" err="1"/>
              <a:t>Paxos</a:t>
            </a:r>
            <a:r>
              <a:rPr lang="zh-CN" altLang="en-US" dirty="0"/>
              <a:t>议会选举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在古希腊的名叫</a:t>
            </a:r>
            <a:r>
              <a:rPr lang="en-US" altLang="zh-CN" dirty="0" err="1">
                <a:solidFill>
                  <a:srgbClr val="FFC000"/>
                </a:solidFill>
              </a:rPr>
              <a:t>Paxos</a:t>
            </a:r>
            <a:r>
              <a:rPr lang="zh-CN" altLang="en-US" dirty="0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380972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活性（</a:t>
            </a:r>
            <a:r>
              <a:rPr lang="en-US" altLang="zh-CN" dirty="0"/>
              <a:t>Liveness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如果没有提案被提出， 那么就不会有提案被选定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当一个提案被选定后，所有进程都能获取被选定的提案信息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安全性（</a:t>
            </a:r>
            <a:r>
              <a:rPr lang="en-US" altLang="zh-CN" dirty="0"/>
              <a:t>Safety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只有被提出的提案才能被选定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只能有一个值被选定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如果某个进程获取到某个提案被选定的信息，那么这个提案必须是真的被选定的那个提案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提案的选定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推导过程：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提案选定阶段</a:t>
            </a:r>
            <a:endParaRPr lang="en-US" altLang="zh-CN" dirty="0"/>
          </a:p>
          <a:p>
            <a:pPr lvl="1"/>
            <a:r>
              <a:rPr lang="en-US" altLang="zh-CN" dirty="0"/>
              <a:t>Proposer</a:t>
            </a:r>
            <a:r>
              <a:rPr lang="zh-CN" altLang="en-US" dirty="0"/>
              <a:t>向超过半数的</a:t>
            </a:r>
            <a:r>
              <a:rPr lang="en-US" altLang="zh-CN" dirty="0"/>
              <a:t>Acceptors</a:t>
            </a:r>
            <a:r>
              <a:rPr lang="zh-CN" altLang="en-US" dirty="0"/>
              <a:t>子集发送编号为</a:t>
            </a:r>
            <a:r>
              <a:rPr lang="en-US" altLang="zh-CN" dirty="0" err="1"/>
              <a:t>Mn</a:t>
            </a:r>
            <a:r>
              <a:rPr lang="zh-CN" altLang="en-US" dirty="0"/>
              <a:t>的 </a:t>
            </a:r>
            <a:r>
              <a:rPr lang="en-US" altLang="zh-CN" dirty="0"/>
              <a:t>prepare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如果一个</a:t>
            </a:r>
            <a:r>
              <a:rPr lang="en-US" altLang="zh-CN" dirty="0"/>
              <a:t>Acceptor</a:t>
            </a:r>
            <a:r>
              <a:rPr lang="zh-CN" altLang="en-US" dirty="0"/>
              <a:t>收到编号为</a:t>
            </a:r>
            <a:r>
              <a:rPr lang="en-US" altLang="zh-CN" dirty="0" err="1"/>
              <a:t>Mn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请求，且编号</a:t>
            </a:r>
            <a:r>
              <a:rPr lang="en-US" altLang="zh-CN" dirty="0" err="1"/>
              <a:t>Mn</a:t>
            </a:r>
            <a:r>
              <a:rPr lang="zh-CN" altLang="en-US" dirty="0"/>
              <a:t>大于该</a:t>
            </a:r>
            <a:r>
              <a:rPr lang="en-US" altLang="zh-CN" dirty="0"/>
              <a:t>Acceptor</a:t>
            </a:r>
            <a:r>
              <a:rPr lang="zh-CN" altLang="en-US" dirty="0"/>
              <a:t>批准的所有</a:t>
            </a:r>
            <a:r>
              <a:rPr lang="en-US" altLang="zh-CN" dirty="0"/>
              <a:t>prepare</a:t>
            </a:r>
            <a:r>
              <a:rPr lang="zh-CN" altLang="en-US" dirty="0"/>
              <a:t>编号， 它将返回所批准的最大编号的提案给</a:t>
            </a:r>
            <a:r>
              <a:rPr lang="en-US" altLang="zh-CN" dirty="0"/>
              <a:t>Proposer</a:t>
            </a:r>
            <a:r>
              <a:rPr lang="zh-CN" altLang="en-US" dirty="0"/>
              <a:t>，同时承诺不会再响应小于</a:t>
            </a:r>
            <a:r>
              <a:rPr lang="en-US" altLang="zh-CN" dirty="0" err="1"/>
              <a:t>Mn</a:t>
            </a:r>
            <a:r>
              <a:rPr lang="zh-CN" altLang="en-US" dirty="0"/>
              <a:t>编号的提案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提案批准阶段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Proposer</a:t>
            </a:r>
            <a:r>
              <a:rPr lang="zh-CN" altLang="en-US" dirty="0"/>
              <a:t>收到来自超过半数的</a:t>
            </a:r>
            <a:r>
              <a:rPr lang="en-US" altLang="zh-CN" dirty="0"/>
              <a:t>Acceptor</a:t>
            </a:r>
            <a:r>
              <a:rPr lang="zh-CN" altLang="en-US" dirty="0"/>
              <a:t>对于编号为</a:t>
            </a:r>
            <a:r>
              <a:rPr lang="en-US" altLang="zh-CN" dirty="0" err="1"/>
              <a:t>Mn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请求的响应，那么它就发送一个针对 </a:t>
            </a:r>
            <a:r>
              <a:rPr lang="en-US" altLang="zh-CN" dirty="0"/>
              <a:t>[</a:t>
            </a:r>
            <a:r>
              <a:rPr lang="en-US" altLang="zh-CN" dirty="0" err="1"/>
              <a:t>Mn,Vn</a:t>
            </a:r>
            <a:r>
              <a:rPr lang="en-US" altLang="zh-CN" dirty="0"/>
              <a:t>] </a:t>
            </a:r>
            <a:r>
              <a:rPr lang="zh-CN" altLang="en-US" dirty="0"/>
              <a:t>提案的</a:t>
            </a:r>
            <a:r>
              <a:rPr lang="en-US" altLang="zh-CN" dirty="0"/>
              <a:t>accept</a:t>
            </a:r>
            <a:r>
              <a:rPr lang="zh-CN" altLang="en-US" dirty="0"/>
              <a:t>请求给</a:t>
            </a:r>
            <a:r>
              <a:rPr lang="en-US" altLang="zh-CN" dirty="0"/>
              <a:t>Acceptor</a:t>
            </a:r>
            <a:r>
              <a:rPr lang="zh-CN" altLang="en-US" dirty="0"/>
              <a:t>， 如果</a:t>
            </a:r>
            <a:r>
              <a:rPr lang="en-US" altLang="zh-CN" dirty="0"/>
              <a:t>Acceptor</a:t>
            </a:r>
            <a:r>
              <a:rPr lang="zh-CN" altLang="en-US" dirty="0"/>
              <a:t>无响应值，则</a:t>
            </a:r>
            <a:r>
              <a:rPr lang="en-US" altLang="zh-CN" dirty="0" err="1"/>
              <a:t>Vn</a:t>
            </a:r>
            <a:r>
              <a:rPr lang="zh-CN" altLang="en-US" dirty="0"/>
              <a:t>为任意值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Acceptor</a:t>
            </a:r>
            <a:r>
              <a:rPr lang="zh-CN" altLang="en-US" dirty="0"/>
              <a:t>收到 </a:t>
            </a:r>
            <a:r>
              <a:rPr lang="en-US" altLang="zh-CN" dirty="0"/>
              <a:t>[</a:t>
            </a:r>
            <a:r>
              <a:rPr lang="en-US" altLang="zh-CN" dirty="0" err="1"/>
              <a:t>Mn</a:t>
            </a:r>
            <a:r>
              <a:rPr lang="zh-CN" altLang="en-US" dirty="0"/>
              <a:t>，</a:t>
            </a:r>
            <a:r>
              <a:rPr lang="en-US" altLang="zh-CN" dirty="0" err="1"/>
              <a:t>Vn</a:t>
            </a:r>
            <a:r>
              <a:rPr lang="en-US" altLang="zh-CN" dirty="0"/>
              <a:t>] </a:t>
            </a:r>
            <a:r>
              <a:rPr lang="zh-CN" altLang="en-US" dirty="0"/>
              <a:t>的提案的</a:t>
            </a:r>
            <a:r>
              <a:rPr lang="en-US" altLang="zh-CN" dirty="0"/>
              <a:t>accept</a:t>
            </a:r>
            <a:r>
              <a:rPr lang="zh-CN" altLang="en-US" dirty="0"/>
              <a:t>请求， 只要该</a:t>
            </a:r>
            <a:r>
              <a:rPr lang="en-US" altLang="zh-CN" dirty="0"/>
              <a:t>acceptor</a:t>
            </a:r>
            <a:r>
              <a:rPr lang="zh-CN" altLang="en-US" dirty="0"/>
              <a:t>未对编号大于</a:t>
            </a:r>
            <a:r>
              <a:rPr lang="en-US" altLang="zh-CN" dirty="0" err="1"/>
              <a:t>Mn</a:t>
            </a:r>
            <a:r>
              <a:rPr lang="zh-CN" altLang="en-US" dirty="0"/>
              <a:t>的提案作出响应， 那么就通过该提案</a:t>
            </a:r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提案获取阶段</a:t>
            </a:r>
            <a:r>
              <a:rPr lang="zh-CN" altLang="en-US" dirty="0">
                <a:solidFill>
                  <a:srgbClr val="FF0000"/>
                </a:solidFill>
              </a:rPr>
              <a:t>（三种方案）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通知所有的</a:t>
            </a:r>
            <a:r>
              <a:rPr lang="en-US" altLang="zh-CN" dirty="0"/>
              <a:t>Learner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统一发送给主</a:t>
            </a:r>
            <a:r>
              <a:rPr lang="en-US" altLang="zh-CN" dirty="0"/>
              <a:t>Learner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发送给</a:t>
            </a:r>
            <a:r>
              <a:rPr lang="en-US" altLang="zh-CN" dirty="0"/>
              <a:t>Learner</a:t>
            </a:r>
            <a:r>
              <a:rPr lang="zh-CN" altLang="en-US" dirty="0"/>
              <a:t>的特定集合， 特定集合中的</a:t>
            </a:r>
            <a:r>
              <a:rPr lang="en-US" altLang="zh-CN" dirty="0"/>
              <a:t>Learner</a:t>
            </a:r>
            <a:r>
              <a:rPr lang="zh-CN" altLang="en-US" dirty="0"/>
              <a:t>向全部的</a:t>
            </a:r>
            <a:r>
              <a:rPr lang="en-US" altLang="zh-CN" dirty="0"/>
              <a:t>Learner</a:t>
            </a:r>
            <a:r>
              <a:rPr lang="zh-CN" altLang="en-US" dirty="0"/>
              <a:t>通知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Acceptor</a:t>
            </a:r>
            <a:r>
              <a:rPr lang="zh-CN" altLang="en-US" dirty="0"/>
              <a:t>收到了一个</a:t>
            </a:r>
            <a:r>
              <a:rPr lang="en-US" altLang="zh-CN" dirty="0"/>
              <a:t>prepare</a:t>
            </a:r>
            <a:r>
              <a:rPr lang="zh-CN" altLang="en-US" dirty="0"/>
              <a:t>请求为 </a:t>
            </a:r>
            <a:r>
              <a:rPr lang="en-US" altLang="zh-CN" dirty="0"/>
              <a:t>[Mm, </a:t>
            </a:r>
            <a:r>
              <a:rPr lang="en-US" altLang="zh-CN" dirty="0" err="1"/>
              <a:t>Vn</a:t>
            </a:r>
            <a:r>
              <a:rPr lang="en-US" altLang="zh-CN" dirty="0"/>
              <a:t>] </a:t>
            </a:r>
            <a:r>
              <a:rPr lang="zh-CN" altLang="en-US" dirty="0"/>
              <a:t>，但该</a:t>
            </a:r>
            <a:r>
              <a:rPr lang="en-US" altLang="zh-CN" dirty="0"/>
              <a:t>Acceptor</a:t>
            </a:r>
            <a:r>
              <a:rPr lang="zh-CN" altLang="en-US" dirty="0"/>
              <a:t>已经对</a:t>
            </a:r>
            <a:r>
              <a:rPr lang="en-US" altLang="zh-CN" dirty="0"/>
              <a:t>[</a:t>
            </a:r>
            <a:r>
              <a:rPr lang="en-US" altLang="zh-CN" dirty="0" err="1"/>
              <a:t>Mn</a:t>
            </a:r>
            <a:r>
              <a:rPr lang="en-US" altLang="zh-CN" dirty="0"/>
              <a:t>, </a:t>
            </a:r>
            <a:r>
              <a:rPr lang="en-US" altLang="zh-CN" dirty="0" err="1"/>
              <a:t>Vn</a:t>
            </a:r>
            <a:r>
              <a:rPr lang="en-US" altLang="zh-CN" dirty="0"/>
              <a:t>]</a:t>
            </a:r>
            <a:r>
              <a:rPr lang="zh-CN" altLang="en-US" dirty="0"/>
              <a:t>请求做出了批准，</a:t>
            </a:r>
            <a:r>
              <a:rPr lang="en-US" altLang="zh-CN" dirty="0" err="1"/>
              <a:t>Accptor</a:t>
            </a:r>
            <a:r>
              <a:rPr lang="zh-CN" altLang="en-US" dirty="0"/>
              <a:t>可以忽略已经批准过的提案的</a:t>
            </a:r>
            <a:r>
              <a:rPr lang="en-US" altLang="zh-CN" dirty="0"/>
              <a:t>prepare</a:t>
            </a:r>
            <a:r>
              <a:rPr lang="zh-CN" altLang="en-US" dirty="0"/>
              <a:t>请求</a:t>
            </a:r>
            <a:r>
              <a:rPr lang="en-US" altLang="zh-CN" dirty="0"/>
              <a:t>( m ≠ n)</a:t>
            </a:r>
          </a:p>
          <a:p>
            <a:pPr lvl="1"/>
            <a:r>
              <a:rPr lang="zh-CN" altLang="en-US" dirty="0"/>
              <a:t>选取主</a:t>
            </a:r>
            <a:r>
              <a:rPr lang="en-US" altLang="zh-CN" dirty="0"/>
              <a:t>Proposer</a:t>
            </a:r>
            <a:r>
              <a:rPr lang="zh-CN" altLang="en-US" dirty="0"/>
              <a:t>，保持</a:t>
            </a:r>
            <a:r>
              <a:rPr lang="en-US" altLang="zh-CN" dirty="0" err="1"/>
              <a:t>Paxos</a:t>
            </a:r>
            <a:r>
              <a:rPr lang="zh-CN" altLang="en-US" dirty="0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角色</a:t>
            </a:r>
            <a:endParaRPr lang="en-US" altLang="zh-CN" dirty="0"/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：提供读、写服务</a:t>
            </a:r>
            <a:endParaRPr lang="en-US" altLang="zh-CN" dirty="0"/>
          </a:p>
          <a:p>
            <a:pPr lvl="1"/>
            <a:r>
              <a:rPr lang="en-US" altLang="zh-CN" dirty="0"/>
              <a:t>Follower</a:t>
            </a:r>
            <a:r>
              <a:rPr lang="zh-CN" altLang="en-US" dirty="0"/>
              <a:t>：提供读服务</a:t>
            </a:r>
            <a:endParaRPr lang="en-US" altLang="zh-CN" dirty="0"/>
          </a:p>
          <a:p>
            <a:pPr lvl="1"/>
            <a:r>
              <a:rPr lang="en-US" altLang="zh-CN" dirty="0"/>
              <a:t>Observer</a:t>
            </a:r>
            <a:r>
              <a:rPr lang="zh-CN" altLang="en-US" dirty="0"/>
              <a:t>：提供读服务，不参与</a:t>
            </a:r>
            <a:r>
              <a:rPr lang="en-US" altLang="zh-CN" dirty="0"/>
              <a:t>Leader</a:t>
            </a:r>
            <a:r>
              <a:rPr lang="zh-CN" altLang="en-US" dirty="0"/>
              <a:t>选举，不参与</a:t>
            </a:r>
            <a:r>
              <a:rPr lang="en-US" altLang="zh-CN" dirty="0"/>
              <a:t>Quorum</a:t>
            </a:r>
            <a:r>
              <a:rPr lang="zh-CN" altLang="en-US" dirty="0"/>
              <a:t>操作，提高读性能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协议核心描述</a:t>
            </a:r>
            <a:endParaRPr lang="en-US" altLang="zh-CN" dirty="0"/>
          </a:p>
          <a:p>
            <a:pPr lvl="1"/>
            <a:r>
              <a:rPr lang="zh-CN" altLang="en-US" dirty="0"/>
              <a:t>事务顺序的处理</a:t>
            </a:r>
            <a:endParaRPr lang="en-US" altLang="zh-CN" dirty="0"/>
          </a:p>
          <a:p>
            <a:pPr lvl="1"/>
            <a:r>
              <a:rPr lang="zh-CN" altLang="en-US" dirty="0"/>
              <a:t>所有的事务请求都由</a:t>
            </a:r>
            <a:r>
              <a:rPr lang="en-US" altLang="zh-CN" dirty="0"/>
              <a:t>leader</a:t>
            </a:r>
            <a:r>
              <a:rPr lang="zh-CN" altLang="en-US" dirty="0"/>
              <a:t>服务器统一处理， </a:t>
            </a:r>
            <a:r>
              <a:rPr lang="en-US" altLang="zh-CN" dirty="0"/>
              <a:t>leader</a:t>
            </a:r>
            <a:r>
              <a:rPr lang="zh-CN" altLang="en-US" dirty="0"/>
              <a:t>服务器接收客户端请求并转换为</a:t>
            </a:r>
            <a:r>
              <a:rPr lang="en-US" altLang="zh-CN" dirty="0"/>
              <a:t>proposal</a:t>
            </a:r>
            <a:r>
              <a:rPr lang="zh-CN" altLang="en-US" dirty="0"/>
              <a:t>（提案）分发给集群中的其他服务器， 收到超过半数的响应，则发起</a:t>
            </a:r>
            <a:r>
              <a:rPr lang="en-US" altLang="zh-CN" dirty="0"/>
              <a:t>commit</a:t>
            </a:r>
            <a:r>
              <a:rPr lang="zh-CN" altLang="en-US" dirty="0"/>
              <a:t>，要求对之前的</a:t>
            </a:r>
            <a:r>
              <a:rPr lang="en-US" altLang="zh-CN" dirty="0"/>
              <a:t>proposal</a:t>
            </a:r>
            <a:r>
              <a:rPr lang="zh-CN" altLang="en-US" dirty="0"/>
              <a:t>进行提交</a:t>
            </a:r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崩溃恢复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leader</a:t>
            </a:r>
            <a:r>
              <a:rPr lang="zh-CN" altLang="en-US" dirty="0"/>
              <a:t>服务出现故障后， 或者和超过半数的</a:t>
            </a:r>
            <a:r>
              <a:rPr lang="en-US" altLang="zh-CN" dirty="0"/>
              <a:t>follower</a:t>
            </a:r>
            <a:r>
              <a:rPr lang="zh-CN" altLang="en-US" dirty="0"/>
              <a:t>断开连接， 集群将进入崩溃恢复模式， 重新选举出新的</a:t>
            </a:r>
            <a:r>
              <a:rPr lang="en-US" altLang="zh-CN" dirty="0"/>
              <a:t>leader</a:t>
            </a:r>
            <a:r>
              <a:rPr lang="zh-CN" altLang="en-US" dirty="0"/>
              <a:t>，并和其他超过半数的服务进行数据同步，完成后将退出恢复模式 </a:t>
            </a:r>
            <a:r>
              <a:rPr lang="en-US" altLang="zh-CN" dirty="0"/>
              <a:t>--- </a:t>
            </a:r>
            <a:r>
              <a:rPr lang="zh-CN" altLang="en-US" dirty="0"/>
              <a:t>新加入的机器也将进入恢复模式， 与</a:t>
            </a:r>
            <a:r>
              <a:rPr lang="en-US" altLang="zh-CN" dirty="0"/>
              <a:t>leader</a:t>
            </a:r>
            <a:r>
              <a:rPr lang="zh-CN" altLang="en-US" dirty="0"/>
              <a:t>进行数据同步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的快速选举 ： 拥有集群中最高编号的</a:t>
            </a:r>
            <a:r>
              <a:rPr lang="en-US" altLang="zh-CN" dirty="0"/>
              <a:t>ZXID</a:t>
            </a:r>
            <a:r>
              <a:rPr lang="zh-CN" altLang="en-US" dirty="0"/>
              <a:t>，将成为新的</a:t>
            </a:r>
            <a:r>
              <a:rPr lang="en-US" altLang="zh-CN" dirty="0"/>
              <a:t>leader</a:t>
            </a:r>
            <a:r>
              <a:rPr lang="zh-CN" altLang="en-US" dirty="0"/>
              <a:t>，拥有最全的</a:t>
            </a:r>
            <a:r>
              <a:rPr lang="en-US" altLang="zh-CN" dirty="0"/>
              <a:t>proposal</a:t>
            </a:r>
            <a:r>
              <a:rPr lang="zh-CN" altLang="en-US" dirty="0"/>
              <a:t>事务数据， 不需要再检测</a:t>
            </a:r>
            <a:r>
              <a:rPr lang="en-US" altLang="zh-CN" dirty="0"/>
              <a:t>proposal</a:t>
            </a:r>
            <a:r>
              <a:rPr lang="zh-CN" altLang="en-US" dirty="0"/>
              <a:t>提交和丢弃的工作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ZXID </a:t>
            </a:r>
            <a:r>
              <a:rPr lang="zh-CN" altLang="en-US" dirty="0"/>
              <a:t>： </a:t>
            </a:r>
            <a:r>
              <a:rPr lang="en-US" altLang="zh-CN" dirty="0"/>
              <a:t>64</a:t>
            </a:r>
            <a:r>
              <a:rPr lang="zh-CN" altLang="en-US" dirty="0"/>
              <a:t>位整型，高位为 </a:t>
            </a:r>
            <a:r>
              <a:rPr lang="en-US" altLang="zh-CN" dirty="0"/>
              <a:t>leader</a:t>
            </a:r>
            <a:r>
              <a:rPr lang="zh-CN" altLang="en-US" dirty="0"/>
              <a:t>的周期编号</a:t>
            </a:r>
            <a:r>
              <a:rPr lang="en-US" altLang="zh-CN" dirty="0"/>
              <a:t>epoch</a:t>
            </a:r>
            <a:r>
              <a:rPr lang="zh-CN" altLang="en-US" dirty="0"/>
              <a:t>， 低位为新的</a:t>
            </a:r>
            <a:r>
              <a:rPr lang="en-US" altLang="zh-CN" dirty="0"/>
              <a:t>proposal</a:t>
            </a:r>
            <a:r>
              <a:rPr lang="zh-CN" altLang="en-US" dirty="0"/>
              <a:t>编号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消息广播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退出恢复模式后，进入消息广播模式，非</a:t>
            </a:r>
            <a:r>
              <a:rPr lang="en-US" altLang="zh-CN" dirty="0"/>
              <a:t>leader</a:t>
            </a:r>
            <a:r>
              <a:rPr lang="zh-CN" altLang="en-US" dirty="0"/>
              <a:t>服务器接收到客户端请求将转发给</a:t>
            </a:r>
            <a:r>
              <a:rPr lang="en-US" altLang="zh-CN" dirty="0"/>
              <a:t>leader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协议：类似于二阶段提交，不同之处在于移除了中断逻辑</a:t>
            </a:r>
            <a:r>
              <a:rPr lang="en-US" altLang="zh-CN" dirty="0"/>
              <a:t>leader</a:t>
            </a:r>
            <a:r>
              <a:rPr lang="zh-CN" altLang="en-US" dirty="0"/>
              <a:t>接收到请求， 向</a:t>
            </a:r>
            <a:r>
              <a:rPr lang="en-US" altLang="zh-CN" dirty="0"/>
              <a:t>follower</a:t>
            </a:r>
            <a:r>
              <a:rPr lang="zh-CN" altLang="en-US" dirty="0"/>
              <a:t>发送</a:t>
            </a:r>
            <a:r>
              <a:rPr lang="en-US" altLang="zh-CN" dirty="0"/>
              <a:t>proposal</a:t>
            </a:r>
            <a:r>
              <a:rPr lang="zh-CN" altLang="en-US" dirty="0"/>
              <a:t>请求，等待超过半数的响应，然后提交</a:t>
            </a:r>
            <a:r>
              <a:rPr lang="en-US" altLang="zh-CN" dirty="0" err="1"/>
              <a:t>comit</a:t>
            </a:r>
            <a:r>
              <a:rPr lang="zh-CN" altLang="en-US" dirty="0"/>
              <a:t>请求提交事务（通过进入崩溃恢复模式，解决脑裂问题）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leaer</a:t>
            </a:r>
            <a:r>
              <a:rPr lang="zh-CN" altLang="en-US" dirty="0"/>
              <a:t>服务器为每个</a:t>
            </a:r>
            <a:r>
              <a:rPr lang="en-US" altLang="zh-CN" dirty="0"/>
              <a:t>proposal</a:t>
            </a:r>
            <a:r>
              <a:rPr lang="zh-CN" altLang="en-US" dirty="0"/>
              <a:t>事务分配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ZXID</a:t>
            </a:r>
            <a:r>
              <a:rPr lang="zh-CN" altLang="en-US" dirty="0"/>
              <a:t>），为每个</a:t>
            </a:r>
            <a:r>
              <a:rPr lang="en-US" altLang="zh-CN" dirty="0"/>
              <a:t>follower</a:t>
            </a:r>
            <a:r>
              <a:rPr lang="zh-CN" altLang="en-US" dirty="0"/>
              <a:t>分配一个单独的队列，将要广播的</a:t>
            </a:r>
            <a:r>
              <a:rPr lang="en-US" altLang="zh-CN" dirty="0"/>
              <a:t>proposal</a:t>
            </a:r>
            <a:r>
              <a:rPr lang="zh-CN" altLang="en-US" dirty="0"/>
              <a:t>加入队列中，</a:t>
            </a:r>
            <a:r>
              <a:rPr lang="en-US" altLang="zh-CN" dirty="0"/>
              <a:t>FIFO</a:t>
            </a:r>
            <a:r>
              <a:rPr lang="zh-CN" altLang="en-US" dirty="0"/>
              <a:t>特性的</a:t>
            </a:r>
            <a:r>
              <a:rPr lang="en-US" altLang="zh-CN" dirty="0"/>
              <a:t>TCP</a:t>
            </a:r>
            <a:r>
              <a:rPr lang="zh-CN" altLang="en-US" dirty="0"/>
              <a:t>协议来进行网络通信，保证消息</a:t>
            </a:r>
            <a:r>
              <a:rPr lang="zh-CN" altLang="en-US"/>
              <a:t>的顺序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消息广播 </a:t>
            </a:r>
            <a:r>
              <a:rPr lang="en-US" altLang="zh-CN" dirty="0"/>
              <a:t>- </a:t>
            </a:r>
            <a:r>
              <a:rPr lang="zh-CN" altLang="en-US" dirty="0"/>
              <a:t>系统模型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存在一个任意</a:t>
            </a:r>
            <a:r>
              <a:rPr lang="en-US" altLang="zh-CN" dirty="0"/>
              <a:t>Quorum</a:t>
            </a:r>
            <a:r>
              <a:rPr lang="zh-CN" altLang="en-US" dirty="0"/>
              <a:t>是集群的子集， 并且 存在任意</a:t>
            </a:r>
            <a:r>
              <a:rPr lang="en-US" altLang="zh-CN" dirty="0"/>
              <a:t>Quorum1</a:t>
            </a:r>
            <a:r>
              <a:rPr lang="zh-CN" altLang="en-US" dirty="0"/>
              <a:t>和</a:t>
            </a:r>
            <a:r>
              <a:rPr lang="en-US" altLang="zh-CN" dirty="0"/>
              <a:t>Quorum2</a:t>
            </a:r>
            <a:r>
              <a:rPr lang="zh-CN" altLang="en-US" dirty="0"/>
              <a:t>，且他们的交集不为空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完整性 ：进程</a:t>
            </a:r>
            <a:r>
              <a:rPr lang="en-US" altLang="zh-CN" dirty="0" err="1"/>
              <a:t>Pj</a:t>
            </a:r>
            <a:r>
              <a:rPr lang="zh-CN" altLang="en-US" dirty="0"/>
              <a:t>如果收到</a:t>
            </a:r>
            <a:r>
              <a:rPr lang="en-US" altLang="zh-CN" dirty="0"/>
              <a:t>Pi</a:t>
            </a:r>
            <a:r>
              <a:rPr lang="zh-CN" altLang="en-US" dirty="0"/>
              <a:t>的消息</a:t>
            </a:r>
            <a:r>
              <a:rPr lang="en-US" altLang="zh-CN" dirty="0"/>
              <a:t>m</a:t>
            </a:r>
            <a:r>
              <a:rPr lang="zh-CN" altLang="en-US" dirty="0"/>
              <a:t>，那么</a:t>
            </a:r>
            <a:r>
              <a:rPr lang="en-US" altLang="zh-CN" dirty="0"/>
              <a:t>Pi</a:t>
            </a:r>
            <a:r>
              <a:rPr lang="zh-CN" altLang="en-US" dirty="0"/>
              <a:t>一定发送了该消息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前置性 ：如果</a:t>
            </a:r>
            <a:r>
              <a:rPr lang="en-US" altLang="zh-CN" dirty="0" err="1"/>
              <a:t>Pj</a:t>
            </a:r>
            <a:r>
              <a:rPr lang="zh-CN" altLang="en-US" dirty="0"/>
              <a:t>收到</a:t>
            </a:r>
            <a:r>
              <a:rPr lang="en-US" altLang="zh-CN" dirty="0"/>
              <a:t>Pi</a:t>
            </a:r>
            <a:r>
              <a:rPr lang="zh-CN" altLang="en-US" dirty="0"/>
              <a:t>消息</a:t>
            </a:r>
            <a:r>
              <a:rPr lang="en-US" altLang="zh-CN" dirty="0"/>
              <a:t>m’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 </a:t>
            </a:r>
            <a:r>
              <a:rPr lang="en-US" altLang="zh-CN" dirty="0"/>
              <a:t>m’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的前置消息，那么一定是先接收到</a:t>
            </a:r>
            <a:r>
              <a:rPr lang="en-US" altLang="zh-CN" dirty="0"/>
              <a:t>m’ </a:t>
            </a:r>
            <a:r>
              <a:rPr lang="zh-CN" altLang="en-US" dirty="0"/>
              <a:t>后接收到</a:t>
            </a:r>
            <a:r>
              <a:rPr lang="en-US" altLang="zh-CN" dirty="0"/>
              <a:t>m</a:t>
            </a:r>
            <a:r>
              <a:rPr lang="zh-CN" altLang="en-US" dirty="0"/>
              <a:t>，所有消息都必须严格按照顺序进行处理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 如果事务</a:t>
            </a:r>
            <a:r>
              <a:rPr lang="en-US" altLang="zh-CN" dirty="0"/>
              <a:t>A</a:t>
            </a:r>
            <a:r>
              <a:rPr lang="zh-CN" altLang="en-US" dirty="0"/>
              <a:t>优先于事务</a:t>
            </a:r>
            <a:r>
              <a:rPr lang="en-US" altLang="zh-CN" dirty="0"/>
              <a:t>B</a:t>
            </a:r>
            <a:r>
              <a:rPr lang="zh-CN" altLang="en-US" dirty="0"/>
              <a:t>，那么以下条件有且只有一个满足</a:t>
            </a:r>
          </a:p>
          <a:p>
            <a:pPr lvl="2"/>
            <a:r>
              <a:rPr lang="en-US" altLang="zh-CN" dirty="0"/>
              <a:t>epoch(A) &lt; epoch(B)</a:t>
            </a:r>
          </a:p>
          <a:p>
            <a:pPr lvl="2"/>
            <a:r>
              <a:rPr lang="en-US" altLang="zh-CN" dirty="0"/>
              <a:t>epoch(A) = epoch(B), </a:t>
            </a:r>
            <a:r>
              <a:rPr lang="zh-CN" altLang="en-US" dirty="0"/>
              <a:t>同时</a:t>
            </a:r>
            <a:r>
              <a:rPr lang="en-US" altLang="zh-CN" dirty="0"/>
              <a:t>proposal(A) &lt; proposal(B)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阶段一：发现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 </a:t>
            </a:r>
            <a:r>
              <a:rPr lang="zh-CN" altLang="en-US"/>
              <a:t>将自己最后接收到的事务</a:t>
            </a:r>
            <a:r>
              <a:rPr lang="en-US" altLang="zh-CN"/>
              <a:t>proposal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值发送给准 </a:t>
            </a:r>
            <a:r>
              <a:rPr lang="en-US" altLang="zh-CN"/>
              <a:t>Leader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准</a:t>
            </a:r>
            <a:r>
              <a:rPr lang="en-US" altLang="zh-CN"/>
              <a:t>leader</a:t>
            </a:r>
            <a:r>
              <a:rPr lang="zh-CN" altLang="en-US"/>
              <a:t>收到过半</a:t>
            </a:r>
            <a:r>
              <a:rPr lang="en-US" altLang="zh-CN"/>
              <a:t>Follower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值，会生成新的</a:t>
            </a:r>
            <a:r>
              <a:rPr lang="en-US" altLang="zh-CN"/>
              <a:t>epoch + 1</a:t>
            </a:r>
            <a:r>
              <a:rPr lang="zh-CN" altLang="en-US"/>
              <a:t>值，发送给这些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收到新的</a:t>
            </a:r>
            <a:r>
              <a:rPr lang="en-US" altLang="zh-CN"/>
              <a:t>epoch</a:t>
            </a:r>
            <a:r>
              <a:rPr lang="zh-CN" altLang="en-US"/>
              <a:t>值，如果当前的</a:t>
            </a:r>
            <a:r>
              <a:rPr lang="en-US" altLang="zh-CN"/>
              <a:t>epoch</a:t>
            </a:r>
            <a:r>
              <a:rPr lang="zh-CN" altLang="en-US"/>
              <a:t>值小于新接收到的</a:t>
            </a:r>
            <a:r>
              <a:rPr lang="en-US" altLang="zh-CN"/>
              <a:t>epoch</a:t>
            </a:r>
            <a:r>
              <a:rPr lang="zh-CN" altLang="en-US"/>
              <a:t>值，则更新当前的</a:t>
            </a:r>
            <a:r>
              <a:rPr lang="en-US" altLang="zh-CN"/>
              <a:t>epoch</a:t>
            </a:r>
            <a:r>
              <a:rPr lang="zh-CN" altLang="en-US"/>
              <a:t>值，并</a:t>
            </a:r>
            <a:r>
              <a:rPr lang="en-US" altLang="zh-CN"/>
              <a:t>ACK</a:t>
            </a:r>
            <a:r>
              <a:rPr lang="zh-CN" altLang="en-US"/>
              <a:t>给</a:t>
            </a:r>
            <a:r>
              <a:rPr lang="en-US" altLang="zh-CN"/>
              <a:t>Leader</a:t>
            </a:r>
            <a:r>
              <a:rPr lang="zh-CN" altLang="en-US"/>
              <a:t>当前的</a:t>
            </a:r>
            <a:r>
              <a:rPr lang="en-US" altLang="zh-CN"/>
              <a:t>epoch</a:t>
            </a:r>
            <a:r>
              <a:rPr lang="zh-CN" altLang="en-US"/>
              <a:t>值和该</a:t>
            </a:r>
            <a:r>
              <a:rPr lang="en-US" altLang="zh-CN"/>
              <a:t>Follower</a:t>
            </a:r>
            <a:r>
              <a:rPr lang="zh-CN" altLang="en-US"/>
              <a:t>的历史事务</a:t>
            </a:r>
            <a:r>
              <a:rPr lang="en-US" altLang="zh-CN"/>
              <a:t>proposal</a:t>
            </a:r>
            <a:r>
              <a:rPr lang="zh-CN" altLang="en-US"/>
              <a:t>的集合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阶段二：同步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将新的</a:t>
            </a:r>
            <a:r>
              <a:rPr lang="en-US" altLang="zh-CN"/>
              <a:t>epoch</a:t>
            </a:r>
            <a:r>
              <a:rPr lang="zh-CN" altLang="en-US"/>
              <a:t>和要处理的事务发送给</a:t>
            </a:r>
            <a:r>
              <a:rPr lang="en-US" altLang="zh-CN"/>
              <a:t>Quorum</a:t>
            </a:r>
            <a:r>
              <a:rPr lang="zh-CN" altLang="en-US"/>
              <a:t>中的所有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接收到新的</a:t>
            </a:r>
            <a:r>
              <a:rPr lang="en-US" altLang="zh-CN"/>
              <a:t>epoch</a:t>
            </a:r>
            <a:r>
              <a:rPr lang="zh-CN" altLang="en-US"/>
              <a:t>和事务，发现事务的</a:t>
            </a:r>
            <a:r>
              <a:rPr lang="en-US" altLang="zh-CN"/>
              <a:t>epoch</a:t>
            </a:r>
            <a:r>
              <a:rPr lang="zh-CN" altLang="en-US"/>
              <a:t>和当前的不同， 则无法进行同步， 如果相同，则接收这个事务，并反馈给</a:t>
            </a:r>
            <a:r>
              <a:rPr lang="en-US" altLang="zh-CN"/>
              <a:t>Leader</a:t>
            </a:r>
            <a:r>
              <a:rPr lang="zh-CN" altLang="en-US"/>
              <a:t>已经处理了所有的事务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Follower</a:t>
            </a:r>
            <a:r>
              <a:rPr lang="zh-CN" altLang="en-US"/>
              <a:t>的反馈后， 则向所有的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commit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Leader</a:t>
            </a:r>
            <a:r>
              <a:rPr lang="zh-CN" altLang="en-US"/>
              <a:t>的</a:t>
            </a:r>
            <a:r>
              <a:rPr lang="en-US" altLang="zh-CN"/>
              <a:t>commit</a:t>
            </a:r>
            <a:r>
              <a:rPr lang="zh-CN" altLang="en-US"/>
              <a:t>消息后， 就依次提交所有的事务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阶段三：广播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接收到客户端的请求后，会生成相应的事务</a:t>
            </a:r>
            <a:r>
              <a:rPr lang="en-US" altLang="zh-CN"/>
              <a:t>proposal</a:t>
            </a:r>
            <a:r>
              <a:rPr lang="zh-CN" altLang="en-US"/>
              <a:t>，并根据</a:t>
            </a:r>
            <a:r>
              <a:rPr lang="en-US" altLang="zh-CN"/>
              <a:t>ZXID</a:t>
            </a:r>
            <a:r>
              <a:rPr lang="zh-CN" altLang="en-US"/>
              <a:t>的顺序向</a:t>
            </a:r>
            <a:r>
              <a:rPr lang="en-US" altLang="zh-CN"/>
              <a:t>Follower</a:t>
            </a:r>
            <a:r>
              <a:rPr lang="zh-CN" altLang="en-US"/>
              <a:t>发送提案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</a:t>
            </a:r>
            <a:r>
              <a:rPr lang="en-US" altLang="zh-CN"/>
              <a:t>proposal</a:t>
            </a:r>
            <a:r>
              <a:rPr lang="zh-CN" altLang="en-US"/>
              <a:t>，并向</a:t>
            </a:r>
            <a:r>
              <a:rPr lang="en-US" altLang="zh-CN"/>
              <a:t>Leader</a:t>
            </a:r>
            <a:r>
              <a:rPr lang="zh-CN" altLang="en-US"/>
              <a:t>反馈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Ack</a:t>
            </a:r>
            <a:r>
              <a:rPr lang="zh-CN" altLang="en-US"/>
              <a:t>， 就会发送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请求，就提交事务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6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运行状态</a:t>
            </a:r>
            <a:endParaRPr lang="en-US" altLang="zh-CN" dirty="0"/>
          </a:p>
          <a:p>
            <a:pPr lvl="1"/>
            <a:r>
              <a:rPr lang="en-US" altLang="zh-CN" dirty="0"/>
              <a:t>LOOKING</a:t>
            </a:r>
            <a:r>
              <a:rPr lang="zh-CN" altLang="en-US" dirty="0"/>
              <a:t>状态 ： </a:t>
            </a:r>
            <a:r>
              <a:rPr lang="en-US" altLang="zh-CN" dirty="0"/>
              <a:t>leader</a:t>
            </a:r>
            <a:r>
              <a:rPr lang="zh-CN" altLang="en-US" dirty="0"/>
              <a:t>选举阶段</a:t>
            </a:r>
          </a:p>
          <a:p>
            <a:pPr lvl="1"/>
            <a:r>
              <a:rPr lang="en-US" altLang="zh-CN" dirty="0"/>
              <a:t>FOLLOWING</a:t>
            </a:r>
            <a:r>
              <a:rPr lang="zh-CN" altLang="en-US" dirty="0"/>
              <a:t>状态 ： </a:t>
            </a:r>
            <a:r>
              <a:rPr lang="en-US" altLang="zh-CN" dirty="0"/>
              <a:t>follower</a:t>
            </a:r>
            <a:r>
              <a:rPr lang="zh-CN" altLang="en-US" dirty="0"/>
              <a:t>服务器和</a:t>
            </a:r>
            <a:r>
              <a:rPr lang="en-US" altLang="zh-CN" dirty="0"/>
              <a:t>leader</a:t>
            </a:r>
            <a:r>
              <a:rPr lang="zh-CN" altLang="en-US" dirty="0"/>
              <a:t>保持同步状态</a:t>
            </a:r>
          </a:p>
          <a:p>
            <a:pPr lvl="1"/>
            <a:r>
              <a:rPr lang="en-US" altLang="zh-CN" dirty="0"/>
              <a:t>LEADING</a:t>
            </a:r>
            <a:r>
              <a:rPr lang="zh-CN" altLang="en-US" dirty="0"/>
              <a:t>状态 ： </a:t>
            </a:r>
            <a:r>
              <a:rPr lang="en-US" altLang="zh-CN" dirty="0"/>
              <a:t>leader</a:t>
            </a:r>
            <a:r>
              <a:rPr lang="zh-CN" altLang="en-US" dirty="0"/>
              <a:t>服务作为主进程领导状态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Paxos</a:t>
            </a:r>
            <a:r>
              <a:rPr lang="zh-CN" altLang="en-US" dirty="0"/>
              <a:t>区别</a:t>
            </a:r>
          </a:p>
          <a:p>
            <a:pPr lvl="1"/>
            <a:r>
              <a:rPr lang="en-US" altLang="zh-CN" dirty="0"/>
              <a:t>ZAB</a:t>
            </a:r>
            <a:r>
              <a:rPr lang="zh-CN" altLang="en-US" dirty="0"/>
              <a:t>算法增加了同步阶段</a:t>
            </a:r>
          </a:p>
          <a:p>
            <a:pPr lvl="1"/>
            <a:r>
              <a:rPr lang="zh-CN" altLang="en-US" dirty="0"/>
              <a:t>两者设计的目标不同</a:t>
            </a:r>
          </a:p>
          <a:p>
            <a:pPr lvl="2"/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： 构建分布式一致性状态机系统</a:t>
            </a:r>
          </a:p>
          <a:p>
            <a:pPr lvl="2"/>
            <a:r>
              <a:rPr lang="en-US" altLang="zh-CN" dirty="0"/>
              <a:t>ZAB </a:t>
            </a:r>
            <a:r>
              <a:rPr lang="zh-CN" altLang="en-US" dirty="0"/>
              <a:t>： 构建高可用性分布式数据主备系统</a:t>
            </a:r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ZAB</a:t>
            </a:r>
            <a:r>
              <a:rPr lang="zh-CN" altLang="en-US" dirty="0"/>
              <a:t>协议算法的实现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简单的数据模型 ： 树形结构， </a:t>
            </a:r>
            <a:r>
              <a:rPr lang="en-US" altLang="zh-CN" dirty="0" err="1"/>
              <a:t>ZNode</a:t>
            </a:r>
            <a:r>
              <a:rPr lang="zh-CN" altLang="en-US" dirty="0"/>
              <a:t>节点，全量数据在内存中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可构建集群 ： 通过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顺序访问 ： 每个请求，</a:t>
            </a:r>
            <a:r>
              <a:rPr lang="en-US" altLang="zh-CN" dirty="0"/>
              <a:t>zookeeper</a:t>
            </a:r>
            <a:r>
              <a:rPr lang="zh-CN" altLang="en-US" dirty="0"/>
              <a:t>都会分配一个唯一递增编号，反应了事务的先后顺序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高性能 ： 数据在内存中， 对于处理非事务请求，性能高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441242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应用场景</a:t>
            </a:r>
            <a:endParaRPr lang="en-US" altLang="zh-CN" dirty="0"/>
          </a:p>
          <a:p>
            <a:pPr lvl="1"/>
            <a:r>
              <a:rPr lang="zh-CN" altLang="en-US" dirty="0"/>
              <a:t>数据的发布和订阅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负载均衡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命名服务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分布式协调和通知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集群管理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选举</a:t>
            </a: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5950396" y="1772816"/>
            <a:ext cx="4412420" cy="439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lvl="1"/>
            <a:r>
              <a:rPr lang="zh-CN" altLang="en-US" dirty="0"/>
              <a:t>分布式锁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分布式队列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Hadoop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HBase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34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Raft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Gossip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分布式</a:t>
            </a:r>
            <a:r>
              <a:rPr lang="zh-CN" altLang="en-US" dirty="0"/>
              <a:t>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260" y="2924944"/>
            <a:ext cx="23762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6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36903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450511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:a16="http://schemas.microsoft.com/office/drawing/2014/main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一个分布式系统不可能同时满足一致性</a:t>
            </a:r>
            <a:r>
              <a:rPr lang="en-US" altLang="zh-CN" dirty="0"/>
              <a:t>(Consistency)</a:t>
            </a:r>
            <a:r>
              <a:rPr lang="zh-CN" altLang="en-US" dirty="0"/>
              <a:t>， 可用性</a:t>
            </a:r>
            <a:r>
              <a:rPr lang="en-US" altLang="zh-CN" dirty="0"/>
              <a:t>(Availability)</a:t>
            </a:r>
            <a:r>
              <a:rPr lang="zh-CN" altLang="en-US" dirty="0"/>
              <a:t>，分区容错性</a:t>
            </a:r>
            <a:r>
              <a:rPr lang="en-US" altLang="zh-CN" dirty="0"/>
              <a:t>(Partition tolerance)</a:t>
            </a:r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2PC</a:t>
            </a:r>
            <a:r>
              <a:rPr lang="zh-CN" altLang="en-US" dirty="0"/>
              <a:t>（</a:t>
            </a:r>
            <a:r>
              <a:rPr lang="en-US" altLang="zh-CN" dirty="0"/>
              <a:t>Two-Phase Commit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角色：协调者、参与者</a:t>
            </a:r>
            <a:endParaRPr lang="en-US" altLang="zh-CN" dirty="0"/>
          </a:p>
          <a:p>
            <a:pPr rtl="0"/>
            <a:r>
              <a:rPr lang="zh-CN" altLang="en-US" dirty="0"/>
              <a:t>第一阶段 </a:t>
            </a:r>
            <a:r>
              <a:rPr lang="en-US" altLang="zh-CN" dirty="0"/>
              <a:t>- </a:t>
            </a:r>
            <a:r>
              <a:rPr lang="zh-CN" altLang="en-US" dirty="0"/>
              <a:t>提交事务阶段</a:t>
            </a:r>
            <a:endParaRPr lang="en-US" altLang="zh-CN" dirty="0"/>
          </a:p>
          <a:p>
            <a:pPr lvl="1"/>
            <a:r>
              <a:rPr lang="zh-CN" altLang="en-US" dirty="0"/>
              <a:t>事务询问：协调者询问参与者，是否可以提交该事务，并等待参与者响应</a:t>
            </a:r>
            <a:endParaRPr lang="en-US" altLang="zh-CN" dirty="0"/>
          </a:p>
          <a:p>
            <a:pPr lvl="1"/>
            <a:r>
              <a:rPr lang="zh-CN" altLang="en-US" dirty="0"/>
              <a:t>执行事务：各参与者执行可提交事务操作， 并记录</a:t>
            </a:r>
            <a:r>
              <a:rPr lang="en-US" altLang="zh-CN" dirty="0"/>
              <a:t>undo</a:t>
            </a:r>
            <a:r>
              <a:rPr lang="zh-CN" altLang="en-US" dirty="0"/>
              <a:t>、</a:t>
            </a:r>
            <a:r>
              <a:rPr lang="en-US" altLang="zh-CN" dirty="0"/>
              <a:t>redo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/>
            <a:r>
              <a:rPr lang="zh-CN" altLang="en-US" dirty="0"/>
              <a:t>事务询问反馈：参与者向协调者反馈可提交事务的执行结果</a:t>
            </a:r>
            <a:endParaRPr lang="en-US" altLang="zh-CN" dirty="0"/>
          </a:p>
          <a:p>
            <a:r>
              <a:rPr lang="zh-CN" altLang="en-US" dirty="0"/>
              <a:t>第二阶段 </a:t>
            </a:r>
            <a:r>
              <a:rPr lang="en-US" altLang="zh-CN" dirty="0"/>
              <a:t>- </a:t>
            </a:r>
            <a:r>
              <a:rPr lang="zh-CN" altLang="en-US" dirty="0"/>
              <a:t>执行事务阶段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正确提交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协调者向参与者发送</a:t>
            </a:r>
            <a:r>
              <a:rPr lang="en-US" altLang="zh-CN" dirty="0"/>
              <a:t>commit</a:t>
            </a:r>
            <a:r>
              <a:rPr lang="zh-CN" altLang="en-US" dirty="0"/>
              <a:t>事务请求</a:t>
            </a:r>
            <a:endParaRPr lang="en-US" altLang="zh-CN" dirty="0"/>
          </a:p>
          <a:p>
            <a:pPr lvl="2"/>
            <a:r>
              <a:rPr lang="zh-CN" altLang="en-US" dirty="0"/>
              <a:t>参与者执行事务操作，释放资源， 并向协调者反馈结果</a:t>
            </a:r>
            <a:endParaRPr lang="en-US" altLang="zh-CN" dirty="0"/>
          </a:p>
          <a:p>
            <a:pPr lvl="2"/>
            <a:r>
              <a:rPr lang="zh-CN" altLang="en-US" dirty="0"/>
              <a:t>协调者收到所有参与者的</a:t>
            </a:r>
            <a:r>
              <a:rPr lang="en-US" altLang="zh-CN" dirty="0"/>
              <a:t>ack</a:t>
            </a:r>
            <a:r>
              <a:rPr lang="zh-CN" altLang="en-US" dirty="0"/>
              <a:t>，事务执行完成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事务中断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协调者向参与者发送</a:t>
            </a:r>
            <a:r>
              <a:rPr lang="en-US" altLang="zh-CN" dirty="0"/>
              <a:t>rollback</a:t>
            </a:r>
            <a:r>
              <a:rPr lang="zh-CN" altLang="en-US" dirty="0"/>
              <a:t>事务请求</a:t>
            </a:r>
            <a:endParaRPr lang="en-US" altLang="zh-CN" dirty="0"/>
          </a:p>
          <a:p>
            <a:pPr lvl="2"/>
            <a:r>
              <a:rPr lang="zh-CN" altLang="en-US" dirty="0"/>
              <a:t>参与者利用</a:t>
            </a:r>
            <a:r>
              <a:rPr lang="en-US" altLang="zh-CN" dirty="0"/>
              <a:t>undo</a:t>
            </a:r>
            <a:r>
              <a:rPr lang="zh-CN" altLang="en-US" dirty="0"/>
              <a:t>日志经行回滚操作，并向协调者反馈结果</a:t>
            </a:r>
            <a:endParaRPr lang="en-US" altLang="zh-CN" dirty="0"/>
          </a:p>
          <a:p>
            <a:pPr lvl="2"/>
            <a:r>
              <a:rPr lang="zh-CN" altLang="en-US" dirty="0"/>
              <a:t>协调者收到所有参与者的</a:t>
            </a:r>
            <a:r>
              <a:rPr lang="en-US" altLang="zh-CN" dirty="0"/>
              <a:t>ACK</a:t>
            </a:r>
            <a:r>
              <a:rPr lang="zh-CN" altLang="en-US" dirty="0"/>
              <a:t>，事务中断完成</a:t>
            </a:r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5098</TotalTime>
  <Words>2259</Words>
  <Application>Microsoft Office PowerPoint</Application>
  <PresentationFormat>自定义</PresentationFormat>
  <Paragraphs>338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 - 运行模式</vt:lpstr>
      <vt:lpstr>ZAB - 运行模式</vt:lpstr>
      <vt:lpstr>ZAB - 算法描述</vt:lpstr>
      <vt:lpstr>ZAB - 算法描述</vt:lpstr>
      <vt:lpstr>ZAB - 算法描述</vt:lpstr>
      <vt:lpstr>ZAB（Zookeeper Atomic Broadcast）</vt:lpstr>
      <vt:lpstr>ZAB（Zookeeper Atomic Broadcast）</vt:lpstr>
      <vt:lpstr>ZAB（Zookeeper Atomic Broadcast）</vt:lpstr>
      <vt:lpstr>其他分布式一致性协议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121</cp:revision>
  <dcterms:created xsi:type="dcterms:W3CDTF">2017-06-20T14:22:21Z</dcterms:created>
  <dcterms:modified xsi:type="dcterms:W3CDTF">2017-10-12T14:49:00Z</dcterms:modified>
</cp:coreProperties>
</file>