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5" r:id="rId2"/>
    <p:sldId id="268" r:id="rId3"/>
    <p:sldId id="258" r:id="rId4"/>
    <p:sldId id="267" r:id="rId5"/>
    <p:sldId id="269" r:id="rId6"/>
    <p:sldId id="270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1" r:id="rId17"/>
    <p:sldId id="282" r:id="rId18"/>
    <p:sldId id="284" r:id="rId19"/>
    <p:sldId id="285" r:id="rId20"/>
    <p:sldId id="286" r:id="rId21"/>
    <p:sldId id="287" r:id="rId22"/>
    <p:sldId id="292" r:id="rId23"/>
    <p:sldId id="288" r:id="rId24"/>
    <p:sldId id="290" r:id="rId25"/>
    <p:sldId id="313" r:id="rId26"/>
    <p:sldId id="314" r:id="rId27"/>
    <p:sldId id="316" r:id="rId28"/>
    <p:sldId id="293" r:id="rId29"/>
    <p:sldId id="294" r:id="rId30"/>
    <p:sldId id="302" r:id="rId31"/>
    <p:sldId id="304" r:id="rId32"/>
    <p:sldId id="303" r:id="rId33"/>
    <p:sldId id="295" r:id="rId34"/>
    <p:sldId id="296" r:id="rId35"/>
    <p:sldId id="297" r:id="rId36"/>
    <p:sldId id="298" r:id="rId37"/>
    <p:sldId id="300" r:id="rId38"/>
    <p:sldId id="301" r:id="rId39"/>
    <p:sldId id="305" r:id="rId40"/>
    <p:sldId id="306" r:id="rId41"/>
    <p:sldId id="307" r:id="rId42"/>
    <p:sldId id="308" r:id="rId43"/>
    <p:sldId id="309" r:id="rId44"/>
    <p:sldId id="315" r:id="rId45"/>
    <p:sldId id="310" r:id="rId46"/>
    <p:sldId id="311" r:id="rId47"/>
    <p:sldId id="312" r:id="rId48"/>
    <p:sldId id="324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5" r:id="rId57"/>
    <p:sldId id="328" r:id="rId58"/>
    <p:sldId id="326" r:id="rId59"/>
    <p:sldId id="331" r:id="rId60"/>
    <p:sldId id="332" r:id="rId61"/>
    <p:sldId id="334" r:id="rId62"/>
    <p:sldId id="330" r:id="rId63"/>
    <p:sldId id="335" r:id="rId64"/>
    <p:sldId id="333" r:id="rId65"/>
    <p:sldId id="336" r:id="rId66"/>
    <p:sldId id="327" r:id="rId67"/>
    <p:sldId id="261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41" autoAdjust="0"/>
  </p:normalViewPr>
  <p:slideViewPr>
    <p:cSldViewPr>
      <p:cViewPr varScale="1">
        <p:scale>
          <a:sx n="85" d="100"/>
          <a:sy n="85" d="100"/>
        </p:scale>
        <p:origin x="1116" y="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2DAC-485C-4A74-A0DE-A9BBA56CF12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E161-56F8-4A0E-8499-147C984D1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5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3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3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1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59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8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4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76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7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80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86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10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83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40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0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02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28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71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08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2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7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9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65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26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39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5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2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9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92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79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22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32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062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3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77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427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06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4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4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737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925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1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7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33" y="2438226"/>
            <a:ext cx="678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JVM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7588100" y="50897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曹峻铭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1633" y="1489348"/>
            <a:ext cx="655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强引用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垃圾回收不会收集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软引用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内存溢出前，第二次垃圾回收有用但非必要的对象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弱引用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非必要的对象，下次发生垃圾回收时回收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虚引用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幽灵引用，无法获得对象，生存时间不定， 被回收时会系统通知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4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清理条件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可达性分析后没有</a:t>
            </a:r>
            <a:r>
              <a:rPr lang="en-US" altLang="zh-CN" dirty="0" err="1"/>
              <a:t>Referece</a:t>
            </a:r>
            <a:r>
              <a:rPr lang="en-US" altLang="zh-CN" dirty="0"/>
              <a:t> Chain, </a:t>
            </a:r>
            <a:r>
              <a:rPr lang="zh-CN" altLang="en-US" dirty="0"/>
              <a:t>第一次标记并筛选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筛选条件 ： 是否执行</a:t>
            </a:r>
            <a:r>
              <a:rPr lang="en-US" altLang="zh-CN" dirty="0"/>
              <a:t>finalize()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不执行： </a:t>
            </a:r>
            <a:r>
              <a:rPr lang="en-US" altLang="zh-CN" dirty="0"/>
              <a:t>finalize</a:t>
            </a:r>
            <a:r>
              <a:rPr lang="zh-CN" altLang="en-US" dirty="0"/>
              <a:t>方法被覆盖或已被调用过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 ： 被标记的对象入</a:t>
            </a:r>
            <a:r>
              <a:rPr lang="en-US" altLang="zh-CN" dirty="0"/>
              <a:t>F-Queue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F-Queue</a:t>
            </a:r>
            <a:r>
              <a:rPr lang="zh-CN" altLang="en-US" dirty="0"/>
              <a:t>中的对象再次进行标记，标记成功将被回收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7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清理内容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无用的常量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无任何引用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堆中找不到类的实例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加载类的</a:t>
            </a:r>
            <a:r>
              <a:rPr lang="en-US" altLang="zh-CN" dirty="0" err="1"/>
              <a:t>ClassLoader</a:t>
            </a:r>
            <a:r>
              <a:rPr lang="zh-CN" altLang="en-US" dirty="0"/>
              <a:t>被回收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该类对应的</a:t>
            </a:r>
            <a:r>
              <a:rPr lang="en-US" altLang="zh-CN" dirty="0" err="1"/>
              <a:t>java.lang.Class</a:t>
            </a:r>
            <a:r>
              <a:rPr lang="zh-CN" altLang="en-US" dirty="0"/>
              <a:t>对象没有被任何地方引用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35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6268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清除算法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分代收集算法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73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95787"/>
            <a:ext cx="69827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枚举根节点时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安全点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方法调用、循环跳转、异常跳转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抢先试中断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主动式中断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投放轮询标志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7923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多个垃圾回收线程同时执行， 用户线程等待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垃圾回收线程和用户线程同时执行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29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930989"/>
            <a:ext cx="69827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Serial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收集器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1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625" y="930989"/>
            <a:ext cx="698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ParNew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Server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 The World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收集可并行但不能并发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50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79763"/>
            <a:ext cx="77748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Parralle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Scavenge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控制吞吐量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吞吐量 </a:t>
            </a:r>
            <a:r>
              <a:rPr lang="en-US" altLang="zh-CN" dirty="0"/>
              <a:t>= </a:t>
            </a:r>
            <a:r>
              <a:rPr lang="zh-CN" altLang="en-US" dirty="0"/>
              <a:t>运行代码的时间</a:t>
            </a:r>
            <a:r>
              <a:rPr lang="en-US" altLang="zh-CN" dirty="0"/>
              <a:t>/</a:t>
            </a:r>
            <a:r>
              <a:rPr lang="zh-CN" altLang="en-US" dirty="0"/>
              <a:t>（运行代码的时间</a:t>
            </a:r>
            <a:r>
              <a:rPr lang="en-US" altLang="zh-CN" dirty="0"/>
              <a:t>+</a:t>
            </a:r>
            <a:r>
              <a:rPr lang="zh-CN" altLang="en-US" dirty="0"/>
              <a:t>垃圾收集时间）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自适应的调节策略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动态平衡</a:t>
            </a:r>
            <a:r>
              <a:rPr lang="en-US" altLang="zh-CN" dirty="0"/>
              <a:t>stop the world </a:t>
            </a:r>
            <a:r>
              <a:rPr lang="zh-CN" altLang="en-US" dirty="0"/>
              <a:t>和 最大吞吐量之间的关系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79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CMS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最短的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执行策略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重新标记（并行、 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并发清除（并行、并发）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9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李斌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gray">
          <a:xfrm>
            <a:off x="3407072" y="341361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2705397" y="341361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91461" y="91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3825701" y="34843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类的结构和加载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422476" y="2460408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2720801" y="2460408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825701" y="25191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垃圾回收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gray">
          <a:xfrm>
            <a:off x="2854151" y="24223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2854151" y="33748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>
            <a:off x="3407072" y="1509239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>
            <a:off x="2705397" y="1509239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810297" y="1567977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charset="0"/>
              </a:rPr>
              <a:t>JVM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内存结构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>
            <a:off x="2838747" y="1471138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>
            <a:off x="3407072" y="438852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gray">
          <a:xfrm>
            <a:off x="2705397" y="438852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gray">
          <a:xfrm>
            <a:off x="3825701" y="445925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字节码执行引擎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2854151" y="434971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660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G1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算法 ： 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建立可预测的停顿模型，明确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时间片段内消耗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时间不超过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Nmm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，弱化分代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都建立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Remebered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最终标记（并行、不并发）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筛选回收（并行、不并发）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36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内存分配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345332"/>
            <a:ext cx="7774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优先在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Eden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区分配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空间不足，执行</a:t>
            </a:r>
            <a:r>
              <a:rPr lang="en-US" altLang="zh-CN" dirty="0"/>
              <a:t>Minor GC</a:t>
            </a:r>
            <a:r>
              <a:rPr lang="zh-CN" altLang="en-US" dirty="0"/>
              <a:t>，将未回收的对象放入</a:t>
            </a:r>
            <a:r>
              <a:rPr lang="en-US" altLang="zh-CN" dirty="0"/>
              <a:t>Survivor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大对象直接进入老年代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长期存活的对象进入老年代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每逃过一次</a:t>
            </a:r>
            <a:r>
              <a:rPr lang="en-US" altLang="zh-CN" dirty="0"/>
              <a:t>Minor GC </a:t>
            </a:r>
            <a:r>
              <a:rPr lang="zh-CN" altLang="en-US" dirty="0"/>
              <a:t>， 对象年龄</a:t>
            </a:r>
            <a:r>
              <a:rPr lang="en-US" altLang="zh-CN" dirty="0"/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区中的相同年龄的对象占用空间超过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空间的一半，大于等于该年龄的对象全部进入老年代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空间分配担保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检查老年代可用连续空间是否大于青年代所有对象占用总空间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“冒险”</a:t>
            </a:r>
            <a:r>
              <a:rPr lang="en-US" altLang="zh-CN" dirty="0"/>
              <a:t>Minor GC</a:t>
            </a:r>
          </a:p>
        </p:txBody>
      </p:sp>
    </p:spTree>
    <p:extLst>
      <p:ext uri="{BB962C8B-B14F-4D97-AF65-F5344CB8AC3E}">
        <p14:creationId xmlns:p14="http://schemas.microsoft.com/office/powerpoint/2010/main" val="199320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虚拟机的实现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编译运行的角度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代码加载执行时，翻译成一种虚拟机指令集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代码加载执行时，翻译成本机</a:t>
            </a:r>
            <a:r>
              <a:rPr lang="en-US" altLang="zh-CN" dirty="0"/>
              <a:t>CPU</a:t>
            </a:r>
            <a:r>
              <a:rPr lang="zh-CN" altLang="en-US" dirty="0"/>
              <a:t>指令集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指令集实现方式的角度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基于寄存器的实现方式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基于栈的实现方式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28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23762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魔数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Major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super_class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fileds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3928" y="9852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字面量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符号引用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类和接口的全限定名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字段的名称和描述符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字段表集合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接口或类中声明的变量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属性表集合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指令长度 ：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放弃数据存储对齐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byte1 &lt;&lt; 8</a:t>
            </a:r>
            <a:r>
              <a:rPr lang="zh-CN" altLang="en-US" dirty="0"/>
              <a:t>）</a:t>
            </a:r>
            <a:r>
              <a:rPr lang="en-US" altLang="zh-CN" dirty="0"/>
              <a:t>| byte2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1201316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字节码分类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加载和存储指令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运算指令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类型转换指令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对象创建和访问指令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操作数栈管理指令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控制转移指令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方法调用和返回指令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异常处理指令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4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获取类的二进制字节流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二进制字节流的获取方式 </a:t>
            </a:r>
            <a:endParaRPr lang="en-US" altLang="zh-CN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WAR</a:t>
            </a:r>
            <a:r>
              <a:rPr lang="zh-CN" altLang="en-US" dirty="0">
                <a:solidFill>
                  <a:srgbClr val="FF0000"/>
                </a:solidFill>
              </a:rPr>
              <a:t>、网络中获取，动态代理、数据库中 </a:t>
            </a:r>
            <a:r>
              <a:rPr lang="en-US" altLang="zh-CN" dirty="0">
                <a:solidFill>
                  <a:srgbClr val="FF0000"/>
                </a:solidFill>
              </a:rPr>
              <a:t>…..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转化为方法区中的数据结构存储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生成该类的</a:t>
            </a:r>
            <a:r>
              <a:rPr lang="en-US" altLang="zh-CN" dirty="0"/>
              <a:t>Class</a:t>
            </a:r>
            <a:r>
              <a:rPr lang="zh-CN" altLang="en-US" dirty="0"/>
              <a:t>对象，作为访问入口，存在方法区中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/>
              <a:t>JVM</a:t>
            </a:r>
            <a:r>
              <a:rPr lang="zh-CN" altLang="en-US" dirty="0"/>
              <a:t>动态创建，不是由加载器创建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如果是基本类型数组，标记数组与类加载器关联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如果是引用类型数组，递归加载类组件并与类加载器关联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198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验证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文件格式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元数据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字节码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符号引用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准备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内存分配、静态变量初始化为零值、</a:t>
            </a:r>
            <a:r>
              <a:rPr lang="en-US" altLang="zh-CN" dirty="0" err="1"/>
              <a:t>ConstantValue</a:t>
            </a:r>
            <a:r>
              <a:rPr lang="zh-CN" altLang="en-US" dirty="0"/>
              <a:t>将被赋值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常量池内的符号引用转化为直接引用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类、接口解析、字段解析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类方法解析、接口方法解析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667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1535222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执行类构造器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卸载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双亲委派机制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9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目标方法在常量池中，类加载解析阶段，将符号引用转化为直接引用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调用版本的确定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静态方法、私有方法、实例构造器、父类方法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分派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静态分派 </a:t>
            </a:r>
            <a:r>
              <a:rPr lang="en-US" altLang="zh-CN" dirty="0"/>
              <a:t> -  </a:t>
            </a:r>
            <a:r>
              <a:rPr lang="zh-CN" altLang="en-US" dirty="0"/>
              <a:t>重载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动态分派  </a:t>
            </a:r>
            <a:r>
              <a:rPr lang="en-US" altLang="zh-CN" dirty="0"/>
              <a:t>-  </a:t>
            </a:r>
            <a:r>
              <a:rPr lang="zh-CN" altLang="en-US" dirty="0"/>
              <a:t>重写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操作系统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TPS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一秒内响应的请求数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阻塞、死锁越少，系统效率越高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计算机体系的层次结构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提高系统效率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39059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9308"/>
            <a:ext cx="4032448" cy="41656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使用内核线程实现（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轻量级进程（</a:t>
            </a:r>
            <a:r>
              <a:rPr lang="en-US" altLang="zh-CN" dirty="0"/>
              <a:t>LWP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使用用户线程实现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LWP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混合实现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08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201316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新建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等待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阻塞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结束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7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线程的调度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协同式线程调度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执行时间由线程本身控制，结束时主动通知系统切换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抢占式线程调度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由系统动态分配执行时间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线程可主动让出执行时间，但不能主动获得执行时间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可通过优先级申请更多的执行时间（不可靠）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69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主内存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存储所有变量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线程共享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工作内存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每个线程独立，相互隔离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变量的副本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561704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内存间数据交互（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Assign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510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02997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种原子操作的规则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必须成对并顺序执行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不允许丢弃</a:t>
            </a:r>
            <a:r>
              <a:rPr lang="en-US" altLang="zh-CN" dirty="0"/>
              <a:t>assign</a:t>
            </a:r>
            <a:r>
              <a:rPr lang="zh-CN" altLang="en-US" dirty="0"/>
              <a:t>操作，必须回写主内存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不允许没有</a:t>
            </a:r>
            <a:r>
              <a:rPr lang="en-US" altLang="zh-CN" dirty="0"/>
              <a:t>assign</a:t>
            </a:r>
            <a:r>
              <a:rPr lang="zh-CN" altLang="en-US" dirty="0"/>
              <a:t>，数据直接回写主内存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新变量只能在主内存中诞生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一个变量在同一时刻只能一个线程对其</a:t>
            </a:r>
            <a:r>
              <a:rPr lang="en-US" altLang="zh-CN" dirty="0"/>
              <a:t>lock</a:t>
            </a:r>
            <a:r>
              <a:rPr lang="zh-CN" altLang="en-US" dirty="0"/>
              <a:t>操作，同一线程可多次</a:t>
            </a:r>
            <a:r>
              <a:rPr lang="en-US" altLang="zh-CN" dirty="0"/>
              <a:t>lock</a:t>
            </a:r>
            <a:r>
              <a:rPr lang="zh-CN" altLang="en-US" dirty="0"/>
              <a:t>，</a:t>
            </a:r>
            <a:r>
              <a:rPr lang="en-US" altLang="zh-CN" dirty="0"/>
              <a:t>lock</a:t>
            </a:r>
            <a:r>
              <a:rPr lang="zh-CN" altLang="en-US" dirty="0"/>
              <a:t>和</a:t>
            </a:r>
            <a:r>
              <a:rPr lang="en-US" altLang="zh-CN" dirty="0"/>
              <a:t>unlock</a:t>
            </a:r>
            <a:r>
              <a:rPr lang="zh-CN" altLang="en-US" dirty="0"/>
              <a:t>数必须相同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一个变量被一个线程</a:t>
            </a:r>
            <a:r>
              <a:rPr lang="en-US" altLang="zh-CN" dirty="0"/>
              <a:t>lock</a:t>
            </a:r>
            <a:r>
              <a:rPr lang="zh-CN" altLang="en-US" dirty="0"/>
              <a:t>，工作内存数据必须清空，并重新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一个变量没有被</a:t>
            </a:r>
            <a:r>
              <a:rPr lang="en-US" altLang="zh-CN" dirty="0"/>
              <a:t>lock</a:t>
            </a:r>
            <a:r>
              <a:rPr lang="zh-CN" altLang="en-US" dirty="0"/>
              <a:t>，就不能被</a:t>
            </a: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</a:t>
            </a:r>
            <a:r>
              <a:rPr lang="en-US" altLang="zh-CN" dirty="0"/>
              <a:t>unlock</a:t>
            </a:r>
            <a:r>
              <a:rPr lang="zh-CN" altLang="en-US" dirty="0"/>
              <a:t>，工作内存数据必须同步回主内存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11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74656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volatile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特殊处理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保证此变量的修改对所有线程都是可见的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禁止</a:t>
            </a:r>
            <a:r>
              <a:rPr lang="en-US" altLang="zh-CN" dirty="0"/>
              <a:t>Out-Of-Order Execution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volatile</a:t>
            </a:r>
            <a:r>
              <a:rPr lang="zh-CN" altLang="en-US" dirty="0">
                <a:solidFill>
                  <a:srgbClr val="FF0000"/>
                </a:solidFill>
              </a:rPr>
              <a:t>赋值是线程安全的，但对其运算是非线程安全的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130463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原子性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8</a:t>
            </a:r>
            <a:r>
              <a:rPr lang="zh-CN" altLang="en-US" dirty="0"/>
              <a:t>种原子操作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可见性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、</a:t>
            </a: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final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对本线程观察，所有操作都是有序的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一个线程对另一个线程观察，所有操作都是无序的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先行发生原则 </a:t>
            </a:r>
            <a:r>
              <a:rPr lang="en-US" altLang="zh-CN" dirty="0"/>
              <a:t>- </a:t>
            </a:r>
            <a:r>
              <a:rPr lang="zh-CN" altLang="en-US" dirty="0"/>
              <a:t>不同线程两项操作之间的偏向关系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</a:t>
            </a:r>
            <a:r>
              <a:rPr lang="en-US" altLang="zh-CN" dirty="0"/>
              <a:t>A</a:t>
            </a:r>
            <a:r>
              <a:rPr lang="zh-CN" altLang="en-US" dirty="0"/>
              <a:t>先行发生于操作</a:t>
            </a:r>
            <a:r>
              <a:rPr lang="en-US" altLang="zh-CN" dirty="0"/>
              <a:t>B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操作之前，对</a:t>
            </a:r>
            <a:r>
              <a:rPr lang="en-US" altLang="zh-CN" dirty="0"/>
              <a:t>A</a:t>
            </a:r>
            <a:r>
              <a:rPr lang="zh-CN" altLang="en-US" dirty="0"/>
              <a:t>产生的影响是可见的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内存共享变量值、发送消息、调用方法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498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有序性保障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程序次序规则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管程锁定规则 </a:t>
            </a:r>
            <a:r>
              <a:rPr lang="en-US" altLang="zh-CN" dirty="0"/>
              <a:t>- unlock</a:t>
            </a:r>
            <a:r>
              <a:rPr lang="zh-CN" altLang="en-US" dirty="0"/>
              <a:t>操作先行发生于同一个锁的</a:t>
            </a:r>
            <a:r>
              <a:rPr lang="en-US" altLang="zh-CN" dirty="0"/>
              <a:t>lock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规则 </a:t>
            </a:r>
            <a:r>
              <a:rPr lang="en-US" altLang="zh-CN" dirty="0"/>
              <a:t>- </a:t>
            </a:r>
            <a:r>
              <a:rPr lang="zh-CN" altLang="en-US" dirty="0"/>
              <a:t>写操作先行发生于读操作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线程启动规则 </a:t>
            </a:r>
            <a:r>
              <a:rPr lang="en-US" altLang="zh-CN" dirty="0"/>
              <a:t>- Thread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操作先行发生于其他任何线程操作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线程中断规则 </a:t>
            </a:r>
            <a:r>
              <a:rPr lang="en-US" altLang="zh-CN" dirty="0"/>
              <a:t>- interrupt</a:t>
            </a:r>
            <a:r>
              <a:rPr lang="zh-CN" altLang="en-US" dirty="0"/>
              <a:t>操作先行发生于</a:t>
            </a:r>
            <a:r>
              <a:rPr lang="en-US" altLang="zh-CN" dirty="0"/>
              <a:t>interrupted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线程终止规则 </a:t>
            </a:r>
            <a:r>
              <a:rPr lang="en-US" altLang="zh-CN" dirty="0"/>
              <a:t>- </a:t>
            </a:r>
            <a:r>
              <a:rPr lang="zh-CN" altLang="en-US" dirty="0"/>
              <a:t>线程所有操作先行发生于终止操作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对象终结规则 </a:t>
            </a:r>
            <a:r>
              <a:rPr lang="en-US" altLang="zh-CN" dirty="0"/>
              <a:t>- </a:t>
            </a:r>
            <a:r>
              <a:rPr lang="zh-CN" altLang="en-US" dirty="0"/>
              <a:t>对象初始化先行发生于</a:t>
            </a:r>
            <a:r>
              <a:rPr lang="en-US" altLang="zh-CN" dirty="0" err="1"/>
              <a:t>finaize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8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线程安全程度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985292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不可变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、枚举、</a:t>
            </a:r>
            <a:r>
              <a:rPr lang="en-US" altLang="zh-CN" dirty="0"/>
              <a:t>Number</a:t>
            </a:r>
            <a:r>
              <a:rPr lang="zh-CN" altLang="en-US" dirty="0"/>
              <a:t>的部分子类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AtomicInteger</a:t>
            </a:r>
            <a:r>
              <a:rPr lang="zh-CN" altLang="en-US" dirty="0"/>
              <a:t>和</a:t>
            </a:r>
            <a:r>
              <a:rPr lang="en-US" altLang="zh-CN" dirty="0" err="1"/>
              <a:t>AtomicLong</a:t>
            </a:r>
            <a:r>
              <a:rPr lang="zh-CN" altLang="en-US" dirty="0"/>
              <a:t>非不可变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绝对线程安全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不管运行环境如何，调用者都不需要任何额外的同步措施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相对线程安全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对象本身线程安全，但程序并不是线程安全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线程兼容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对象本身线程不安全，可通过同步手段使得线程安全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线程对立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不论通过任何手段，都不能并发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21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1713" y="2358209"/>
            <a:ext cx="5038559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PC</a:t>
            </a:r>
            <a:r>
              <a:rPr lang="zh-CN" altLang="en-US" dirty="0"/>
              <a:t>寄存器 </a:t>
            </a:r>
            <a:r>
              <a:rPr lang="en-US" altLang="zh-CN" dirty="0"/>
              <a:t>: </a:t>
            </a:r>
            <a:r>
              <a:rPr lang="zh-CN" altLang="en-US" dirty="0"/>
              <a:t>当前线程执行字节码行号的指示器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 </a:t>
            </a:r>
            <a:r>
              <a:rPr lang="en-US" altLang="zh-CN" dirty="0"/>
              <a:t>: JAVA</a:t>
            </a:r>
            <a:r>
              <a:rPr lang="zh-CN" altLang="en-US" dirty="0"/>
              <a:t>方法执行的内存模型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本地方法栈 </a:t>
            </a:r>
            <a:r>
              <a:rPr lang="en-US" altLang="zh-CN" dirty="0"/>
              <a:t>: </a:t>
            </a:r>
            <a:r>
              <a:rPr lang="zh-CN" altLang="en-US" dirty="0"/>
              <a:t>本地方法执行的内存模型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981713" y="1705372"/>
            <a:ext cx="5038559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2055757" y="1708547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私有区域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02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互斥同步（阻塞同步）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40855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同步块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入口： </a:t>
            </a:r>
            <a:r>
              <a:rPr lang="en-US" altLang="zh-CN" dirty="0" err="1"/>
              <a:t>monitorenter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出口： </a:t>
            </a:r>
            <a:r>
              <a:rPr lang="en-US" altLang="zh-CN" dirty="0" err="1"/>
              <a:t>monitorexit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重入锁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ReetrantLock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等待可中断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公平锁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锁绑定多个条件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悲观并发策略 </a:t>
            </a:r>
            <a:r>
              <a:rPr lang="en-US" altLang="zh-CN" dirty="0"/>
              <a:t>– </a:t>
            </a:r>
            <a:r>
              <a:rPr lang="zh-CN" altLang="en-US" dirty="0"/>
              <a:t>线程的阻塞和唤醒都需要消耗性能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03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非阻塞同步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基于冲突检测的乐观并发策略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先进行操作， 如果没有线程争用共享资源，则成功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如果产生争用，采取其他措施（不断尝试，直至成功）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需硬件支持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操作和冲突检测需要原子性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具备原子操作的指令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 And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Fetch And Increment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Swap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LL/SC</a:t>
            </a:r>
          </a:p>
        </p:txBody>
      </p:sp>
    </p:spTree>
    <p:extLst>
      <p:ext uri="{BB962C8B-B14F-4D97-AF65-F5344CB8AC3E}">
        <p14:creationId xmlns:p14="http://schemas.microsoft.com/office/powerpoint/2010/main" val="77399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无同步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线程安全</a:t>
            </a:r>
            <a:endParaRPr lang="en-US" altLang="zh-CN" dirty="0"/>
          </a:p>
          <a:p>
            <a:r>
              <a:rPr lang="zh-CN" altLang="en-US" dirty="0"/>
              <a:t>可重入代码</a:t>
            </a:r>
            <a:endParaRPr lang="en-US" altLang="zh-CN" dirty="0"/>
          </a:p>
          <a:p>
            <a:r>
              <a:rPr lang="zh-CN" altLang="en-US" dirty="0"/>
              <a:t>线程本地存储 </a:t>
            </a:r>
            <a:r>
              <a:rPr lang="en-US" altLang="zh-CN" dirty="0" err="1"/>
              <a:t>ThreadLocal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827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16937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线程不阻塞，默认空循环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自适应自旋锁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空循环次数不定，由上次空循环次数和对象状态决定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锁消除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基于逃逸分析技术，检测到共享数据无竞争，将对锁消除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锁粗化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频繁对同一个对象加锁，将扩大加锁范围，减少加锁次数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4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3522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轻量级锁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在没有多线程竞争的条件下，减少重量级锁使用操作系统互斥量产生的性能消耗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偏向锁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在无竞争的条件下，整个同步都消除，持有偏向锁的线程不做任何同步操作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6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0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Mark World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29847"/>
            <a:ext cx="621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16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偏向锁升级轻量级锁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" y="2137420"/>
            <a:ext cx="3597240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96" y="1545815"/>
            <a:ext cx="4337660" cy="29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锁升级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57300"/>
            <a:ext cx="4115385" cy="41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3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线程和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的实际问题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3336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借书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一直等着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去玩了，间隔一段时间，回来询问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找书情况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找到后给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送过去</a:t>
            </a:r>
          </a:p>
        </p:txBody>
      </p:sp>
    </p:spTree>
    <p:extLst>
      <p:ext uri="{BB962C8B-B14F-4D97-AF65-F5344CB8AC3E}">
        <p14:creationId xmlns:p14="http://schemas.microsoft.com/office/powerpoint/2010/main" val="228453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总线分类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片内总线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系统总线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数据总线 ： 机器字长有关</a:t>
            </a:r>
            <a:r>
              <a:rPr lang="en-US" altLang="zh-CN" dirty="0">
                <a:solidFill>
                  <a:schemeClr val="tx1"/>
                </a:solidFill>
              </a:rPr>
              <a:t>MAR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地址总线 ： 地址线个数有关</a:t>
            </a:r>
            <a:r>
              <a:rPr lang="en-US" altLang="zh-CN" dirty="0">
                <a:solidFill>
                  <a:schemeClr val="tx1"/>
                </a:solidFill>
              </a:rPr>
              <a:t>MDR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控制总线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通信总线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串行通信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并行通信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0351" y="2022728"/>
            <a:ext cx="2232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堆 </a:t>
            </a:r>
            <a:r>
              <a:rPr lang="en-US" altLang="zh-CN" dirty="0"/>
              <a:t>- </a:t>
            </a:r>
            <a:r>
              <a:rPr lang="zh-CN" altLang="en-US" dirty="0"/>
              <a:t>存储对象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直接内存</a:t>
            </a:r>
            <a:endParaRPr lang="en-US" altLang="zh-C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20351" y="1491287"/>
            <a:ext cx="223224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30400" y="1496895"/>
            <a:ext cx="20162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共享区域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9832" y="2022728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已被</a:t>
            </a:r>
            <a:r>
              <a:rPr lang="en-US" altLang="zh-CN" dirty="0" err="1"/>
              <a:t>jvm</a:t>
            </a:r>
            <a:r>
              <a:rPr lang="zh-CN" altLang="en-US" dirty="0"/>
              <a:t>加载了的数据信息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类信息，常量，静态变量，实时编译后的代码数据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运行时常量池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加载类文件的常量池 </a:t>
            </a:r>
            <a:r>
              <a:rPr lang="en-US" altLang="zh-CN" dirty="0"/>
              <a:t>- </a:t>
            </a:r>
            <a:r>
              <a:rPr lang="zh-CN" altLang="en-US" dirty="0"/>
              <a:t>编译生成字面量和符号引用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动态生成的常量</a:t>
            </a:r>
            <a:endParaRPr lang="en-US" altLang="zh-CN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 flipH="1">
            <a:off x="3131840" y="1489348"/>
            <a:ext cx="5904656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gray">
          <a:xfrm>
            <a:off x="3214675" y="1489348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方法区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75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单总线结构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双总线结构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面向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以存储器为中心的双总线结构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三总线结构</a:t>
            </a:r>
            <a:endParaRPr lang="en-US" altLang="zh-CN" dirty="0"/>
          </a:p>
          <a:p>
            <a:pPr lvl="1"/>
            <a:r>
              <a:rPr lang="zh-CN" altLang="en-US" dirty="0"/>
              <a:t>四总线结构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577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总线判优控制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链式查询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计数器定时查询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独立请求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19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及 发展阶段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7923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主存储器与外部设备数据交换的过程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早期阶段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接口模块和</a:t>
            </a:r>
            <a:r>
              <a:rPr lang="en-US" altLang="zh-CN" dirty="0">
                <a:solidFill>
                  <a:schemeClr val="tx1"/>
                </a:solidFill>
              </a:rPr>
              <a:t>DMA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具有通道结构的阶段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处理机阶段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86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编址方式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设备寻址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每台设备都有独立设备号，通过接口电路查询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与主机的数据传送方式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77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45332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与主机的通信方式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立即响应式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异步工作采用应答信号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同步工作采用同步时标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与主机的连接方式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辐射式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总线式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数据交换控制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程序查询式</a:t>
            </a:r>
            <a:endParaRPr lang="en-US" altLang="zh-CN" dirty="0"/>
          </a:p>
          <a:p>
            <a:pPr lvl="1"/>
            <a:r>
              <a:rPr lang="zh-CN" altLang="en-US" dirty="0"/>
              <a:t>程序中断式</a:t>
            </a:r>
            <a:endParaRPr lang="en-US" altLang="zh-CN" dirty="0"/>
          </a:p>
          <a:p>
            <a:pPr lvl="1"/>
            <a:r>
              <a:rPr lang="en-US" altLang="zh-CN" dirty="0"/>
              <a:t>DMA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通道方式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处理机方式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51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4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开启</a:t>
            </a:r>
            <a:r>
              <a:rPr lang="en-US" altLang="zh-CN" dirty="0" err="1">
                <a:solidFill>
                  <a:schemeClr val="tx1"/>
                </a:solidFill>
              </a:rPr>
              <a:t>ServerSokect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分发任务到等待中工作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工作线程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等待分发任务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获取请求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返回响应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关闭连接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9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61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>
                <a:solidFill>
                  <a:srgbClr val="7030A0"/>
                </a:solidFill>
              </a:rPr>
              <a:t>能够执行</a:t>
            </a:r>
            <a:r>
              <a:rPr lang="en-US" altLang="zh-CN" dirty="0">
                <a:solidFill>
                  <a:srgbClr val="7030A0"/>
                </a:solidFill>
              </a:rPr>
              <a:t>IO</a:t>
            </a:r>
            <a:r>
              <a:rPr lang="zh-CN" altLang="en-US" dirty="0">
                <a:solidFill>
                  <a:srgbClr val="7030A0"/>
                </a:solidFill>
              </a:rPr>
              <a:t>操作的实例连接</a:t>
            </a:r>
            <a:endParaRPr lang="en-US" altLang="zh-CN" dirty="0">
              <a:solidFill>
                <a:srgbClr val="7030A0"/>
              </a:solidFill>
            </a:endParaRPr>
          </a:p>
          <a:p>
            <a:pPr marL="571500" lvl="1"/>
            <a:r>
              <a:rPr lang="zh-CN" altLang="en-US" dirty="0"/>
              <a:t>文件通道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可中断通道的基本实现类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/>
              <a:t>套接字通道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通道管理对象实现多路复用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将多个低速信道整合成高速信道进行传输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5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Reactor : </a:t>
            </a:r>
            <a:r>
              <a:rPr lang="zh-CN" altLang="en-US" dirty="0">
                <a:solidFill>
                  <a:schemeClr val="tx1"/>
                </a:solidFill>
              </a:rPr>
              <a:t>由专门的线程处理所有的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并负责分发任务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中断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通过事件驱动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而不是监听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服务端接收客户端事件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客户端连接服务端事件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读事件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写事件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线程间通信 ： 唤醒处理线程，保证线程切换的意义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 </a:t>
            </a:r>
            <a:r>
              <a:rPr lang="zh-CN" altLang="en-US" dirty="0">
                <a:solidFill>
                  <a:schemeClr val="tx1"/>
                </a:solidFill>
              </a:rPr>
              <a:t>： 采用双通道进行数据传输，管理通道的对象</a:t>
            </a:r>
          </a:p>
        </p:txBody>
      </p:sp>
    </p:spTree>
    <p:extLst>
      <p:ext uri="{BB962C8B-B14F-4D97-AF65-F5344CB8AC3E}">
        <p14:creationId xmlns:p14="http://schemas.microsoft.com/office/powerpoint/2010/main" val="2201893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1734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Buffers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ByteBuffer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CharBuffer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DoubleBuffer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IntBuffer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FloatBuffer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ShortBuffer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LongBuffer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缓冲区分配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只读缓冲区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直接缓冲区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内存映射文件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</a:p>
          <a:p>
            <a:pPr marL="857250" lvl="1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7582" y="2371655"/>
            <a:ext cx="784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指针碰撞 </a:t>
            </a:r>
            <a:r>
              <a:rPr lang="en-US" altLang="zh-CN" dirty="0"/>
              <a:t>- serial</a:t>
            </a:r>
            <a:r>
              <a:rPr lang="zh-CN" altLang="en-US" dirty="0"/>
              <a:t>、</a:t>
            </a:r>
            <a:r>
              <a:rPr lang="en-US" altLang="zh-CN" dirty="0" err="1"/>
              <a:t>parNew</a:t>
            </a:r>
            <a:r>
              <a:rPr lang="zh-CN" altLang="en-US" dirty="0"/>
              <a:t>带</a:t>
            </a:r>
            <a:r>
              <a:rPr lang="en-US" altLang="zh-CN" dirty="0"/>
              <a:t>Compact</a:t>
            </a:r>
            <a:r>
              <a:rPr lang="zh-CN" altLang="en-US" dirty="0"/>
              <a:t>功能的收集器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空闲列表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 + </a:t>
            </a:r>
            <a:r>
              <a:rPr lang="zh-CN" altLang="en-US" dirty="0"/>
              <a:t>失败重试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TLAB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827583" y="1042399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937631" y="1048007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new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操作码指令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827582" y="1978504"/>
            <a:ext cx="7848873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937631" y="1984111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新对象分配内存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827583" y="415364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>
            <a:off x="937631" y="4159251"/>
            <a:ext cx="63706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对象的设置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584" y="4643532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哪个类到对象，对象到</a:t>
            </a:r>
            <a:r>
              <a:rPr lang="en-US" altLang="zh-CN" dirty="0" err="1"/>
              <a:t>hashCode</a:t>
            </a:r>
            <a:r>
              <a:rPr lang="zh-CN" altLang="en-US" dirty="0"/>
              <a:t>，对象的</a:t>
            </a:r>
            <a:r>
              <a:rPr lang="en-US" altLang="zh-CN" dirty="0"/>
              <a:t>GC</a:t>
            </a:r>
            <a:r>
              <a:rPr lang="zh-CN" altLang="en-US" dirty="0"/>
              <a:t>分代年龄，是否启用偏向锁等</a:t>
            </a:r>
            <a:endParaRPr lang="en-US" altLang="zh-CN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827583" y="521886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>
            <a:off x="937631" y="5224471"/>
            <a:ext cx="55785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 err="1">
                <a:solidFill>
                  <a:srgbClr val="FFFFFF"/>
                </a:solidFill>
                <a:latin typeface="Arial" charset="0"/>
                <a:ea typeface="宋体" charset="-122"/>
              </a:rPr>
              <a:t>invok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指令对象初始化 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- 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赋值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583" y="1474508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在常量池中定位符号引用，并判断类是否被加载，解析，初始化</a:t>
            </a:r>
          </a:p>
        </p:txBody>
      </p:sp>
    </p:spTree>
    <p:extLst>
      <p:ext uri="{BB962C8B-B14F-4D97-AF65-F5344CB8AC3E}">
        <p14:creationId xmlns:p14="http://schemas.microsoft.com/office/powerpoint/2010/main" val="3996319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Channels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FileChannel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文件读写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DatagramChannel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协议读写网络数据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SocketChannel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协议读写网络协议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ServerSokectChannel</a:t>
            </a:r>
            <a:r>
              <a:rPr lang="en-US" altLang="zh-CN" dirty="0">
                <a:solidFill>
                  <a:schemeClr val="tx1"/>
                </a:solidFill>
              </a:rPr>
              <a:t> :</a:t>
            </a: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监听新的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链接，为每个链接创建</a:t>
            </a:r>
            <a:r>
              <a:rPr lang="en-US" altLang="zh-CN" dirty="0" err="1">
                <a:solidFill>
                  <a:schemeClr val="tx1"/>
                </a:solidFill>
              </a:rPr>
              <a:t>SokectChannel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27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Selectors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单线程处理多个通道，减少线程切换带来的</a:t>
            </a:r>
            <a:r>
              <a:rPr lang="en-US" altLang="zh-CN" dirty="0" err="1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的开销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事件注册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en-US" altLang="zh-CN" dirty="0">
                <a:solidFill>
                  <a:schemeClr val="tx1"/>
                </a:solidFill>
              </a:rPr>
              <a:t>Connect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</a:p>
          <a:p>
            <a:pPr marL="1143000" lvl="1"/>
            <a:r>
              <a:rPr lang="en-US" altLang="zh-CN" dirty="0" err="1">
                <a:solidFill>
                  <a:schemeClr val="tx1"/>
                </a:solidFill>
              </a:rPr>
              <a:t>selectorsKey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zh-CN" altLang="en-US" dirty="0">
                <a:solidFill>
                  <a:schemeClr val="tx1"/>
                </a:solidFill>
              </a:rPr>
              <a:t>当注册</a:t>
            </a:r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时生成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interest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注册事件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ready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 </a:t>
            </a:r>
            <a:r>
              <a:rPr lang="zh-CN" altLang="en-US" dirty="0">
                <a:solidFill>
                  <a:schemeClr val="tx1"/>
                </a:solidFill>
              </a:rPr>
              <a:t>注册事件就绪状态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Attachment : </a:t>
            </a:r>
            <a:r>
              <a:rPr lang="zh-CN" altLang="en-US" dirty="0">
                <a:solidFill>
                  <a:schemeClr val="tx1"/>
                </a:solidFill>
              </a:rPr>
              <a:t>附加对象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52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70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24" y="1921396"/>
            <a:ext cx="3438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8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Pipe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两个线程之间的单项数据连接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Sink Channel</a:t>
            </a: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Source Channel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77580"/>
            <a:ext cx="5048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特性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Scatter</a:t>
            </a: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Gather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通道间数据传输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transferFrom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transferTo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2033568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</a:t>
            </a:r>
            <a:r>
              <a:rPr lang="en-US" altLang="zh-CN" dirty="0"/>
              <a:t>BIO</a:t>
            </a:r>
            <a:r>
              <a:rPr lang="zh-CN" altLang="en-US" dirty="0"/>
              <a:t>的区别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基于缓冲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非阻塞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选择器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7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6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异非阻塞式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8539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 err="1"/>
              <a:t>Proactor</a:t>
            </a:r>
            <a:r>
              <a:rPr lang="zh-CN" altLang="en-US" dirty="0"/>
              <a:t>模式：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处理器发起异步读操作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只关心事件完成，不关心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就绪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事件分离器等待操作完成事件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在事件分离器等待过程中，操作系统利用并行的内核线程执行读操作至主存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事件分离器唤醒处理器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处理器处理主存中的数据后，将控制权让给事件分离器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08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107504" y="2554568"/>
            <a:ext cx="8938039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gray">
          <a:xfrm>
            <a:off x="107505" y="2560175"/>
            <a:ext cx="89380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谢谢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368847"/>
            <a:ext cx="7486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对象头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对象本身运行时数据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hashCode</a:t>
            </a:r>
            <a:r>
              <a:rPr lang="en-US" altLang="zh-CN" dirty="0"/>
              <a:t>, GC</a:t>
            </a:r>
            <a:r>
              <a:rPr lang="zh-CN" altLang="en-US" dirty="0"/>
              <a:t>分代年龄，锁信息，偏向线程</a:t>
            </a:r>
            <a:r>
              <a:rPr lang="en-US" altLang="zh-CN" dirty="0"/>
              <a:t>ID</a:t>
            </a:r>
            <a:r>
              <a:rPr lang="zh-CN" altLang="en-US" dirty="0"/>
              <a:t>， 偏向时间戳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类型指针指向类元数据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实例数据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字段分配策略 ： 字段宽度、父类字段先于子类（</a:t>
            </a:r>
            <a:r>
              <a:rPr lang="en-US" altLang="zh-CN" dirty="0" err="1">
                <a:solidFill>
                  <a:srgbClr val="FF0000"/>
                </a:solidFill>
              </a:rPr>
              <a:t>CompactFileds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对齐填充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对象大小必须为</a:t>
            </a:r>
            <a:r>
              <a:rPr lang="en-US" altLang="zh-CN" dirty="0"/>
              <a:t>8</a:t>
            </a:r>
            <a:r>
              <a:rPr lang="zh-CN" altLang="en-US" dirty="0"/>
              <a:t>字节的整数倍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79188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引用计数法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可达性分析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 Roots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虚拟机栈栈帧中本地变量表中引用到对象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方法区中类静态属性引用的对象、常量引用的对象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Native</a:t>
            </a:r>
            <a:r>
              <a:rPr lang="zh-CN" altLang="en-US" dirty="0"/>
              <a:t>方法引用的对象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Reference Chain</a:t>
            </a:r>
          </a:p>
        </p:txBody>
      </p:sp>
    </p:spTree>
    <p:extLst>
      <p:ext uri="{BB962C8B-B14F-4D97-AF65-F5344CB8AC3E}">
        <p14:creationId xmlns:p14="http://schemas.microsoft.com/office/powerpoint/2010/main" val="222610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2983</Words>
  <Application>Microsoft Office PowerPoint</Application>
  <PresentationFormat>全屏显示(16:10)</PresentationFormat>
  <Paragraphs>591</Paragraphs>
  <Slides>67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曹峻铭</cp:lastModifiedBy>
  <cp:revision>386</cp:revision>
  <dcterms:created xsi:type="dcterms:W3CDTF">2013-12-09T06:58:05Z</dcterms:created>
  <dcterms:modified xsi:type="dcterms:W3CDTF">2017-10-30T02:12:09Z</dcterms:modified>
</cp:coreProperties>
</file>