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0"/>
  </p:notesMasterIdLst>
  <p:sldIdLst>
    <p:sldId id="256" r:id="rId3"/>
    <p:sldId id="259" r:id="rId4"/>
    <p:sldId id="258" r:id="rId5"/>
    <p:sldId id="266" r:id="rId6"/>
    <p:sldId id="267" r:id="rId7"/>
    <p:sldId id="282" r:id="rId8"/>
    <p:sldId id="283" r:id="rId9"/>
    <p:sldId id="284" r:id="rId10"/>
    <p:sldId id="285" r:id="rId11"/>
    <p:sldId id="286" r:id="rId12"/>
    <p:sldId id="287" r:id="rId13"/>
    <p:sldId id="291" r:id="rId14"/>
    <p:sldId id="292" r:id="rId15"/>
    <p:sldId id="293" r:id="rId16"/>
    <p:sldId id="294" r:id="rId17"/>
    <p:sldId id="295" r:id="rId18"/>
    <p:sldId id="288" r:id="rId19"/>
    <p:sldId id="289" r:id="rId20"/>
    <p:sldId id="290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6" r:id="rId31"/>
    <p:sldId id="308" r:id="rId32"/>
    <p:sldId id="265" r:id="rId33"/>
    <p:sldId id="309" r:id="rId34"/>
    <p:sldId id="310" r:id="rId35"/>
    <p:sldId id="311" r:id="rId36"/>
    <p:sldId id="312" r:id="rId37"/>
    <p:sldId id="347" r:id="rId38"/>
    <p:sldId id="313" r:id="rId39"/>
    <p:sldId id="324" r:id="rId40"/>
    <p:sldId id="323" r:id="rId41"/>
    <p:sldId id="348" r:id="rId42"/>
    <p:sldId id="349" r:id="rId43"/>
    <p:sldId id="321" r:id="rId44"/>
    <p:sldId id="322" r:id="rId45"/>
    <p:sldId id="345" r:id="rId46"/>
    <p:sldId id="325" r:id="rId47"/>
    <p:sldId id="346" r:id="rId48"/>
    <p:sldId id="314" r:id="rId49"/>
    <p:sldId id="317" r:id="rId50"/>
    <p:sldId id="329" r:id="rId51"/>
    <p:sldId id="331" r:id="rId52"/>
    <p:sldId id="316" r:id="rId53"/>
    <p:sldId id="330" r:id="rId54"/>
    <p:sldId id="318" r:id="rId55"/>
    <p:sldId id="332" r:id="rId56"/>
    <p:sldId id="333" r:id="rId57"/>
    <p:sldId id="350" r:id="rId58"/>
    <p:sldId id="340" r:id="rId59"/>
    <p:sldId id="341" r:id="rId60"/>
    <p:sldId id="342" r:id="rId61"/>
    <p:sldId id="343" r:id="rId62"/>
    <p:sldId id="334" r:id="rId63"/>
    <p:sldId id="336" r:id="rId64"/>
    <p:sldId id="335" r:id="rId65"/>
    <p:sldId id="337" r:id="rId66"/>
    <p:sldId id="338" r:id="rId67"/>
    <p:sldId id="339" r:id="rId68"/>
    <p:sldId id="344" r:id="rId6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8755" autoAdjust="0"/>
  </p:normalViewPr>
  <p:slideViewPr>
    <p:cSldViewPr snapToGrid="0">
      <p:cViewPr varScale="1">
        <p:scale>
          <a:sx n="206" d="100"/>
          <a:sy n="206" d="100"/>
        </p:scale>
        <p:origin x="234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0E28C-8051-4D67-A07F-FA98E77D8005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85AC9-5399-4E3D-A676-D27977FBE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09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2103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323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4197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1303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640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679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5920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29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780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989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4166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825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014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9359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7381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5965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7920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843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6 3 7 2 5 8 9</a:t>
            </a:r>
          </a:p>
          <a:p>
            <a:r>
              <a:rPr lang="en-US" altLang="zh-CN" baseline="0" dirty="0"/>
              <a:t>2 1 5 4 9  &gt; 3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2                                        6                              2</a:t>
            </a:r>
          </a:p>
          <a:p>
            <a:r>
              <a:rPr lang="en-US" altLang="zh-CN" baseline="0" dirty="0"/>
              <a:t>  3                                    3  7                         1    5</a:t>
            </a:r>
          </a:p>
          <a:p>
            <a:r>
              <a:rPr lang="en-US" altLang="zh-CN" baseline="0" dirty="0"/>
              <a:t>    5                                2  5  8                           4  9</a:t>
            </a:r>
          </a:p>
          <a:p>
            <a:r>
              <a:rPr lang="en-US" altLang="zh-CN" baseline="0" dirty="0"/>
              <a:t>      6                                        9</a:t>
            </a:r>
          </a:p>
          <a:p>
            <a:r>
              <a:rPr lang="en-US" altLang="zh-CN" baseline="0" dirty="0"/>
              <a:t>     7 8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7581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5,</a:t>
            </a:r>
            <a:r>
              <a:rPr lang="en-US" altLang="zh-CN" baseline="0" dirty="0"/>
              <a:t> 7, 12,  6, 8, 4, 3, 10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831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4965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K,</a:t>
            </a:r>
            <a:r>
              <a:rPr lang="en-US" altLang="zh-CN" baseline="0" dirty="0"/>
              <a:t> S, Z, 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9614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4573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07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0787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48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6668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79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5482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77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F173-421B-4DC9-8B8B-C18B0F88039D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86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F173-421B-4DC9-8B8B-C18B0F88039D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4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F173-421B-4DC9-8B8B-C18B0F88039D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38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F173-421B-4DC9-8B8B-C18B0F88039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809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F173-421B-4DC9-8B8B-C18B0F88039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652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F173-421B-4DC9-8B8B-C18B0F88039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427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F173-421B-4DC9-8B8B-C18B0F88039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40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F173-421B-4DC9-8B8B-C18B0F88039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262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F173-421B-4DC9-8B8B-C18B0F88039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997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F173-421B-4DC9-8B8B-C18B0F88039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11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F173-421B-4DC9-8B8B-C18B0F88039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09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F173-421B-4DC9-8B8B-C18B0F88039D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242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F173-421B-4DC9-8B8B-C18B0F88039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2628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F173-421B-4DC9-8B8B-C18B0F88039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4218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F173-421B-4DC9-8B8B-C18B0F88039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2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F173-421B-4DC9-8B8B-C18B0F88039D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9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F173-421B-4DC9-8B8B-C18B0F88039D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6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F173-421B-4DC9-8B8B-C18B0F88039D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05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F173-421B-4DC9-8B8B-C18B0F88039D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7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F173-421B-4DC9-8B8B-C18B0F88039D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92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F173-421B-4DC9-8B8B-C18B0F88039D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33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F173-421B-4DC9-8B8B-C18B0F88039D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6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CF173-421B-4DC9-8B8B-C18B0F88039D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93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CF173-421B-4DC9-8B8B-C18B0F88039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C969F-7601-4AB6-B3AE-ABE0FBC168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10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7446" y="1145809"/>
            <a:ext cx="9144000" cy="1954666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rgbClr val="00B0F0"/>
                </a:solidFill>
              </a:rPr>
              <a:t>MySQL - </a:t>
            </a:r>
            <a:r>
              <a:rPr lang="en-US" altLang="zh-CN" sz="4800" dirty="0" err="1">
                <a:solidFill>
                  <a:srgbClr val="00B0F0"/>
                </a:solidFill>
              </a:rPr>
              <a:t>InnoDB</a:t>
            </a:r>
            <a:r>
              <a:rPr lang="zh-CN" altLang="en-US" sz="4800" dirty="0">
                <a:solidFill>
                  <a:srgbClr val="00B0F0"/>
                </a:solidFill>
              </a:rPr>
              <a:t>引擎原理（一）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-40341" y="5634318"/>
            <a:ext cx="12223376" cy="1237129"/>
          </a:xfrm>
          <a:custGeom>
            <a:avLst/>
            <a:gdLst>
              <a:gd name="connsiteX0" fmla="*/ 0 w 12223376"/>
              <a:gd name="connsiteY0" fmla="*/ 1237129 h 1237129"/>
              <a:gd name="connsiteX1" fmla="*/ 12223376 w 12223376"/>
              <a:gd name="connsiteY1" fmla="*/ 1237129 h 1237129"/>
              <a:gd name="connsiteX2" fmla="*/ 9197788 w 12223376"/>
              <a:gd name="connsiteY2" fmla="*/ 0 h 1237129"/>
              <a:gd name="connsiteX3" fmla="*/ 0 w 12223376"/>
              <a:gd name="connsiteY3" fmla="*/ 1237129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3376" h="1237129">
                <a:moveTo>
                  <a:pt x="0" y="1237129"/>
                </a:moveTo>
                <a:lnTo>
                  <a:pt x="12223376" y="1237129"/>
                </a:lnTo>
                <a:lnTo>
                  <a:pt x="9197788" y="0"/>
                </a:lnTo>
                <a:lnTo>
                  <a:pt x="0" y="1237129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254188" y="5607424"/>
            <a:ext cx="6790765" cy="1264023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-26894" y="5768788"/>
            <a:ext cx="9359153" cy="1129553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68627" y="5480229"/>
            <a:ext cx="2667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京东到家 移动交易研发部  李斌</a:t>
            </a:r>
          </a:p>
        </p:txBody>
      </p:sp>
    </p:spTree>
    <p:extLst>
      <p:ext uri="{BB962C8B-B14F-4D97-AF65-F5344CB8AC3E}">
        <p14:creationId xmlns:p14="http://schemas.microsoft.com/office/powerpoint/2010/main" val="3749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solidFill>
                  <a:srgbClr val="00B0F0"/>
                </a:solidFill>
              </a:rPr>
              <a:t>InnoDB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3086685" y="1738058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体系结构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918" y="2415722"/>
            <a:ext cx="5821606" cy="413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74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solidFill>
                  <a:srgbClr val="00B0F0"/>
                </a:solidFill>
              </a:rPr>
              <a:t>InnoDB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6668" y="2420609"/>
            <a:ext cx="37937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Master Thread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核心线程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刷新缓冲区到磁盘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保证数据一致性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合并插入缓冲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Undo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页的回收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脏页的刷新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3086685" y="1773227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后台线程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7132184" y="2432333"/>
            <a:ext cx="46026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IO Thread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使用</a:t>
            </a:r>
            <a:r>
              <a:rPr lang="en-US" altLang="zh-CN" sz="2000" dirty="0"/>
              <a:t>AIO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read</a:t>
            </a:r>
            <a:r>
              <a:rPr lang="zh-CN" altLang="en-US" sz="2000" dirty="0"/>
              <a:t>、</a:t>
            </a:r>
            <a:r>
              <a:rPr lang="en-US" altLang="zh-CN" sz="2000" dirty="0"/>
              <a:t>write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insertbuffer</a:t>
            </a:r>
            <a:r>
              <a:rPr lang="zh-CN" altLang="en-US" sz="2000" dirty="0"/>
              <a:t>、</a:t>
            </a:r>
            <a:r>
              <a:rPr lang="en-US" altLang="zh-CN" sz="2000" dirty="0"/>
              <a:t>log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Purge Thread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回收</a:t>
            </a:r>
            <a:r>
              <a:rPr lang="en-US" altLang="zh-CN" sz="2000" dirty="0"/>
              <a:t>undo log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Page Cleaner Thread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脏页的刷新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7134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solidFill>
                  <a:srgbClr val="00B0F0"/>
                </a:solidFill>
              </a:rPr>
              <a:t>InnoDB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6668" y="2420609"/>
            <a:ext cx="379370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Loop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Background Loop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Flush Loop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Suspend Loop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3086685" y="1773227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B0F0"/>
                </a:solidFill>
              </a:rPr>
              <a:t>Master Thread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83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solidFill>
                  <a:srgbClr val="00B0F0"/>
                </a:solidFill>
              </a:rPr>
              <a:t>InnoDB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6668" y="2655069"/>
            <a:ext cx="773265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每秒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日志缓冲刷新至磁盘（事务未提交）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合并插入缓冲（</a:t>
            </a:r>
            <a:r>
              <a:rPr lang="en-US" altLang="zh-CN" sz="2000" dirty="0"/>
              <a:t>IO</a:t>
            </a:r>
            <a:r>
              <a:rPr lang="zh-CN" altLang="en-US" sz="2000" dirty="0"/>
              <a:t>次数小于</a:t>
            </a:r>
            <a:r>
              <a:rPr lang="en-US" altLang="zh-CN" sz="2000" dirty="0"/>
              <a:t>5</a:t>
            </a:r>
            <a:r>
              <a:rPr lang="zh-CN" altLang="en-US" sz="2000" dirty="0"/>
              <a:t>次）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当前没有用户活动，则切换至</a:t>
            </a:r>
            <a:r>
              <a:rPr lang="en-US" altLang="zh-CN" sz="2000" dirty="0"/>
              <a:t>background loop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最多刷新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100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个脏页（缓冲池中脏页比例大于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90%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3086685" y="2007687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B0F0"/>
                </a:solidFill>
              </a:rPr>
              <a:t>Loop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1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solidFill>
                  <a:srgbClr val="00B0F0"/>
                </a:solidFill>
              </a:rPr>
              <a:t>InnoDB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6668" y="2655069"/>
            <a:ext cx="773265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每</a:t>
            </a:r>
            <a:r>
              <a:rPr lang="en-US" altLang="zh-CN" sz="2000" dirty="0"/>
              <a:t>10</a:t>
            </a:r>
            <a:r>
              <a:rPr lang="zh-CN" altLang="en-US" sz="2000" dirty="0"/>
              <a:t>秒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合并最多</a:t>
            </a:r>
            <a:r>
              <a:rPr lang="en-US" altLang="zh-CN" sz="2000" dirty="0"/>
              <a:t>5</a:t>
            </a:r>
            <a:r>
              <a:rPr lang="zh-CN" altLang="en-US" sz="2000" dirty="0"/>
              <a:t>个插入缓冲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日志缓冲刷新至磁盘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刷新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100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个脏页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删除无用的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undo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页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3086685" y="2007687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B0F0"/>
                </a:solidFill>
              </a:rPr>
              <a:t>Loop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9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solidFill>
                  <a:srgbClr val="00B0F0"/>
                </a:solidFill>
              </a:rPr>
              <a:t>InnoDB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6668" y="2655069"/>
            <a:ext cx="77326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合并</a:t>
            </a:r>
            <a:r>
              <a:rPr lang="en-US" altLang="zh-CN" sz="2000" dirty="0"/>
              <a:t>20</a:t>
            </a:r>
            <a:r>
              <a:rPr lang="zh-CN" altLang="en-US" sz="2000" dirty="0"/>
              <a:t>个插入缓冲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跳回</a:t>
            </a:r>
            <a:r>
              <a:rPr lang="en-US" altLang="zh-CN" sz="2000" dirty="0"/>
              <a:t>Loop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删除无用的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undo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页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刷新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100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个脏页（可能会跳转到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Flush Loop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3086685" y="2007687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B0F0"/>
                </a:solidFill>
              </a:rPr>
              <a:t>Background Loop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71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solidFill>
                  <a:srgbClr val="00B0F0"/>
                </a:solidFill>
              </a:rPr>
              <a:t>InnoDB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6668" y="2655069"/>
            <a:ext cx="773265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删除无用的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undo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页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无事可做时，跳转到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Suspend Loop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3086685" y="2007687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Flush Loop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3556669" y="4753487"/>
            <a:ext cx="7732654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Master Thread</a:t>
            </a:r>
            <a:r>
              <a:rPr lang="zh-CN" altLang="en-US" sz="2000" dirty="0"/>
              <a:t>被挂起</a:t>
            </a:r>
            <a:endParaRPr lang="en-US" altLang="zh-CN" sz="2000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3086686" y="4106105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B0F0"/>
                </a:solidFill>
              </a:rPr>
              <a:t>Suspend Loop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40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solidFill>
                  <a:srgbClr val="00B0F0"/>
                </a:solidFill>
              </a:rPr>
              <a:t>InnoDB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3086685" y="1738058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内存结构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65" y="2603290"/>
            <a:ext cx="7494692" cy="2801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3086685" y="5653540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内存管理</a:t>
            </a:r>
          </a:p>
        </p:txBody>
      </p:sp>
      <p:sp>
        <p:nvSpPr>
          <p:cNvPr id="11" name="文本框 3"/>
          <p:cNvSpPr txBox="1"/>
          <p:nvPr/>
        </p:nvSpPr>
        <p:spPr>
          <a:xfrm>
            <a:off x="3556670" y="6116389"/>
            <a:ext cx="42643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LRU List</a:t>
            </a:r>
            <a:r>
              <a:rPr lang="zh-CN" altLang="en-US" sz="2000" dirty="0"/>
              <a:t>、 </a:t>
            </a:r>
            <a:r>
              <a:rPr lang="en-US" altLang="zh-CN" sz="2000" dirty="0"/>
              <a:t>Free List</a:t>
            </a:r>
            <a:r>
              <a:rPr lang="zh-CN" altLang="en-US" sz="2000" dirty="0"/>
              <a:t>、 </a:t>
            </a:r>
            <a:r>
              <a:rPr lang="en-US" altLang="zh-CN" sz="2000" dirty="0"/>
              <a:t>Flush List</a:t>
            </a:r>
          </a:p>
        </p:txBody>
      </p:sp>
    </p:spTree>
    <p:extLst>
      <p:ext uri="{BB962C8B-B14F-4D97-AF65-F5344CB8AC3E}">
        <p14:creationId xmlns:p14="http://schemas.microsoft.com/office/powerpoint/2010/main" val="173821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solidFill>
                  <a:srgbClr val="00B0F0"/>
                </a:solidFill>
              </a:rPr>
              <a:t>InnoDB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6669" y="2083676"/>
            <a:ext cx="54040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脏页刷新开销非常大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刷新脏页时，发生宕机，数据可能无法恢复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内存空间、磁盘空间、恢复时间</a:t>
            </a:r>
            <a:endParaRPr lang="en-US" altLang="zh-CN" sz="2000" dirty="0"/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3086685" y="1444983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脏页刷新 </a:t>
            </a:r>
            <a:r>
              <a:rPr lang="en-US" altLang="zh-CN" sz="2000" dirty="0">
                <a:solidFill>
                  <a:srgbClr val="00B0F0"/>
                </a:solidFill>
              </a:rPr>
              <a:t>– </a:t>
            </a:r>
            <a:r>
              <a:rPr lang="zh-CN" altLang="en-US" sz="2000" dirty="0">
                <a:solidFill>
                  <a:srgbClr val="00B0F0"/>
                </a:solidFill>
              </a:rPr>
              <a:t>遇到问题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3556670" y="4592399"/>
            <a:ext cx="422743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缩短恢复时间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Write Ahead Log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缓冲池不足时，刷新至磁盘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redo log</a:t>
            </a:r>
            <a:r>
              <a:rPr lang="zh-CN" altLang="en-US" sz="2000" dirty="0"/>
              <a:t>不可用时，刷新脏页</a:t>
            </a:r>
            <a:endParaRPr lang="en-US" altLang="zh-CN" sz="2000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3086686" y="3953706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脏页刷新 </a:t>
            </a:r>
            <a:r>
              <a:rPr lang="en-US" altLang="zh-CN" sz="2000" dirty="0">
                <a:solidFill>
                  <a:srgbClr val="00B0F0"/>
                </a:solidFill>
              </a:rPr>
              <a:t>– </a:t>
            </a:r>
            <a:r>
              <a:rPr lang="zh-CN" altLang="en-US" sz="2000" dirty="0">
                <a:solidFill>
                  <a:srgbClr val="00B0F0"/>
                </a:solidFill>
              </a:rPr>
              <a:t>解决问题</a:t>
            </a:r>
          </a:p>
        </p:txBody>
      </p:sp>
    </p:spTree>
    <p:extLst>
      <p:ext uri="{BB962C8B-B14F-4D97-AF65-F5344CB8AC3E}">
        <p14:creationId xmlns:p14="http://schemas.microsoft.com/office/powerpoint/2010/main" val="283942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solidFill>
                  <a:srgbClr val="00B0F0"/>
                </a:solidFill>
              </a:rPr>
              <a:t>InnoDB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6669" y="2411920"/>
            <a:ext cx="4581703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Sharp checkpoint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Fuzzy checkpoint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Master Thread checkpoint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Flush LRU_LIST checkpoint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/>
              <a:t>Async</a:t>
            </a:r>
            <a:r>
              <a:rPr lang="en-US" altLang="zh-CN" sz="2000" dirty="0"/>
              <a:t>/Sync Flush checkpoint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Dirty page too much checkpoint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3086685" y="1773227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B0F0"/>
                </a:solidFill>
              </a:rPr>
              <a:t>Check Point</a:t>
            </a:r>
          </a:p>
        </p:txBody>
      </p:sp>
    </p:spTree>
    <p:extLst>
      <p:ext uri="{BB962C8B-B14F-4D97-AF65-F5344CB8AC3E}">
        <p14:creationId xmlns:p14="http://schemas.microsoft.com/office/powerpoint/2010/main" val="10057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1718848"/>
            <a:ext cx="104980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基本概念、</a:t>
            </a:r>
            <a:r>
              <a:rPr lang="en-US" altLang="zh-CN" sz="2400" dirty="0">
                <a:solidFill>
                  <a:schemeClr val="bg1"/>
                </a:solidFill>
              </a:rPr>
              <a:t>MySQL</a:t>
            </a:r>
            <a:r>
              <a:rPr lang="zh-CN" altLang="en-US" sz="2400" dirty="0">
                <a:solidFill>
                  <a:schemeClr val="bg1"/>
                </a:solidFill>
              </a:rPr>
              <a:t>体系结构、存储引擎简介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/>
                </a:solidFill>
              </a:rPr>
              <a:t>InnoDB</a:t>
            </a:r>
            <a:r>
              <a:rPr lang="zh-CN" altLang="en-US" sz="2400" dirty="0">
                <a:solidFill>
                  <a:schemeClr val="bg1"/>
                </a:solidFill>
              </a:rPr>
              <a:t>引擎原理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FF00"/>
                </a:solidFill>
              </a:rPr>
              <a:t>文件内部结构、表内部结构</a:t>
            </a:r>
            <a:endParaRPr lang="en-US" altLang="zh-CN" sz="2400" dirty="0">
              <a:solidFill>
                <a:srgbClr val="FFFF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FF00"/>
                </a:solidFill>
              </a:rPr>
              <a:t>索引及算法、锁原理及算法、事务实现原理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MySQL</a:t>
            </a:r>
            <a:r>
              <a:rPr lang="zh-CN" altLang="en-US" sz="2400" dirty="0">
                <a:solidFill>
                  <a:schemeClr val="bg1"/>
                </a:solidFill>
              </a:rPr>
              <a:t>应用架构设计与实现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4861513" y="5050971"/>
            <a:ext cx="7321522" cy="1820476"/>
          </a:xfrm>
          <a:custGeom>
            <a:avLst/>
            <a:gdLst>
              <a:gd name="connsiteX0" fmla="*/ 0 w 12223376"/>
              <a:gd name="connsiteY0" fmla="*/ 1237129 h 1237129"/>
              <a:gd name="connsiteX1" fmla="*/ 12223376 w 12223376"/>
              <a:gd name="connsiteY1" fmla="*/ 1237129 h 1237129"/>
              <a:gd name="connsiteX2" fmla="*/ 9197788 w 12223376"/>
              <a:gd name="connsiteY2" fmla="*/ 0 h 1237129"/>
              <a:gd name="connsiteX3" fmla="*/ 0 w 12223376"/>
              <a:gd name="connsiteY3" fmla="*/ 1237129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3376" h="1237129">
                <a:moveTo>
                  <a:pt x="0" y="1237129"/>
                </a:moveTo>
                <a:lnTo>
                  <a:pt x="12223376" y="1237129"/>
                </a:lnTo>
                <a:lnTo>
                  <a:pt x="9197788" y="0"/>
                </a:lnTo>
                <a:lnTo>
                  <a:pt x="0" y="123712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7315200" y="2699658"/>
            <a:ext cx="5631543" cy="4171790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7291721" y="5356839"/>
            <a:ext cx="4891314" cy="1501161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数据库应用架构设计与实现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3086685" y="2007687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单库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3556669" y="3346727"/>
            <a:ext cx="7732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按照数据范围路由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按</a:t>
            </a:r>
            <a:r>
              <a:rPr lang="en-US" altLang="zh-CN" sz="2000" dirty="0"/>
              <a:t>hash</a:t>
            </a:r>
            <a:r>
              <a:rPr lang="zh-CN" altLang="en-US" sz="2000" dirty="0"/>
              <a:t>路由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按路由服务（解耦业务与路由算法）</a:t>
            </a:r>
            <a:endParaRPr lang="en-US" altLang="zh-CN" sz="2000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3086686" y="2629007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分片</a:t>
            </a:r>
          </a:p>
        </p:txBody>
      </p:sp>
    </p:spTree>
    <p:extLst>
      <p:ext uri="{BB962C8B-B14F-4D97-AF65-F5344CB8AC3E}">
        <p14:creationId xmlns:p14="http://schemas.microsoft.com/office/powerpoint/2010/main" val="416036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数据库应用架构设计与实现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3086685" y="2007687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分组 </a:t>
            </a:r>
            <a:r>
              <a:rPr lang="en-US" altLang="zh-CN" sz="2000" dirty="0">
                <a:solidFill>
                  <a:srgbClr val="00B0F0"/>
                </a:solidFill>
              </a:rPr>
              <a:t>+ </a:t>
            </a:r>
            <a:r>
              <a:rPr lang="zh-CN" altLang="en-US" sz="2000" dirty="0">
                <a:solidFill>
                  <a:srgbClr val="00B0F0"/>
                </a:solidFill>
              </a:rPr>
              <a:t>复制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39" y="2720521"/>
            <a:ext cx="8449408" cy="3597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317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数据库应用架构设计与实现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3086685" y="2007687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分布式数据库 </a:t>
            </a:r>
            <a:r>
              <a:rPr lang="en-US" altLang="zh-CN" sz="2000" dirty="0">
                <a:solidFill>
                  <a:srgbClr val="00B0F0"/>
                </a:solidFill>
              </a:rPr>
              <a:t>– </a:t>
            </a:r>
            <a:r>
              <a:rPr lang="zh-CN" altLang="en-US" sz="2000" dirty="0">
                <a:solidFill>
                  <a:srgbClr val="00B0F0"/>
                </a:solidFill>
              </a:rPr>
              <a:t>遇到的问题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3556669" y="2701962"/>
            <a:ext cx="773265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可用性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一致性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984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数据库应用架构设计与实现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3086685" y="2007687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可用性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3556669" y="2701962"/>
            <a:ext cx="7732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读可用性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增加从库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增加缓存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369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数据库应用架构设计与实现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3086685" y="1327753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可用性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3556669" y="2022028"/>
            <a:ext cx="7732654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写可用性</a:t>
            </a:r>
            <a:endParaRPr lang="en-US" altLang="zh-CN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722" y="2876443"/>
            <a:ext cx="6560527" cy="267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3"/>
          <p:cNvSpPr txBox="1"/>
          <p:nvPr/>
        </p:nvSpPr>
        <p:spPr>
          <a:xfrm>
            <a:off x="3556670" y="5832004"/>
            <a:ext cx="7732654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主键冲突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8670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数据库应用架构设计与实现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3086685" y="1327753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一致性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85" y="2136531"/>
            <a:ext cx="8504798" cy="406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71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数据库应用架构设计与实现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3086685" y="1327753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实践案例</a:t>
            </a:r>
            <a:r>
              <a:rPr lang="en-US" altLang="zh-CN" sz="2000" dirty="0">
                <a:solidFill>
                  <a:srgbClr val="00B0F0"/>
                </a:solidFill>
              </a:rPr>
              <a:t>1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227" y="1923685"/>
            <a:ext cx="8213556" cy="478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99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数据库应用架构设计与实现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3086685" y="1327753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扩展性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888" y="2403999"/>
            <a:ext cx="7343239" cy="284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33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数据库应用架构设计与实现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3086685" y="1327753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扩展性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584" y="2268414"/>
            <a:ext cx="7856292" cy="448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42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数据库应用架构设计与实现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3086685" y="1327753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可伸缩性设计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603" y="1930644"/>
            <a:ext cx="8236094" cy="4646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8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基本概念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15284" y="2107122"/>
            <a:ext cx="48013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/>
              <a:t>物理操作系统文件或其他形式的文件集合</a:t>
            </a:r>
            <a:endParaRPr lang="en-US" altLang="zh-CN" sz="2000" dirty="0"/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3086685" y="1550490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数据库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086686" y="2863467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数据库实例</a:t>
            </a:r>
          </a:p>
        </p:txBody>
      </p:sp>
      <p:sp>
        <p:nvSpPr>
          <p:cNvPr id="11" name="文本框 3"/>
          <p:cNvSpPr txBox="1"/>
          <p:nvPr/>
        </p:nvSpPr>
        <p:spPr>
          <a:xfrm>
            <a:off x="3615285" y="3455268"/>
            <a:ext cx="7319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/>
              <a:t>管理数据库文件的运行程序 </a:t>
            </a:r>
            <a:r>
              <a:rPr lang="en-US" altLang="zh-CN" sz="2000" dirty="0"/>
              <a:t> --- </a:t>
            </a:r>
            <a:r>
              <a:rPr lang="zh-CN" altLang="en-US" sz="2000" dirty="0"/>
              <a:t>由后台线程和共享内存区域组成</a:t>
            </a:r>
            <a:endParaRPr lang="en-US" altLang="zh-CN" sz="2000" dirty="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3086687" y="4246782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关系</a:t>
            </a:r>
          </a:p>
        </p:txBody>
      </p:sp>
      <p:sp>
        <p:nvSpPr>
          <p:cNvPr id="13" name="文本框 3"/>
          <p:cNvSpPr txBox="1"/>
          <p:nvPr/>
        </p:nvSpPr>
        <p:spPr>
          <a:xfrm>
            <a:off x="3627009" y="4803414"/>
            <a:ext cx="48718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/>
              <a:t>通常是一对一， 也可能存在一对多的情况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4064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数据库应用架构设计与实现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3086685" y="1327753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分布式事务算法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510" y="1362922"/>
            <a:ext cx="533400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37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163429" y="3096031"/>
            <a:ext cx="850335" cy="85033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190957" y="2736370"/>
            <a:ext cx="1810087" cy="1810087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8" name="椭圆 7"/>
          <p:cNvSpPr/>
          <p:nvPr/>
        </p:nvSpPr>
        <p:spPr>
          <a:xfrm>
            <a:off x="8164473" y="3123387"/>
            <a:ext cx="850335" cy="85033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177193" y="3096032"/>
            <a:ext cx="850335" cy="85033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0178237" y="3165256"/>
            <a:ext cx="850335" cy="85033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66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7446" y="1145809"/>
            <a:ext cx="9144000" cy="1954666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rgbClr val="00B0F0"/>
                </a:solidFill>
              </a:rPr>
              <a:t>MySQL - </a:t>
            </a:r>
            <a:r>
              <a:rPr lang="en-US" altLang="zh-CN" sz="4800" dirty="0" err="1">
                <a:solidFill>
                  <a:srgbClr val="00B0F0"/>
                </a:solidFill>
              </a:rPr>
              <a:t>InnoDB</a:t>
            </a:r>
            <a:r>
              <a:rPr lang="zh-CN" altLang="en-US" sz="4800" dirty="0">
                <a:solidFill>
                  <a:srgbClr val="00B0F0"/>
                </a:solidFill>
              </a:rPr>
              <a:t>引擎原理（二）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-40341" y="5634318"/>
            <a:ext cx="12223376" cy="1237129"/>
          </a:xfrm>
          <a:custGeom>
            <a:avLst/>
            <a:gdLst>
              <a:gd name="connsiteX0" fmla="*/ 0 w 12223376"/>
              <a:gd name="connsiteY0" fmla="*/ 1237129 h 1237129"/>
              <a:gd name="connsiteX1" fmla="*/ 12223376 w 12223376"/>
              <a:gd name="connsiteY1" fmla="*/ 1237129 h 1237129"/>
              <a:gd name="connsiteX2" fmla="*/ 9197788 w 12223376"/>
              <a:gd name="connsiteY2" fmla="*/ 0 h 1237129"/>
              <a:gd name="connsiteX3" fmla="*/ 0 w 12223376"/>
              <a:gd name="connsiteY3" fmla="*/ 1237129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3376" h="1237129">
                <a:moveTo>
                  <a:pt x="0" y="1237129"/>
                </a:moveTo>
                <a:lnTo>
                  <a:pt x="12223376" y="1237129"/>
                </a:lnTo>
                <a:lnTo>
                  <a:pt x="9197788" y="0"/>
                </a:lnTo>
                <a:lnTo>
                  <a:pt x="0" y="1237129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254188" y="5607424"/>
            <a:ext cx="6790765" cy="1264023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-26894" y="5768788"/>
            <a:ext cx="9359153" cy="1129553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8627" y="5480229"/>
            <a:ext cx="2667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prstClr val="white">
                    <a:lumMod val="50000"/>
                  </a:prstClr>
                </a:solidFill>
              </a:rPr>
              <a:t>京东到家 移动交易研发部  李斌</a:t>
            </a:r>
          </a:p>
        </p:txBody>
      </p:sp>
    </p:spTree>
    <p:extLst>
      <p:ext uri="{BB962C8B-B14F-4D97-AF65-F5344CB8AC3E}">
        <p14:creationId xmlns:p14="http://schemas.microsoft.com/office/powerpoint/2010/main" val="296774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1718848"/>
            <a:ext cx="104980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white"/>
                </a:solidFill>
              </a:rPr>
              <a:t>文件、事务（</a:t>
            </a:r>
            <a:r>
              <a:rPr lang="en-US" altLang="zh-CN" sz="2400" dirty="0">
                <a:solidFill>
                  <a:prstClr val="white"/>
                </a:solidFill>
              </a:rPr>
              <a:t>ACD</a:t>
            </a:r>
            <a:r>
              <a:rPr lang="zh-CN" altLang="en-US" sz="2400" dirty="0">
                <a:solidFill>
                  <a:prstClr val="white"/>
                </a:solidFill>
              </a:rPr>
              <a:t>）、表</a:t>
            </a:r>
            <a:endParaRPr lang="en-US" altLang="zh-CN" sz="2400" dirty="0">
              <a:solidFill>
                <a:prstClr val="white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white"/>
                </a:solidFill>
              </a:rPr>
              <a:t>索引 </a:t>
            </a:r>
            <a:r>
              <a:rPr lang="en-US" altLang="zh-CN" sz="2400" dirty="0">
                <a:solidFill>
                  <a:prstClr val="white"/>
                </a:solidFill>
              </a:rPr>
              <a:t>- </a:t>
            </a:r>
            <a:r>
              <a:rPr lang="zh-CN" altLang="en-US" sz="2400" dirty="0">
                <a:solidFill>
                  <a:prstClr val="white"/>
                </a:solidFill>
              </a:rPr>
              <a:t>相关数据结构及算法</a:t>
            </a:r>
            <a:endParaRPr lang="en-US" altLang="zh-CN" sz="2400" dirty="0">
              <a:solidFill>
                <a:prstClr val="white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FFFF00"/>
                </a:solidFill>
              </a:rPr>
              <a:t>Innodb</a:t>
            </a:r>
            <a:r>
              <a:rPr lang="zh-CN" altLang="en-US" sz="2400" dirty="0">
                <a:solidFill>
                  <a:srgbClr val="FFFF00"/>
                </a:solidFill>
              </a:rPr>
              <a:t>索引、锁原理及算法、事务</a:t>
            </a:r>
            <a:r>
              <a:rPr lang="en-US" altLang="zh-CN" sz="2400" dirty="0">
                <a:solidFill>
                  <a:srgbClr val="FFFF00"/>
                </a:solidFill>
              </a:rPr>
              <a:t>(I)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FF00"/>
                </a:solidFill>
              </a:rPr>
              <a:t>优化（系统优化， </a:t>
            </a:r>
            <a:r>
              <a:rPr lang="en-US" altLang="zh-CN" sz="2400" dirty="0">
                <a:solidFill>
                  <a:srgbClr val="FFFF00"/>
                </a:solidFill>
              </a:rPr>
              <a:t>SQL</a:t>
            </a:r>
            <a:r>
              <a:rPr lang="zh-CN" altLang="en-US" sz="2400" dirty="0">
                <a:solidFill>
                  <a:srgbClr val="FFFF00"/>
                </a:solidFill>
              </a:rPr>
              <a:t>优化）</a:t>
            </a:r>
            <a:endParaRPr lang="en-US" altLang="zh-CN" sz="2400" dirty="0">
              <a:solidFill>
                <a:srgbClr val="FFFF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FF00"/>
                </a:solidFill>
              </a:rPr>
              <a:t>MySQL</a:t>
            </a:r>
            <a:r>
              <a:rPr lang="zh-CN" altLang="en-US" sz="2400" dirty="0">
                <a:solidFill>
                  <a:srgbClr val="FFFF00"/>
                </a:solidFill>
              </a:rPr>
              <a:t>发展趋势</a:t>
            </a:r>
            <a:endParaRPr lang="en-US" altLang="zh-CN" sz="2400" dirty="0">
              <a:solidFill>
                <a:srgbClr val="FFFF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white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white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4861513" y="5050971"/>
            <a:ext cx="7321522" cy="1820476"/>
          </a:xfrm>
          <a:custGeom>
            <a:avLst/>
            <a:gdLst>
              <a:gd name="connsiteX0" fmla="*/ 0 w 12223376"/>
              <a:gd name="connsiteY0" fmla="*/ 1237129 h 1237129"/>
              <a:gd name="connsiteX1" fmla="*/ 12223376 w 12223376"/>
              <a:gd name="connsiteY1" fmla="*/ 1237129 h 1237129"/>
              <a:gd name="connsiteX2" fmla="*/ 9197788 w 12223376"/>
              <a:gd name="connsiteY2" fmla="*/ 0 h 1237129"/>
              <a:gd name="connsiteX3" fmla="*/ 0 w 12223376"/>
              <a:gd name="connsiteY3" fmla="*/ 1237129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3376" h="1237129">
                <a:moveTo>
                  <a:pt x="0" y="1237129"/>
                </a:moveTo>
                <a:lnTo>
                  <a:pt x="12223376" y="1237129"/>
                </a:lnTo>
                <a:lnTo>
                  <a:pt x="9197788" y="0"/>
                </a:lnTo>
                <a:lnTo>
                  <a:pt x="0" y="123712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315200" y="2699658"/>
            <a:ext cx="5631543" cy="4171790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7291721" y="5356839"/>
            <a:ext cx="4891314" cy="1501161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0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</a:rPr>
              <a:t>MySQL</a:t>
            </a:r>
            <a:r>
              <a:rPr lang="zh-CN" altLang="en-US" sz="3600" dirty="0">
                <a:solidFill>
                  <a:srgbClr val="00B0F0"/>
                </a:solidFill>
              </a:rPr>
              <a:t>文件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15284" y="2107122"/>
            <a:ext cx="2680542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参数 ： </a:t>
            </a:r>
            <a:r>
              <a:rPr lang="en-US" altLang="zh-CN" sz="2000" dirty="0"/>
              <a:t>key - value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动态参数</a:t>
            </a:r>
            <a:endParaRPr lang="en-US" altLang="zh-CN" sz="2000" dirty="0"/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global</a:t>
            </a: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session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静态参数</a:t>
            </a:r>
            <a:endParaRPr lang="en-US" altLang="zh-CN" sz="2000" dirty="0"/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3086685" y="1550490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参数文件</a:t>
            </a: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3086686" y="5008776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套接字文件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3086687" y="5676988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err="1">
                <a:solidFill>
                  <a:srgbClr val="00B0F0"/>
                </a:solidFill>
              </a:rPr>
              <a:t>pid</a:t>
            </a:r>
            <a:r>
              <a:rPr lang="zh-CN" altLang="en-US" sz="2000" dirty="0">
                <a:solidFill>
                  <a:srgbClr val="00B0F0"/>
                </a:solidFill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138390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</a:rPr>
              <a:t>MySQL</a:t>
            </a:r>
            <a:r>
              <a:rPr lang="zh-CN" altLang="en-US" sz="3600" dirty="0">
                <a:solidFill>
                  <a:srgbClr val="00B0F0"/>
                </a:solidFill>
              </a:rPr>
              <a:t>文件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15284" y="2107122"/>
            <a:ext cx="588693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错误日志文件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慢查询日志文件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查询日志文件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二进日志制文件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恢复、 复制、 审计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XA</a:t>
            </a:r>
            <a:r>
              <a:rPr lang="zh-CN" altLang="en-US" sz="2000" dirty="0"/>
              <a:t>事务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日志格式 ： </a:t>
            </a:r>
            <a:r>
              <a:rPr lang="en-US" altLang="zh-CN" sz="2000" dirty="0"/>
              <a:t>STATEMENT</a:t>
            </a:r>
            <a:r>
              <a:rPr lang="zh-CN" altLang="en-US" sz="2000" dirty="0"/>
              <a:t>、</a:t>
            </a:r>
            <a:r>
              <a:rPr lang="en-US" altLang="zh-CN" sz="2000" dirty="0"/>
              <a:t>ROW</a:t>
            </a:r>
            <a:r>
              <a:rPr lang="zh-CN" altLang="en-US" sz="2000" dirty="0"/>
              <a:t>、</a:t>
            </a:r>
            <a:r>
              <a:rPr lang="en-US" altLang="zh-CN" sz="2000" dirty="0"/>
              <a:t>MIXED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3086685" y="1550490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日志文件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086686" y="6145907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表结构定义文件</a:t>
            </a:r>
          </a:p>
        </p:txBody>
      </p:sp>
    </p:spTree>
    <p:extLst>
      <p:ext uri="{BB962C8B-B14F-4D97-AF65-F5344CB8AC3E}">
        <p14:creationId xmlns:p14="http://schemas.microsoft.com/office/powerpoint/2010/main" val="172715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solidFill>
                  <a:srgbClr val="00B0F0"/>
                </a:solidFill>
              </a:rPr>
              <a:t>InnoDB</a:t>
            </a:r>
            <a:r>
              <a:rPr lang="en-US" altLang="zh-CN" sz="3600" dirty="0">
                <a:solidFill>
                  <a:srgbClr val="00B0F0"/>
                </a:solidFill>
              </a:rPr>
              <a:t> </a:t>
            </a:r>
            <a:r>
              <a:rPr lang="zh-CN" altLang="en-US" sz="3600" dirty="0">
                <a:solidFill>
                  <a:srgbClr val="00B0F0"/>
                </a:solidFill>
              </a:rPr>
              <a:t>存储引擎文件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标题 1"/>
          <p:cNvSpPr txBox="1">
            <a:spLocks/>
          </p:cNvSpPr>
          <p:nvPr/>
        </p:nvSpPr>
        <p:spPr>
          <a:xfrm>
            <a:off x="3084210" y="1908449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重做日志文件（</a:t>
            </a:r>
            <a:r>
              <a:rPr lang="en-US" altLang="zh-CN" sz="2000" dirty="0">
                <a:solidFill>
                  <a:srgbClr val="00B0F0"/>
                </a:solidFill>
              </a:rPr>
              <a:t>redo log</a:t>
            </a:r>
            <a:r>
              <a:rPr lang="zh-CN" altLang="en-US" sz="2000" dirty="0">
                <a:solidFill>
                  <a:srgbClr val="00B0F0"/>
                </a:solidFill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046" y="3068869"/>
            <a:ext cx="43719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9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solidFill>
                  <a:srgbClr val="00B0F0"/>
                </a:solidFill>
              </a:rPr>
              <a:t>InnoDB</a:t>
            </a:r>
            <a:r>
              <a:rPr lang="en-US" altLang="zh-CN" sz="3600" dirty="0">
                <a:solidFill>
                  <a:srgbClr val="00B0F0"/>
                </a:solidFill>
              </a:rPr>
              <a:t> </a:t>
            </a:r>
            <a:r>
              <a:rPr lang="zh-CN" altLang="en-US" sz="3600" dirty="0">
                <a:solidFill>
                  <a:srgbClr val="00B0F0"/>
                </a:solidFill>
              </a:rPr>
              <a:t>存储引擎文件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标题 1"/>
          <p:cNvSpPr txBox="1">
            <a:spLocks/>
          </p:cNvSpPr>
          <p:nvPr/>
        </p:nvSpPr>
        <p:spPr>
          <a:xfrm>
            <a:off x="3084210" y="1908449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重做日志文件（</a:t>
            </a:r>
            <a:r>
              <a:rPr lang="en-US" altLang="zh-CN" sz="2000" dirty="0">
                <a:solidFill>
                  <a:srgbClr val="00B0F0"/>
                </a:solidFill>
              </a:rPr>
              <a:t>redo log</a:t>
            </a:r>
            <a:r>
              <a:rPr lang="zh-CN" altLang="en-US" sz="2000" dirty="0">
                <a:solidFill>
                  <a:srgbClr val="00B0F0"/>
                </a:solidFill>
              </a:rPr>
              <a:t>）</a:t>
            </a:r>
          </a:p>
        </p:txBody>
      </p:sp>
      <p:sp>
        <p:nvSpPr>
          <p:cNvPr id="17" name="文本框 3"/>
          <p:cNvSpPr txBox="1"/>
          <p:nvPr/>
        </p:nvSpPr>
        <p:spPr>
          <a:xfrm>
            <a:off x="3473468" y="2571936"/>
            <a:ext cx="8238153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Force Log at Commit</a:t>
            </a:r>
            <a:r>
              <a:rPr lang="zh-CN" altLang="en-US" sz="2000" dirty="0"/>
              <a:t>、保证数据的完整性、保证事务的持久性（</a:t>
            </a:r>
            <a:r>
              <a:rPr lang="en-US" altLang="zh-CN" sz="2000" dirty="0"/>
              <a:t>D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log block</a:t>
            </a:r>
            <a:r>
              <a:rPr lang="zh-CN" altLang="en-US" sz="2000" dirty="0"/>
              <a:t>、</a:t>
            </a:r>
            <a:r>
              <a:rPr lang="en-US" altLang="zh-CN" sz="2000" dirty="0"/>
              <a:t>log group</a:t>
            </a:r>
            <a:r>
              <a:rPr lang="zh-CN" altLang="en-US" sz="2000" dirty="0"/>
              <a:t>、顺序写（</a:t>
            </a:r>
            <a:r>
              <a:rPr lang="en-US" altLang="zh-CN" sz="2000" dirty="0" err="1"/>
              <a:t>fsync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恢复时才会读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日志格式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/>
              <a:t>redo_log_type</a:t>
            </a:r>
            <a:r>
              <a:rPr lang="en-US" altLang="zh-CN" sz="2000" dirty="0"/>
              <a:t>  - 1B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space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/>
              <a:t>page_no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/>
              <a:t>redo_log_body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4776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solidFill>
                  <a:srgbClr val="00B0F0"/>
                </a:solidFill>
              </a:rPr>
              <a:t>InnoDB</a:t>
            </a:r>
            <a:r>
              <a:rPr lang="en-US" altLang="zh-CN" sz="3600" dirty="0">
                <a:solidFill>
                  <a:srgbClr val="00B0F0"/>
                </a:solidFill>
              </a:rPr>
              <a:t> </a:t>
            </a:r>
            <a:r>
              <a:rPr lang="zh-CN" altLang="en-US" sz="3600" dirty="0">
                <a:solidFill>
                  <a:srgbClr val="00B0F0"/>
                </a:solidFill>
              </a:rPr>
              <a:t>存储引擎文件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标题 1"/>
          <p:cNvSpPr txBox="1">
            <a:spLocks/>
          </p:cNvSpPr>
          <p:nvPr/>
        </p:nvSpPr>
        <p:spPr>
          <a:xfrm>
            <a:off x="3084210" y="1995539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重做日志文件（</a:t>
            </a:r>
            <a:r>
              <a:rPr lang="en-US" altLang="zh-CN" sz="2000" dirty="0">
                <a:solidFill>
                  <a:srgbClr val="00B0F0"/>
                </a:solidFill>
              </a:rPr>
              <a:t>redo log</a:t>
            </a:r>
            <a:r>
              <a:rPr lang="zh-CN" altLang="en-US" sz="2000" dirty="0">
                <a:solidFill>
                  <a:srgbClr val="00B0F0"/>
                </a:solidFill>
              </a:rPr>
              <a:t>）</a:t>
            </a:r>
          </a:p>
        </p:txBody>
      </p:sp>
      <p:sp>
        <p:nvSpPr>
          <p:cNvPr id="17" name="文本框 3"/>
          <p:cNvSpPr txBox="1"/>
          <p:nvPr/>
        </p:nvSpPr>
        <p:spPr>
          <a:xfrm>
            <a:off x="3473468" y="2659026"/>
            <a:ext cx="354295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LSN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Log sequence number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Log flushed up to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Pages flushed up to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f(f(x)) = f(x)</a:t>
            </a:r>
          </a:p>
        </p:txBody>
      </p:sp>
    </p:spTree>
    <p:extLst>
      <p:ext uri="{BB962C8B-B14F-4D97-AF65-F5344CB8AC3E}">
        <p14:creationId xmlns:p14="http://schemas.microsoft.com/office/powerpoint/2010/main" val="393261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solidFill>
                  <a:srgbClr val="00B0F0"/>
                </a:solidFill>
              </a:rPr>
              <a:t>InnoDB</a:t>
            </a:r>
            <a:r>
              <a:rPr lang="en-US" altLang="zh-CN" sz="3600" dirty="0">
                <a:solidFill>
                  <a:srgbClr val="00B0F0"/>
                </a:solidFill>
              </a:rPr>
              <a:t> </a:t>
            </a:r>
            <a:r>
              <a:rPr lang="zh-CN" altLang="en-US" sz="3600" dirty="0">
                <a:solidFill>
                  <a:srgbClr val="00B0F0"/>
                </a:solidFill>
              </a:rPr>
              <a:t>存储引擎文件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标题 1"/>
          <p:cNvSpPr txBox="1">
            <a:spLocks/>
          </p:cNvSpPr>
          <p:nvPr/>
        </p:nvSpPr>
        <p:spPr>
          <a:xfrm>
            <a:off x="3084210" y="1468106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00B0F0"/>
                </a:solidFill>
              </a:rPr>
              <a:t>undo log </a:t>
            </a:r>
            <a:r>
              <a:rPr lang="zh-CN" altLang="en-US" sz="2000" dirty="0">
                <a:solidFill>
                  <a:srgbClr val="00B0F0"/>
                </a:solidFill>
              </a:rPr>
              <a:t>文件</a:t>
            </a:r>
          </a:p>
        </p:txBody>
      </p:sp>
      <p:sp>
        <p:nvSpPr>
          <p:cNvPr id="17" name="文本框 3"/>
          <p:cNvSpPr txBox="1"/>
          <p:nvPr/>
        </p:nvSpPr>
        <p:spPr>
          <a:xfrm>
            <a:off x="3473468" y="2044503"/>
            <a:ext cx="2831224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undo segment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帮助事务回滚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实现</a:t>
            </a:r>
            <a:r>
              <a:rPr lang="en-US" altLang="zh-CN" sz="2000" dirty="0"/>
              <a:t>MVCC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undo log </a:t>
            </a:r>
            <a:r>
              <a:rPr lang="zh-CN" altLang="en-US" sz="2000" dirty="0"/>
              <a:t>日志格式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insert undo log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update undo log</a:t>
            </a:r>
          </a:p>
        </p:txBody>
      </p:sp>
    </p:spTree>
    <p:extLst>
      <p:ext uri="{BB962C8B-B14F-4D97-AF65-F5344CB8AC3E}">
        <p14:creationId xmlns:p14="http://schemas.microsoft.com/office/powerpoint/2010/main" val="304893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3086685" y="1491875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B0F0"/>
                </a:solidFill>
              </a:rPr>
              <a:t>MySQL </a:t>
            </a:r>
            <a:r>
              <a:rPr lang="zh-CN" altLang="en-US" sz="2000" dirty="0">
                <a:solidFill>
                  <a:srgbClr val="00B0F0"/>
                </a:solidFill>
              </a:rPr>
              <a:t>是单进程多线程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086686" y="2019411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体系结构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299" y="2544636"/>
            <a:ext cx="70485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</a:rPr>
              <a:t>MySQL</a:t>
            </a:r>
            <a:r>
              <a:rPr lang="zh-CN" altLang="en-US" sz="3600" dirty="0">
                <a:solidFill>
                  <a:srgbClr val="00B0F0"/>
                </a:solidFill>
              </a:rPr>
              <a:t>体系结构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3086686" y="5817685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存储引擎各有特点和用途， 是基于表的，而不是基于库的</a:t>
            </a:r>
          </a:p>
        </p:txBody>
      </p:sp>
    </p:spTree>
    <p:extLst>
      <p:ext uri="{BB962C8B-B14F-4D97-AF65-F5344CB8AC3E}">
        <p14:creationId xmlns:p14="http://schemas.microsoft.com/office/powerpoint/2010/main" val="365213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solidFill>
                  <a:srgbClr val="00B0F0"/>
                </a:solidFill>
              </a:rPr>
              <a:t>InnoDB</a:t>
            </a:r>
            <a:r>
              <a:rPr lang="en-US" altLang="zh-CN" sz="3600" dirty="0">
                <a:solidFill>
                  <a:srgbClr val="00B0F0"/>
                </a:solidFill>
              </a:rPr>
              <a:t> </a:t>
            </a:r>
            <a:r>
              <a:rPr lang="zh-CN" altLang="en-US" sz="3600" dirty="0">
                <a:solidFill>
                  <a:srgbClr val="00B0F0"/>
                </a:solidFill>
              </a:rPr>
              <a:t>存储引擎文件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标题 1"/>
          <p:cNvSpPr txBox="1">
            <a:spLocks/>
          </p:cNvSpPr>
          <p:nvPr/>
        </p:nvSpPr>
        <p:spPr>
          <a:xfrm>
            <a:off x="3084210" y="1468106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00B0F0"/>
                </a:solidFill>
              </a:rPr>
              <a:t>insert undo log </a:t>
            </a:r>
            <a:r>
              <a:rPr lang="zh-CN" altLang="en-US" sz="2000" dirty="0">
                <a:solidFill>
                  <a:srgbClr val="00B0F0"/>
                </a:solidFill>
              </a:rPr>
              <a:t>格式</a:t>
            </a:r>
          </a:p>
        </p:txBody>
      </p:sp>
      <p:sp>
        <p:nvSpPr>
          <p:cNvPr id="17" name="文本框 3"/>
          <p:cNvSpPr txBox="1"/>
          <p:nvPr/>
        </p:nvSpPr>
        <p:spPr>
          <a:xfrm>
            <a:off x="3473468" y="2044503"/>
            <a:ext cx="184731" cy="49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928" y="2257852"/>
            <a:ext cx="31242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solidFill>
                  <a:srgbClr val="00B0F0"/>
                </a:solidFill>
              </a:rPr>
              <a:t>InnoDB</a:t>
            </a:r>
            <a:r>
              <a:rPr lang="en-US" altLang="zh-CN" sz="3600" dirty="0">
                <a:solidFill>
                  <a:srgbClr val="00B0F0"/>
                </a:solidFill>
              </a:rPr>
              <a:t> </a:t>
            </a:r>
            <a:r>
              <a:rPr lang="zh-CN" altLang="en-US" sz="3600" dirty="0">
                <a:solidFill>
                  <a:srgbClr val="00B0F0"/>
                </a:solidFill>
              </a:rPr>
              <a:t>存储引擎文件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标题 1"/>
          <p:cNvSpPr txBox="1">
            <a:spLocks/>
          </p:cNvSpPr>
          <p:nvPr/>
        </p:nvSpPr>
        <p:spPr>
          <a:xfrm>
            <a:off x="2640075" y="1172012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00B0F0"/>
                </a:solidFill>
              </a:rPr>
              <a:t>update undo log </a:t>
            </a:r>
            <a:r>
              <a:rPr lang="zh-CN" altLang="en-US" sz="2000" dirty="0">
                <a:solidFill>
                  <a:srgbClr val="00B0F0"/>
                </a:solidFill>
              </a:rPr>
              <a:t>格式</a:t>
            </a:r>
          </a:p>
        </p:txBody>
      </p:sp>
      <p:sp>
        <p:nvSpPr>
          <p:cNvPr id="17" name="文本框 3"/>
          <p:cNvSpPr txBox="1"/>
          <p:nvPr/>
        </p:nvSpPr>
        <p:spPr>
          <a:xfrm>
            <a:off x="3473468" y="2044503"/>
            <a:ext cx="184731" cy="49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620" y="1634144"/>
            <a:ext cx="5604294" cy="519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事务基本概念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2942965" y="1440067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00B0F0"/>
                </a:solidFill>
              </a:rPr>
              <a:t>ACID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3471563" y="2055377"/>
            <a:ext cx="4660250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原子性 ： 要么都做， 要么都不做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一致性 ： 完整性约束不被破坏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隔离性 ： 并发控制， 可串行化， 锁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持久性 ： 事务提交， 结果永久</a:t>
            </a:r>
            <a:endParaRPr lang="en-US" altLang="zh-CN" sz="2000" dirty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2947316" y="4396631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分类</a:t>
            </a:r>
          </a:p>
        </p:txBody>
      </p:sp>
      <p:sp>
        <p:nvSpPr>
          <p:cNvPr id="14" name="文本框 3"/>
          <p:cNvSpPr txBox="1"/>
          <p:nvPr/>
        </p:nvSpPr>
        <p:spPr>
          <a:xfrm>
            <a:off x="3475914" y="5011941"/>
            <a:ext cx="2839239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扁平事务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带保存点到扁平事务</a:t>
            </a:r>
            <a:endParaRPr lang="en-US" altLang="zh-CN" sz="2000" dirty="0"/>
          </a:p>
        </p:txBody>
      </p:sp>
      <p:sp>
        <p:nvSpPr>
          <p:cNvPr id="15" name="文本框 3"/>
          <p:cNvSpPr txBox="1"/>
          <p:nvPr/>
        </p:nvSpPr>
        <p:spPr>
          <a:xfrm>
            <a:off x="6793873" y="5011941"/>
            <a:ext cx="1556836" cy="1037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链式事务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嵌套事务</a:t>
            </a:r>
            <a:endParaRPr lang="en-US" altLang="zh-CN" sz="2000" dirty="0"/>
          </a:p>
        </p:txBody>
      </p:sp>
      <p:sp>
        <p:nvSpPr>
          <p:cNvPr id="16" name="文本框 3"/>
          <p:cNvSpPr txBox="1"/>
          <p:nvPr/>
        </p:nvSpPr>
        <p:spPr>
          <a:xfrm>
            <a:off x="8975376" y="5016293"/>
            <a:ext cx="1813317" cy="499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分布式事务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4258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事务的实现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2942965" y="1440067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控制语句</a:t>
            </a:r>
          </a:p>
        </p:txBody>
      </p:sp>
      <p:sp>
        <p:nvSpPr>
          <p:cNvPr id="12" name="文本框 3"/>
          <p:cNvSpPr txBox="1"/>
          <p:nvPr/>
        </p:nvSpPr>
        <p:spPr>
          <a:xfrm>
            <a:off x="3471563" y="2055377"/>
            <a:ext cx="42602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START TRANSACTION | BEGIN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COMMIT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ROLLBACK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SAVEPOINT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RELEASE SAVEPOINT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ROLLBACK TO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SET TRANSACTION</a:t>
            </a:r>
          </a:p>
        </p:txBody>
      </p:sp>
    </p:spTree>
    <p:extLst>
      <p:ext uri="{BB962C8B-B14F-4D97-AF65-F5344CB8AC3E}">
        <p14:creationId xmlns:p14="http://schemas.microsoft.com/office/powerpoint/2010/main" val="400606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事务的实现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2942965" y="1710029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00B0F0"/>
                </a:solidFill>
              </a:rPr>
              <a:t>purge</a:t>
            </a:r>
          </a:p>
        </p:txBody>
      </p:sp>
      <p:sp>
        <p:nvSpPr>
          <p:cNvPr id="12" name="文本框 3"/>
          <p:cNvSpPr txBox="1"/>
          <p:nvPr/>
        </p:nvSpPr>
        <p:spPr>
          <a:xfrm>
            <a:off x="3471563" y="2325339"/>
            <a:ext cx="4443845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Delete</a:t>
            </a:r>
            <a:r>
              <a:rPr lang="zh-CN" altLang="en-US" sz="2000" dirty="0"/>
              <a:t>、</a:t>
            </a:r>
            <a:r>
              <a:rPr lang="en-US" altLang="zh-CN" sz="2000" dirty="0"/>
              <a:t>Update</a:t>
            </a:r>
            <a:r>
              <a:rPr lang="zh-CN" altLang="en-US" sz="2000" dirty="0"/>
              <a:t>延时操作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History List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参数：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/>
              <a:t>Innodb_purge_batch_size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/>
              <a:t>Innodb_max_purge_lag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/>
              <a:t>Innodb_max_purge_lag_delay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4720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事务的实现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2938608" y="2019188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00B0F0"/>
                </a:solidFill>
              </a:rPr>
              <a:t>group commit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3467206" y="2634498"/>
            <a:ext cx="4519186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/>
              <a:t>fsync</a:t>
            </a:r>
            <a:r>
              <a:rPr lang="zh-CN" altLang="en-US" sz="2000" dirty="0"/>
              <a:t>刷新多个事务日志到日志文件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遇到的问题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group commit</a:t>
            </a:r>
            <a:r>
              <a:rPr lang="zh-CN" altLang="en-US" sz="2000" dirty="0"/>
              <a:t>失效</a:t>
            </a:r>
            <a:endParaRPr lang="en-US" altLang="zh-CN" sz="2000" dirty="0"/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二进制日志和事务采用</a:t>
            </a:r>
            <a:r>
              <a:rPr lang="en-US" altLang="zh-CN" sz="2000" dirty="0"/>
              <a:t>2PC</a:t>
            </a: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/>
              <a:t>prepare_commit_mutex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9846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事务的实现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2938608" y="2019188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00B0F0"/>
                </a:solidFill>
              </a:rPr>
              <a:t>group commit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3467206" y="2634498"/>
            <a:ext cx="6922088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解决问题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按事务提交顺序加入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层队列，</a:t>
            </a:r>
            <a:r>
              <a:rPr lang="en-US" altLang="zh-CN" sz="2000" dirty="0"/>
              <a:t>leader</a:t>
            </a:r>
            <a:r>
              <a:rPr lang="zh-CN" altLang="en-US" sz="2000" dirty="0"/>
              <a:t>、</a:t>
            </a:r>
            <a:r>
              <a:rPr lang="en-US" altLang="zh-CN" sz="2000" dirty="0"/>
              <a:t>follower </a:t>
            </a: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flush</a:t>
            </a: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sync</a:t>
            </a: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commit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/>
              <a:t>binlog_max_flush_queue_time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44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表 </a:t>
            </a:r>
            <a:r>
              <a:rPr lang="en-US" altLang="zh-CN" sz="3600" dirty="0">
                <a:solidFill>
                  <a:srgbClr val="00B0F0"/>
                </a:solidFill>
              </a:rPr>
              <a:t>- </a:t>
            </a:r>
            <a:r>
              <a:rPr lang="zh-CN" altLang="en-US" sz="3600" dirty="0">
                <a:solidFill>
                  <a:srgbClr val="00B0F0"/>
                </a:solidFill>
              </a:rPr>
              <a:t>表空间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2928022" y="1508665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表空间文件</a:t>
            </a:r>
          </a:p>
        </p:txBody>
      </p:sp>
      <p:sp>
        <p:nvSpPr>
          <p:cNvPr id="12" name="文本框 3"/>
          <p:cNvSpPr txBox="1"/>
          <p:nvPr/>
        </p:nvSpPr>
        <p:spPr>
          <a:xfrm>
            <a:off x="3456620" y="2115266"/>
            <a:ext cx="4764446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Table Space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Leaf node segment(Data)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Non-Leaf node segment(Index)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Rollback segment(undo)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Segment</a:t>
            </a:r>
            <a:r>
              <a:rPr lang="zh-CN" altLang="en-US" sz="2000" dirty="0"/>
              <a:t> </a:t>
            </a:r>
            <a:r>
              <a:rPr lang="en-US" altLang="zh-CN" sz="2000" dirty="0"/>
              <a:t>- 4 Extent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Extent - 64 Page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Page - Row -   (16KB/2) - 200 = 7992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Row(row-oriented)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3977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表 </a:t>
            </a:r>
            <a:r>
              <a:rPr lang="en-US" altLang="zh-CN" sz="3600" dirty="0">
                <a:solidFill>
                  <a:srgbClr val="00B0F0"/>
                </a:solidFill>
              </a:rPr>
              <a:t>- </a:t>
            </a:r>
            <a:r>
              <a:rPr lang="zh-CN" altLang="en-US" sz="3600" dirty="0">
                <a:solidFill>
                  <a:srgbClr val="00B0F0"/>
                </a:solidFill>
              </a:rPr>
              <a:t>数据页结构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3086686" y="1499054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结构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3615284" y="2113105"/>
            <a:ext cx="404790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File Header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Page Header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Infimum 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Supermum</a:t>
            </a:r>
            <a:r>
              <a:rPr lang="en-US" altLang="zh-CN" sz="2000" dirty="0"/>
              <a:t> Records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User Records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Free space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Page Directory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File Trailer</a:t>
            </a:r>
          </a:p>
        </p:txBody>
      </p:sp>
    </p:spTree>
    <p:extLst>
      <p:ext uri="{BB962C8B-B14F-4D97-AF65-F5344CB8AC3E}">
        <p14:creationId xmlns:p14="http://schemas.microsoft.com/office/powerpoint/2010/main" val="46815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表 </a:t>
            </a:r>
            <a:r>
              <a:rPr lang="en-US" altLang="zh-CN" sz="3600" dirty="0">
                <a:solidFill>
                  <a:srgbClr val="00B0F0"/>
                </a:solidFill>
              </a:rPr>
              <a:t>- </a:t>
            </a:r>
            <a:r>
              <a:rPr lang="zh-CN" altLang="en-US" sz="3600" dirty="0">
                <a:solidFill>
                  <a:srgbClr val="00B0F0"/>
                </a:solidFill>
              </a:rPr>
              <a:t>表空间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2928022" y="1351909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页类型</a:t>
            </a:r>
          </a:p>
        </p:txBody>
      </p:sp>
      <p:sp>
        <p:nvSpPr>
          <p:cNvPr id="12" name="文本框 3"/>
          <p:cNvSpPr txBox="1"/>
          <p:nvPr/>
        </p:nvSpPr>
        <p:spPr>
          <a:xfrm>
            <a:off x="3456620" y="1854005"/>
            <a:ext cx="342273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B-tree Node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Undo Log Page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System Page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Transaction system Page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Insert Buffer Free List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/>
              <a:t>Uncompress</a:t>
            </a:r>
            <a:r>
              <a:rPr lang="en-US" altLang="zh-CN" sz="2000" dirty="0"/>
              <a:t> BLOG Page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Compress BLOG Page</a:t>
            </a:r>
            <a:endParaRPr lang="zh-CN" altLang="en-US" sz="20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926503" y="5734606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索引组织表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3455101" y="6267458"/>
            <a:ext cx="1043876" cy="499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主键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5466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存储引擎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56669" y="2411920"/>
            <a:ext cx="4634602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不支持事务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表级锁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支持全文索引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缓冲区只存储索引页，不存储数据页</a:t>
            </a:r>
            <a:endParaRPr lang="en-US" altLang="zh-CN" sz="2000" dirty="0"/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3086685" y="1773227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err="1">
                <a:solidFill>
                  <a:srgbClr val="00B0F0"/>
                </a:solidFill>
              </a:rPr>
              <a:t>MyISAM</a:t>
            </a:r>
            <a:r>
              <a:rPr lang="zh-CN" altLang="en-US" sz="2000" dirty="0">
                <a:solidFill>
                  <a:srgbClr val="00B0F0"/>
                </a:solidFill>
              </a:rPr>
              <a:t>引擎</a:t>
            </a:r>
          </a:p>
        </p:txBody>
      </p:sp>
    </p:spTree>
    <p:extLst>
      <p:ext uri="{BB962C8B-B14F-4D97-AF65-F5344CB8AC3E}">
        <p14:creationId xmlns:p14="http://schemas.microsoft.com/office/powerpoint/2010/main" val="326093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表 </a:t>
            </a:r>
            <a:r>
              <a:rPr lang="en-US" altLang="zh-CN" sz="3600" dirty="0">
                <a:solidFill>
                  <a:srgbClr val="00B0F0"/>
                </a:solidFill>
              </a:rPr>
              <a:t>- </a:t>
            </a:r>
            <a:r>
              <a:rPr lang="zh-CN" altLang="en-US" sz="3600" dirty="0">
                <a:solidFill>
                  <a:srgbClr val="00B0F0"/>
                </a:solidFill>
              </a:rPr>
              <a:t>行记录格式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3084781" y="1909278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B0F0"/>
                </a:solidFill>
              </a:rPr>
              <a:t>Redundant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686" y="2804569"/>
            <a:ext cx="7686675" cy="742950"/>
          </a:xfrm>
          <a:prstGeom prst="rect">
            <a:avLst/>
          </a:prstGeom>
        </p:spPr>
      </p:pic>
      <p:sp>
        <p:nvSpPr>
          <p:cNvPr id="9" name="文本框 3"/>
          <p:cNvSpPr txBox="1"/>
          <p:nvPr/>
        </p:nvSpPr>
        <p:spPr>
          <a:xfrm>
            <a:off x="3447909" y="3822146"/>
            <a:ext cx="808426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字段长度偏移量小于</a:t>
            </a:r>
            <a:r>
              <a:rPr lang="en-US" altLang="zh-CN" sz="2000" dirty="0"/>
              <a:t>255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个字节，大于</a:t>
            </a:r>
            <a:r>
              <a:rPr lang="en-US" altLang="zh-CN" sz="2000" dirty="0"/>
              <a:t>255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个字节，逆序放置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空的</a:t>
            </a:r>
            <a:r>
              <a:rPr lang="en-US" altLang="zh-CN" sz="2000" dirty="0"/>
              <a:t>char</a:t>
            </a:r>
            <a:r>
              <a:rPr lang="zh-CN" altLang="en-US" sz="2000" dirty="0"/>
              <a:t>根据字符编码占用字节数的倍数用</a:t>
            </a:r>
            <a:r>
              <a:rPr lang="en-US" altLang="zh-CN" sz="2000" dirty="0"/>
              <a:t>20</a:t>
            </a:r>
            <a:r>
              <a:rPr lang="zh-CN" altLang="en-US" sz="2000" dirty="0"/>
              <a:t>占满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空的</a:t>
            </a:r>
            <a:r>
              <a:rPr lang="en-US" altLang="zh-CN" sz="2000" dirty="0"/>
              <a:t>varchar</a:t>
            </a:r>
            <a:r>
              <a:rPr lang="zh-CN" altLang="en-US" sz="2000" dirty="0"/>
              <a:t>不占用存储空间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非空</a:t>
            </a:r>
            <a:r>
              <a:rPr lang="en-US" altLang="zh-CN" sz="2000" dirty="0"/>
              <a:t>char</a:t>
            </a:r>
            <a:r>
              <a:rPr lang="zh-CN" altLang="en-US" sz="2000" dirty="0"/>
              <a:t>， 不满则根据字符编码占用字节数的倍数用</a:t>
            </a:r>
            <a:r>
              <a:rPr lang="en-US" altLang="zh-CN" sz="2000" dirty="0"/>
              <a:t>20</a:t>
            </a:r>
            <a:r>
              <a:rPr lang="zh-CN" altLang="en-US" sz="2000" dirty="0"/>
              <a:t>占满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9871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表 </a:t>
            </a:r>
            <a:r>
              <a:rPr lang="en-US" altLang="zh-CN" sz="3600" dirty="0">
                <a:solidFill>
                  <a:srgbClr val="00B0F0"/>
                </a:solidFill>
              </a:rPr>
              <a:t>- </a:t>
            </a:r>
            <a:r>
              <a:rPr lang="zh-CN" altLang="en-US" sz="3600" dirty="0">
                <a:solidFill>
                  <a:srgbClr val="00B0F0"/>
                </a:solidFill>
              </a:rPr>
              <a:t>行记录格式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 1"/>
          <p:cNvSpPr txBox="1">
            <a:spLocks/>
          </p:cNvSpPr>
          <p:nvPr/>
        </p:nvSpPr>
        <p:spPr>
          <a:xfrm>
            <a:off x="3086686" y="1963434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B0F0"/>
                </a:solidFill>
              </a:rPr>
              <a:t>Compact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686" y="2725992"/>
            <a:ext cx="7724775" cy="752475"/>
          </a:xfrm>
          <a:prstGeom prst="rect">
            <a:avLst/>
          </a:prstGeom>
        </p:spPr>
      </p:pic>
      <p:sp>
        <p:nvSpPr>
          <p:cNvPr id="12" name="文本框 3"/>
          <p:cNvSpPr txBox="1"/>
          <p:nvPr/>
        </p:nvSpPr>
        <p:spPr>
          <a:xfrm>
            <a:off x="3447909" y="3822146"/>
            <a:ext cx="731482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变长字段小于</a:t>
            </a:r>
            <a:r>
              <a:rPr lang="en-US" altLang="zh-CN" sz="2000" dirty="0"/>
              <a:t>255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个字节，大于</a:t>
            </a:r>
            <a:r>
              <a:rPr lang="en-US" altLang="zh-CN" sz="2000" dirty="0"/>
              <a:t>255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个字节，逆序放置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空的</a:t>
            </a:r>
            <a:r>
              <a:rPr lang="en-US" altLang="zh-CN" sz="2000" dirty="0"/>
              <a:t>char</a:t>
            </a:r>
            <a:r>
              <a:rPr lang="zh-CN" altLang="en-US" sz="2000" dirty="0"/>
              <a:t>，</a:t>
            </a:r>
            <a:r>
              <a:rPr lang="en-US" altLang="zh-CN" sz="2000" dirty="0"/>
              <a:t>varchar</a:t>
            </a:r>
            <a:r>
              <a:rPr lang="zh-CN" altLang="en-US" sz="2000" dirty="0"/>
              <a:t>都不占用存储空间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非空</a:t>
            </a:r>
            <a:r>
              <a:rPr lang="en-US" altLang="zh-CN" sz="2000" dirty="0"/>
              <a:t>char</a:t>
            </a:r>
            <a:r>
              <a:rPr lang="zh-CN" altLang="en-US" sz="2000" dirty="0"/>
              <a:t>， 不满则用</a:t>
            </a:r>
            <a:r>
              <a:rPr lang="en-US" altLang="zh-CN" sz="2000" dirty="0"/>
              <a:t>20</a:t>
            </a:r>
            <a:r>
              <a:rPr lang="zh-CN" altLang="en-US" sz="2000" dirty="0"/>
              <a:t>填满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9921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表 </a:t>
            </a:r>
            <a:r>
              <a:rPr lang="en-US" altLang="zh-CN" sz="3600" dirty="0">
                <a:solidFill>
                  <a:srgbClr val="00B0F0"/>
                </a:solidFill>
              </a:rPr>
              <a:t>- </a:t>
            </a:r>
            <a:r>
              <a:rPr lang="zh-CN" altLang="en-US" sz="3600" dirty="0">
                <a:solidFill>
                  <a:srgbClr val="00B0F0"/>
                </a:solidFill>
              </a:rPr>
              <a:t>行记录格式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 1"/>
          <p:cNvSpPr txBox="1">
            <a:spLocks/>
          </p:cNvSpPr>
          <p:nvPr/>
        </p:nvSpPr>
        <p:spPr>
          <a:xfrm>
            <a:off x="3086686" y="1963434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B0F0"/>
                </a:solidFill>
              </a:rPr>
              <a:t>Compressed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3084781" y="3938383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B0F0"/>
                </a:solidFill>
              </a:rPr>
              <a:t>Dynamic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3528687" y="2608450"/>
            <a:ext cx="6446188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通过</a:t>
            </a:r>
            <a:r>
              <a:rPr lang="en-US" altLang="zh-CN" sz="2000" dirty="0" err="1"/>
              <a:t>zlib</a:t>
            </a:r>
            <a:r>
              <a:rPr lang="zh-CN" altLang="en-US" sz="2000" dirty="0"/>
              <a:t>算法进行压缩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BLOB</a:t>
            </a:r>
            <a:r>
              <a:rPr lang="zh-CN" altLang="en-US" sz="2000" dirty="0"/>
              <a:t>、</a:t>
            </a:r>
            <a:r>
              <a:rPr lang="en-US" altLang="zh-CN" sz="2000" dirty="0"/>
              <a:t>TEXT</a:t>
            </a:r>
            <a:r>
              <a:rPr lang="zh-CN" altLang="en-US" sz="2000" dirty="0"/>
              <a:t>、</a:t>
            </a:r>
            <a:r>
              <a:rPr lang="en-US" altLang="zh-CN" sz="2000" dirty="0"/>
              <a:t>VARCHAR</a:t>
            </a:r>
            <a:r>
              <a:rPr lang="zh-CN" altLang="en-US" sz="2000" dirty="0"/>
              <a:t>大长度类型数据有效存储</a:t>
            </a:r>
            <a:endParaRPr lang="en-US" altLang="zh-CN" sz="2000" dirty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3089134" y="4700373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B0F0"/>
                </a:solidFill>
              </a:rPr>
              <a:t>Antelope</a:t>
            </a:r>
            <a:r>
              <a:rPr lang="zh-CN" altLang="en-US" sz="2000" dirty="0">
                <a:solidFill>
                  <a:srgbClr val="00B0F0"/>
                </a:solidFill>
              </a:rPr>
              <a:t>和</a:t>
            </a:r>
            <a:r>
              <a:rPr lang="en-US" altLang="zh-CN" sz="2000" dirty="0">
                <a:solidFill>
                  <a:srgbClr val="00B0F0"/>
                </a:solidFill>
              </a:rPr>
              <a:t>Barracuda</a:t>
            </a:r>
            <a:r>
              <a:rPr lang="zh-CN" altLang="en-US" sz="2000" dirty="0">
                <a:solidFill>
                  <a:srgbClr val="00B0F0"/>
                </a:solidFill>
              </a:rPr>
              <a:t>行溢出</a:t>
            </a:r>
          </a:p>
        </p:txBody>
      </p:sp>
    </p:spTree>
    <p:extLst>
      <p:ext uri="{BB962C8B-B14F-4D97-AF65-F5344CB8AC3E}">
        <p14:creationId xmlns:p14="http://schemas.microsoft.com/office/powerpoint/2010/main" val="107331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表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3086686" y="1385839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约束</a:t>
            </a: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3086686" y="1972136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视图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3615284" y="2470152"/>
            <a:ext cx="6186502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虚拟表，抽象装置，不用关心基表结构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物化视图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生成方式</a:t>
            </a:r>
            <a:endParaRPr lang="en-US" altLang="zh-CN" sz="2000" dirty="0"/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BUILD IMMEDIATE</a:t>
            </a:r>
            <a:r>
              <a:rPr lang="zh-CN" altLang="en-US" sz="2000" dirty="0"/>
              <a:t>、</a:t>
            </a:r>
            <a:r>
              <a:rPr lang="en-US" altLang="zh-CN" sz="2000" dirty="0"/>
              <a:t>BUILD DEFERRED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刷新模式</a:t>
            </a:r>
            <a:endParaRPr lang="en-US" altLang="zh-CN" sz="2000" dirty="0"/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ON DEMAND</a:t>
            </a:r>
            <a:r>
              <a:rPr lang="zh-CN" altLang="en-US" sz="2000" dirty="0"/>
              <a:t>、</a:t>
            </a:r>
            <a:r>
              <a:rPr lang="en-US" altLang="zh-CN" sz="2000" dirty="0"/>
              <a:t>ON COMMIT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刷新方法</a:t>
            </a:r>
            <a:endParaRPr lang="en-US" altLang="zh-CN" sz="2000" dirty="0"/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FAST</a:t>
            </a:r>
            <a:r>
              <a:rPr lang="zh-CN" altLang="en-US" sz="2000" dirty="0"/>
              <a:t>、</a:t>
            </a:r>
            <a:r>
              <a:rPr lang="en-US" altLang="zh-CN" sz="2000" dirty="0"/>
              <a:t>COMPLETE</a:t>
            </a:r>
            <a:r>
              <a:rPr lang="zh-CN" altLang="en-US" sz="2000" dirty="0"/>
              <a:t>、</a:t>
            </a:r>
            <a:r>
              <a:rPr lang="en-US" altLang="zh-CN" sz="2000" dirty="0"/>
              <a:t>FORCE</a:t>
            </a:r>
            <a:r>
              <a:rPr lang="zh-CN" altLang="en-US" sz="2000" dirty="0"/>
              <a:t>、</a:t>
            </a:r>
            <a:r>
              <a:rPr lang="en-US" altLang="zh-CN" sz="2000" dirty="0"/>
              <a:t>NEVER</a:t>
            </a:r>
          </a:p>
        </p:txBody>
      </p:sp>
    </p:spTree>
    <p:extLst>
      <p:ext uri="{BB962C8B-B14F-4D97-AF65-F5344CB8AC3E}">
        <p14:creationId xmlns:p14="http://schemas.microsoft.com/office/powerpoint/2010/main" val="1063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表 </a:t>
            </a:r>
            <a:r>
              <a:rPr lang="en-US" altLang="zh-CN" sz="3600" dirty="0">
                <a:solidFill>
                  <a:srgbClr val="00B0F0"/>
                </a:solidFill>
              </a:rPr>
              <a:t>- </a:t>
            </a:r>
            <a:r>
              <a:rPr lang="zh-CN" altLang="en-US" sz="3600" dirty="0">
                <a:solidFill>
                  <a:srgbClr val="00B0F0"/>
                </a:solidFill>
              </a:rPr>
              <a:t>分区表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3084781" y="1830893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类型</a:t>
            </a:r>
          </a:p>
        </p:txBody>
      </p:sp>
      <p:sp>
        <p:nvSpPr>
          <p:cNvPr id="12" name="文本框 3"/>
          <p:cNvSpPr txBox="1"/>
          <p:nvPr/>
        </p:nvSpPr>
        <p:spPr>
          <a:xfrm>
            <a:off x="3613379" y="2437494"/>
            <a:ext cx="458651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range</a:t>
            </a:r>
            <a:r>
              <a:rPr lang="zh-CN" altLang="en-US" sz="2000" dirty="0"/>
              <a:t>、</a:t>
            </a:r>
            <a:r>
              <a:rPr lang="en-US" altLang="zh-CN" sz="2000" dirty="0"/>
              <a:t>list</a:t>
            </a:r>
            <a:r>
              <a:rPr lang="zh-CN" altLang="en-US" sz="2000" dirty="0"/>
              <a:t>、</a:t>
            </a:r>
            <a:r>
              <a:rPr lang="en-US" altLang="zh-CN" sz="2000" dirty="0"/>
              <a:t>hash</a:t>
            </a:r>
            <a:r>
              <a:rPr lang="zh-CN" altLang="en-US" sz="2000" dirty="0"/>
              <a:t>、</a:t>
            </a:r>
            <a:r>
              <a:rPr lang="en-US" altLang="zh-CN" sz="2000" dirty="0"/>
              <a:t>key</a:t>
            </a:r>
            <a:r>
              <a:rPr lang="zh-CN" altLang="en-US" sz="2000" dirty="0"/>
              <a:t>、</a:t>
            </a:r>
            <a:r>
              <a:rPr lang="en-US" altLang="zh-CN" sz="2000" dirty="0"/>
              <a:t>columns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不同类型的分区，对</a:t>
            </a:r>
            <a:r>
              <a:rPr lang="en-US" altLang="zh-CN" sz="2000" dirty="0"/>
              <a:t>null</a:t>
            </a:r>
            <a:r>
              <a:rPr lang="zh-CN" altLang="en-US" sz="2000" dirty="0"/>
              <a:t>处理不同</a:t>
            </a:r>
            <a:endParaRPr lang="en-US" altLang="zh-CN" sz="2000" dirty="0"/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3089133" y="3838220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性能问题</a:t>
            </a:r>
          </a:p>
        </p:txBody>
      </p:sp>
    </p:spTree>
    <p:extLst>
      <p:ext uri="{BB962C8B-B14F-4D97-AF65-F5344CB8AC3E}">
        <p14:creationId xmlns:p14="http://schemas.microsoft.com/office/powerpoint/2010/main" val="18378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索引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3084781" y="1621893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建立索引的原因</a:t>
            </a:r>
          </a:p>
        </p:txBody>
      </p:sp>
      <p:sp>
        <p:nvSpPr>
          <p:cNvPr id="12" name="文本框 3"/>
          <p:cNvSpPr txBox="1"/>
          <p:nvPr/>
        </p:nvSpPr>
        <p:spPr>
          <a:xfrm>
            <a:off x="3613379" y="2228494"/>
            <a:ext cx="607589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连续内存空间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顺序遍历、二分查找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离散内存空间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顺序遍历、二叉查找树、平衡二叉树（</a:t>
            </a:r>
            <a:r>
              <a:rPr lang="en-US" altLang="zh-CN" sz="2000" dirty="0"/>
              <a:t>AVL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3929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索引 </a:t>
            </a:r>
            <a:r>
              <a:rPr lang="en-US" altLang="zh-CN" sz="3600" dirty="0">
                <a:solidFill>
                  <a:srgbClr val="00B0F0"/>
                </a:solidFill>
              </a:rPr>
              <a:t>- </a:t>
            </a:r>
            <a:r>
              <a:rPr lang="zh-CN" altLang="en-US" sz="3600" dirty="0">
                <a:solidFill>
                  <a:srgbClr val="00B0F0"/>
                </a:solidFill>
              </a:rPr>
              <a:t>查找算法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2614771" y="1686436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B0F0"/>
                </a:solidFill>
              </a:rPr>
              <a:t>M-way </a:t>
            </a:r>
            <a:r>
              <a:rPr lang="zh-CN" altLang="en-US" sz="2000" dirty="0">
                <a:solidFill>
                  <a:srgbClr val="00B0F0"/>
                </a:solidFill>
              </a:rPr>
              <a:t>多路查找树 </a:t>
            </a:r>
          </a:p>
        </p:txBody>
      </p:sp>
      <p:sp>
        <p:nvSpPr>
          <p:cNvPr id="12" name="文本框 3"/>
          <p:cNvSpPr txBox="1"/>
          <p:nvPr/>
        </p:nvSpPr>
        <p:spPr>
          <a:xfrm>
            <a:off x="2925642" y="2367070"/>
            <a:ext cx="8491427" cy="3097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任意结点最多只有</a:t>
            </a:r>
            <a:r>
              <a:rPr lang="en-US" altLang="zh-CN" sz="2000" dirty="0"/>
              <a:t>M</a:t>
            </a:r>
            <a:r>
              <a:rPr lang="zh-CN" altLang="en-US" dirty="0"/>
              <a:t>个儿子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每个结点存放</a:t>
            </a:r>
            <a:r>
              <a:rPr lang="en-US" altLang="zh-CN" dirty="0"/>
              <a:t>[1, M - 1]</a:t>
            </a:r>
            <a:r>
              <a:rPr lang="zh-CN" altLang="en-US" dirty="0"/>
              <a:t>个关键字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非叶子结点的关键字：</a:t>
            </a:r>
            <a:r>
              <a:rPr lang="en-US" altLang="zh-CN" sz="2000" dirty="0"/>
              <a:t>K[1], K[2], …, K[M-1]</a:t>
            </a:r>
            <a:r>
              <a:rPr lang="zh-CN" altLang="en-US" dirty="0"/>
              <a:t>；且</a:t>
            </a:r>
            <a:r>
              <a:rPr lang="en-US" altLang="zh-CN" sz="2000" dirty="0"/>
              <a:t>K[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&lt; K[i+1]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非叶子结点的指针：</a:t>
            </a:r>
            <a:r>
              <a:rPr lang="en-US" altLang="zh-CN" dirty="0"/>
              <a:t>P[1], P[2], …, P[M]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其中</a:t>
            </a:r>
            <a:r>
              <a:rPr lang="en-US" altLang="zh-CN" sz="2000" dirty="0"/>
              <a:t>P[1]</a:t>
            </a:r>
            <a:r>
              <a:rPr lang="zh-CN" altLang="en-US" dirty="0"/>
              <a:t>指向关键字小于</a:t>
            </a:r>
            <a:r>
              <a:rPr lang="en-US" altLang="zh-CN" sz="2000" dirty="0"/>
              <a:t>K[1]</a:t>
            </a:r>
            <a:r>
              <a:rPr lang="zh-CN" altLang="en-US" dirty="0"/>
              <a:t>的子树，</a:t>
            </a:r>
            <a:r>
              <a:rPr lang="en-US" altLang="zh-CN" sz="2000" dirty="0"/>
              <a:t>P[M]</a:t>
            </a:r>
            <a:r>
              <a:rPr lang="zh-CN" altLang="en-US" dirty="0"/>
              <a:t>指向关键字大于</a:t>
            </a:r>
            <a:r>
              <a:rPr lang="en-US" altLang="zh-CN" sz="2000" dirty="0"/>
              <a:t>K[M-1]</a:t>
            </a:r>
            <a:r>
              <a:rPr lang="zh-CN" altLang="en-US" dirty="0"/>
              <a:t>的子树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其它</a:t>
            </a:r>
            <a:r>
              <a:rPr lang="en-US" altLang="zh-CN" sz="2000" dirty="0"/>
              <a:t>P[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r>
              <a:rPr lang="zh-CN" altLang="en-US" dirty="0"/>
              <a:t>指向关键字属于</a:t>
            </a:r>
            <a:r>
              <a:rPr lang="en-US" altLang="zh-CN" sz="2000" dirty="0"/>
              <a:t>(K[i-1], K[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</a:t>
            </a:r>
            <a:r>
              <a:rPr lang="zh-CN" altLang="en-US" dirty="0"/>
              <a:t>的子树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8546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索引 </a:t>
            </a:r>
            <a:r>
              <a:rPr lang="en-US" altLang="zh-CN" sz="3600" dirty="0">
                <a:solidFill>
                  <a:srgbClr val="00B0F0"/>
                </a:solidFill>
              </a:rPr>
              <a:t>- </a:t>
            </a:r>
            <a:r>
              <a:rPr lang="zh-CN" altLang="en-US" sz="3600" dirty="0">
                <a:solidFill>
                  <a:srgbClr val="00B0F0"/>
                </a:solidFill>
              </a:rPr>
              <a:t>查找算法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2614771" y="1137796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B0F0"/>
                </a:solidFill>
              </a:rPr>
              <a:t>2-3 </a:t>
            </a:r>
            <a:r>
              <a:rPr lang="zh-CN" altLang="en-US" sz="2000" dirty="0">
                <a:solidFill>
                  <a:srgbClr val="00B0F0"/>
                </a:solidFill>
              </a:rPr>
              <a:t>查找树 </a:t>
            </a:r>
          </a:p>
        </p:txBody>
      </p:sp>
      <p:sp>
        <p:nvSpPr>
          <p:cNvPr id="12" name="文本框 3"/>
          <p:cNvSpPr txBox="1"/>
          <p:nvPr/>
        </p:nvSpPr>
        <p:spPr>
          <a:xfrm>
            <a:off x="2890806" y="1592001"/>
            <a:ext cx="9311075" cy="5216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2 - nodes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该节点保存一个</a:t>
            </a:r>
            <a:r>
              <a:rPr lang="en-US" altLang="zh-CN" dirty="0"/>
              <a:t>value</a:t>
            </a:r>
            <a:r>
              <a:rPr lang="zh-CN" altLang="en-US" dirty="0"/>
              <a:t>，以及两个指向左右子节点的节点</a:t>
            </a:r>
            <a:endParaRPr lang="en-US" altLang="zh-CN" dirty="0"/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左子节点</a:t>
            </a:r>
            <a:r>
              <a:rPr lang="en-US" altLang="zh-CN" dirty="0"/>
              <a:t>value’</a:t>
            </a:r>
            <a:r>
              <a:rPr lang="zh-CN" altLang="en-US" dirty="0"/>
              <a:t>，所有的值都比</a:t>
            </a:r>
            <a:r>
              <a:rPr lang="en-US" altLang="zh-CN" dirty="0"/>
              <a:t>value</a:t>
            </a:r>
            <a:r>
              <a:rPr lang="zh-CN" altLang="en-US" dirty="0"/>
              <a:t>小</a:t>
            </a:r>
            <a:endParaRPr lang="en-US" altLang="zh-CN" dirty="0"/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右子节点</a:t>
            </a:r>
            <a:r>
              <a:rPr lang="en-US" altLang="zh-CN" dirty="0"/>
              <a:t>value’’</a:t>
            </a:r>
            <a:r>
              <a:rPr lang="zh-CN" altLang="en-US" dirty="0"/>
              <a:t>，所有的值都比</a:t>
            </a:r>
            <a:r>
              <a:rPr lang="en-US" altLang="zh-CN" dirty="0"/>
              <a:t>value</a:t>
            </a:r>
            <a:r>
              <a:rPr lang="zh-CN" altLang="en-US" dirty="0"/>
              <a:t>大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3 - nodes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该节点保存两个</a:t>
            </a:r>
            <a:r>
              <a:rPr lang="en-US" altLang="zh-CN" sz="2000" dirty="0"/>
              <a:t>value1,value2</a:t>
            </a:r>
            <a:r>
              <a:rPr lang="zh-CN" altLang="en-US" sz="2000" dirty="0"/>
              <a:t>，以及三个指向左中右子节点的节点</a:t>
            </a:r>
            <a:endParaRPr lang="en-US" altLang="zh-CN" sz="2000" dirty="0"/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左子节点</a:t>
            </a:r>
            <a:r>
              <a:rPr lang="en-US" altLang="zh-CN" sz="2000" dirty="0"/>
              <a:t>value’,  </a:t>
            </a:r>
            <a:r>
              <a:rPr lang="zh-CN" altLang="en-US" sz="2000" dirty="0"/>
              <a:t>满足 </a:t>
            </a:r>
            <a:r>
              <a:rPr lang="en-US" altLang="zh-CN" sz="2000" dirty="0"/>
              <a:t>value’  &lt;  min(value1,value2)</a:t>
            </a: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中间子节点</a:t>
            </a:r>
            <a:r>
              <a:rPr lang="en-US" altLang="zh-CN" sz="2000" dirty="0"/>
              <a:t>value’’</a:t>
            </a:r>
            <a:r>
              <a:rPr lang="zh-CN" altLang="en-US" sz="2000" dirty="0"/>
              <a:t>，满足 </a:t>
            </a:r>
            <a:r>
              <a:rPr lang="en-US" altLang="zh-CN" sz="2000" dirty="0"/>
              <a:t>value1 &lt; value2 </a:t>
            </a:r>
            <a:r>
              <a:rPr lang="zh-CN" altLang="en-US" sz="2000" dirty="0"/>
              <a:t>且 </a:t>
            </a:r>
            <a:r>
              <a:rPr lang="en-US" altLang="zh-CN" sz="2000" dirty="0"/>
              <a:t>value1 &lt; value’’ &lt; value2</a:t>
            </a: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右子节点</a:t>
            </a:r>
            <a:r>
              <a:rPr lang="en-US" altLang="zh-CN" sz="2000" dirty="0"/>
              <a:t>value’’’</a:t>
            </a:r>
            <a:r>
              <a:rPr lang="zh-CN" altLang="en-US" sz="2000" dirty="0"/>
              <a:t>，满足 </a:t>
            </a:r>
            <a:r>
              <a:rPr lang="en-US" altLang="zh-CN" sz="2000" dirty="0"/>
              <a:t>value’’’ &gt; max(value1, value2)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null - nodes</a:t>
            </a:r>
          </a:p>
        </p:txBody>
      </p:sp>
    </p:spTree>
    <p:extLst>
      <p:ext uri="{BB962C8B-B14F-4D97-AF65-F5344CB8AC3E}">
        <p14:creationId xmlns:p14="http://schemas.microsoft.com/office/powerpoint/2010/main" val="68859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索引 </a:t>
            </a:r>
            <a:r>
              <a:rPr lang="en-US" altLang="zh-CN" sz="3600" dirty="0">
                <a:solidFill>
                  <a:srgbClr val="00B0F0"/>
                </a:solidFill>
              </a:rPr>
              <a:t>- </a:t>
            </a:r>
            <a:r>
              <a:rPr lang="zh-CN" altLang="en-US" sz="3600" dirty="0">
                <a:solidFill>
                  <a:srgbClr val="00B0F0"/>
                </a:solidFill>
              </a:rPr>
              <a:t>查找算法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3059429" y="1695659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B0F0"/>
                </a:solidFill>
              </a:rPr>
              <a:t>2-3 </a:t>
            </a:r>
            <a:r>
              <a:rPr lang="zh-CN" altLang="en-US" sz="2000" dirty="0">
                <a:solidFill>
                  <a:srgbClr val="00B0F0"/>
                </a:solidFill>
              </a:rPr>
              <a:t>查找树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452" y="2643289"/>
            <a:ext cx="54483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4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索引 </a:t>
            </a:r>
            <a:r>
              <a:rPr lang="en-US" altLang="zh-CN" sz="3600" dirty="0">
                <a:solidFill>
                  <a:srgbClr val="00B0F0"/>
                </a:solidFill>
              </a:rPr>
              <a:t>- </a:t>
            </a:r>
            <a:r>
              <a:rPr lang="zh-CN" altLang="en-US" sz="3600" dirty="0">
                <a:solidFill>
                  <a:srgbClr val="00B0F0"/>
                </a:solidFill>
              </a:rPr>
              <a:t>查找算法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2788945" y="1460010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红黑树 </a:t>
            </a:r>
            <a:r>
              <a:rPr lang="en-US" altLang="zh-CN" sz="2000" dirty="0">
                <a:solidFill>
                  <a:srgbClr val="00B0F0"/>
                </a:solidFill>
              </a:rPr>
              <a:t>- </a:t>
            </a:r>
            <a:r>
              <a:rPr lang="zh-CN" altLang="en-US" sz="2000" dirty="0">
                <a:solidFill>
                  <a:srgbClr val="00B0F0"/>
                </a:solidFill>
              </a:rPr>
              <a:t>节点链接类型 </a:t>
            </a:r>
          </a:p>
        </p:txBody>
      </p:sp>
      <p:sp>
        <p:nvSpPr>
          <p:cNvPr id="12" name="文本框 3"/>
          <p:cNvSpPr txBox="1"/>
          <p:nvPr/>
        </p:nvSpPr>
        <p:spPr>
          <a:xfrm>
            <a:off x="3317543" y="2001304"/>
            <a:ext cx="5647700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红色链接 ： 链接两个 </a:t>
            </a:r>
            <a:r>
              <a:rPr lang="en-US" altLang="zh-CN" dirty="0"/>
              <a:t>2-nodes</a:t>
            </a:r>
            <a:r>
              <a:rPr lang="zh-CN" altLang="en-US" dirty="0"/>
              <a:t>用来表示 </a:t>
            </a:r>
            <a:r>
              <a:rPr lang="en-US" altLang="zh-CN" dirty="0"/>
              <a:t>3 - nodes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黑色链接 ： 链接 </a:t>
            </a:r>
            <a:r>
              <a:rPr lang="en-US" altLang="zh-CN" dirty="0"/>
              <a:t>2-nodes </a:t>
            </a:r>
            <a:r>
              <a:rPr lang="zh-CN" altLang="en-US" dirty="0"/>
              <a:t>和 </a:t>
            </a:r>
            <a:r>
              <a:rPr lang="en-US" altLang="zh-CN" dirty="0"/>
              <a:t>3-nodes</a:t>
            </a:r>
            <a:endParaRPr lang="en-US" altLang="zh-CN" sz="20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793298" y="3258327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红黑树 </a:t>
            </a:r>
            <a:r>
              <a:rPr lang="en-US" altLang="zh-CN" sz="2000" dirty="0">
                <a:solidFill>
                  <a:srgbClr val="00B0F0"/>
                </a:solidFill>
              </a:rPr>
              <a:t>- </a:t>
            </a:r>
            <a:r>
              <a:rPr lang="zh-CN" altLang="en-US" sz="2000" dirty="0">
                <a:solidFill>
                  <a:srgbClr val="00B0F0"/>
                </a:solidFill>
              </a:rPr>
              <a:t>定义 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3321896" y="3799621"/>
            <a:ext cx="5609228" cy="2077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红色链接向左倾斜</a:t>
            </a:r>
            <a:r>
              <a:rPr lang="en-US" altLang="zh-CN" dirty="0"/>
              <a:t>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一个节点不能同时有两个红色链接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整个树完全黑色链接平衡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根节点到所有叶子节点到黑色链接数相同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08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存储引擎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56669" y="2411920"/>
            <a:ext cx="637225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通常数据全量存放在内存中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适合存放临时数据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当数据量大于表容量，将转换为</a:t>
            </a:r>
            <a:r>
              <a:rPr lang="en-US" altLang="zh-CN" sz="2000" dirty="0" err="1"/>
              <a:t>MyISAM</a:t>
            </a:r>
            <a:r>
              <a:rPr lang="zh-CN" altLang="en-US" sz="2000" dirty="0"/>
              <a:t>存储到磁盘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默认为哈希索引，而非</a:t>
            </a:r>
            <a:r>
              <a:rPr lang="en-US" altLang="zh-CN" sz="2000" dirty="0"/>
              <a:t>B+</a:t>
            </a:r>
            <a:r>
              <a:rPr lang="zh-CN" altLang="en-US" sz="2000" dirty="0"/>
              <a:t>树索引</a:t>
            </a:r>
            <a:endParaRPr lang="en-US" altLang="zh-CN" sz="2000" dirty="0"/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3086685" y="1773227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B0F0"/>
                </a:solidFill>
              </a:rPr>
              <a:t>Memory</a:t>
            </a:r>
            <a:r>
              <a:rPr lang="zh-CN" altLang="en-US" sz="2000" dirty="0">
                <a:solidFill>
                  <a:srgbClr val="00B0F0"/>
                </a:solidFill>
              </a:rPr>
              <a:t>引擎</a:t>
            </a:r>
          </a:p>
        </p:txBody>
      </p:sp>
    </p:spTree>
    <p:extLst>
      <p:ext uri="{BB962C8B-B14F-4D97-AF65-F5344CB8AC3E}">
        <p14:creationId xmlns:p14="http://schemas.microsoft.com/office/powerpoint/2010/main" val="241042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索引 </a:t>
            </a:r>
            <a:r>
              <a:rPr lang="en-US" altLang="zh-CN" sz="3600" dirty="0">
                <a:solidFill>
                  <a:srgbClr val="00B0F0"/>
                </a:solidFill>
              </a:rPr>
              <a:t>- </a:t>
            </a:r>
            <a:r>
              <a:rPr lang="zh-CN" altLang="en-US" sz="3600" dirty="0">
                <a:solidFill>
                  <a:srgbClr val="00B0F0"/>
                </a:solidFill>
              </a:rPr>
              <a:t>查找算法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3059429" y="1695659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红黑树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676" y="1181100"/>
            <a:ext cx="5438775" cy="56769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23063" y="3378926"/>
            <a:ext cx="8368937" cy="3479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02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索引 </a:t>
            </a:r>
            <a:r>
              <a:rPr lang="en-US" altLang="zh-CN" sz="3600" dirty="0">
                <a:solidFill>
                  <a:srgbClr val="00B0F0"/>
                </a:solidFill>
              </a:rPr>
              <a:t>- </a:t>
            </a:r>
            <a:r>
              <a:rPr lang="zh-CN" altLang="en-US" sz="3600" dirty="0">
                <a:solidFill>
                  <a:srgbClr val="00B0F0"/>
                </a:solidFill>
              </a:rPr>
              <a:t>查找算法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2788945" y="1155727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B0F0"/>
                </a:solidFill>
              </a:rPr>
              <a:t>B</a:t>
            </a:r>
            <a:r>
              <a:rPr lang="zh-CN" altLang="en-US" sz="2000" dirty="0">
                <a:solidFill>
                  <a:srgbClr val="00B0F0"/>
                </a:solidFill>
              </a:rPr>
              <a:t>树</a:t>
            </a:r>
          </a:p>
        </p:txBody>
      </p:sp>
      <p:sp>
        <p:nvSpPr>
          <p:cNvPr id="12" name="文本框 3"/>
          <p:cNvSpPr txBox="1"/>
          <p:nvPr/>
        </p:nvSpPr>
        <p:spPr>
          <a:xfrm>
            <a:off x="3317543" y="1511315"/>
            <a:ext cx="849142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任意非叶子结点最多只有</a:t>
            </a:r>
            <a:r>
              <a:rPr lang="en-US" altLang="zh-CN" sz="2000" dirty="0"/>
              <a:t>M</a:t>
            </a:r>
            <a:r>
              <a:rPr lang="zh-CN" altLang="en-US" dirty="0"/>
              <a:t>个儿子，且</a:t>
            </a:r>
            <a:r>
              <a:rPr lang="en-US" altLang="zh-CN" sz="2000" dirty="0"/>
              <a:t>M&gt;2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根结点的儿子数为</a:t>
            </a:r>
            <a:r>
              <a:rPr lang="en-US" altLang="zh-CN" sz="2000" dirty="0"/>
              <a:t>[2, M]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除根结点以外的非叶子结点的儿子数为</a:t>
            </a:r>
            <a:r>
              <a:rPr lang="en-US" altLang="zh-CN" sz="2000" dirty="0"/>
              <a:t>[M/2, M]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每个结点存放至少</a:t>
            </a:r>
            <a:r>
              <a:rPr lang="en-US" altLang="zh-CN" sz="2000" dirty="0"/>
              <a:t>M/2-1</a:t>
            </a:r>
            <a:r>
              <a:rPr lang="zh-CN" altLang="en-US" dirty="0"/>
              <a:t>（取上整）和至多</a:t>
            </a:r>
            <a:r>
              <a:rPr lang="en-US" altLang="zh-CN" sz="2000" dirty="0"/>
              <a:t>M-1</a:t>
            </a:r>
            <a:r>
              <a:rPr lang="zh-CN" altLang="en-US" dirty="0"/>
              <a:t>个关键字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非叶子结点的关键字个数</a:t>
            </a:r>
            <a:r>
              <a:rPr lang="en-US" altLang="zh-CN" sz="2000" dirty="0"/>
              <a:t>=</a:t>
            </a:r>
            <a:r>
              <a:rPr lang="zh-CN" altLang="en-US" dirty="0"/>
              <a:t>指向儿子的指针个数</a:t>
            </a:r>
            <a:r>
              <a:rPr lang="en-US" altLang="zh-CN" sz="2000" dirty="0"/>
              <a:t>-1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非叶子结点的关键字：</a:t>
            </a:r>
            <a:r>
              <a:rPr lang="en-US" altLang="zh-CN" sz="2000" dirty="0"/>
              <a:t>K[1], K[2], …, K[M-1]</a:t>
            </a:r>
            <a:r>
              <a:rPr lang="zh-CN" altLang="en-US" dirty="0"/>
              <a:t>；且</a:t>
            </a:r>
            <a:r>
              <a:rPr lang="en-US" altLang="zh-CN" sz="2000" dirty="0"/>
              <a:t>K[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&lt; K[i+1]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非叶子结点的指针：</a:t>
            </a:r>
            <a:r>
              <a:rPr lang="en-US" altLang="zh-CN" dirty="0"/>
              <a:t>P[1], P[2], …, P[M]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其中</a:t>
            </a:r>
            <a:r>
              <a:rPr lang="en-US" altLang="zh-CN" sz="2000" dirty="0"/>
              <a:t>P[1]</a:t>
            </a:r>
            <a:r>
              <a:rPr lang="zh-CN" altLang="en-US" dirty="0"/>
              <a:t>指向关键字小于</a:t>
            </a:r>
            <a:r>
              <a:rPr lang="en-US" altLang="zh-CN" sz="2000" dirty="0"/>
              <a:t>K[1]</a:t>
            </a:r>
            <a:r>
              <a:rPr lang="zh-CN" altLang="en-US" dirty="0"/>
              <a:t>的子树，</a:t>
            </a:r>
            <a:r>
              <a:rPr lang="en-US" altLang="zh-CN" sz="2000" dirty="0"/>
              <a:t>P[M]</a:t>
            </a:r>
            <a:r>
              <a:rPr lang="zh-CN" altLang="en-US" dirty="0"/>
              <a:t>指向关键字大于</a:t>
            </a:r>
            <a:r>
              <a:rPr lang="en-US" altLang="zh-CN" sz="2000" dirty="0"/>
              <a:t>K[M-1]</a:t>
            </a:r>
            <a:r>
              <a:rPr lang="zh-CN" altLang="en-US" dirty="0"/>
              <a:t>的子树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其它</a:t>
            </a:r>
            <a:r>
              <a:rPr lang="en-US" altLang="zh-CN" sz="2000" dirty="0"/>
              <a:t>P[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r>
              <a:rPr lang="zh-CN" altLang="en-US" dirty="0"/>
              <a:t>指向关键字属于</a:t>
            </a:r>
            <a:r>
              <a:rPr lang="en-US" altLang="zh-CN" sz="2000" dirty="0"/>
              <a:t>(K[i-1], K[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</a:t>
            </a:r>
            <a:r>
              <a:rPr lang="zh-CN" altLang="en-US" dirty="0"/>
              <a:t>的子树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所有叶子节点位于同一层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5051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索引 </a:t>
            </a:r>
            <a:r>
              <a:rPr lang="en-US" altLang="zh-CN" sz="3600" dirty="0">
                <a:solidFill>
                  <a:srgbClr val="00B0F0"/>
                </a:solidFill>
              </a:rPr>
              <a:t>- </a:t>
            </a:r>
            <a:r>
              <a:rPr lang="zh-CN" altLang="en-US" sz="3600" dirty="0">
                <a:solidFill>
                  <a:srgbClr val="00B0F0"/>
                </a:solidFill>
              </a:rPr>
              <a:t>查找算法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3059429" y="1695659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B0F0"/>
                </a:solidFill>
              </a:rPr>
              <a:t>B</a:t>
            </a:r>
            <a:r>
              <a:rPr lang="zh-CN" altLang="en-US" sz="2000" dirty="0">
                <a:solidFill>
                  <a:srgbClr val="00B0F0"/>
                </a:solidFill>
              </a:rPr>
              <a:t>树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695" y="2643289"/>
            <a:ext cx="58388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索引 </a:t>
            </a:r>
            <a:r>
              <a:rPr lang="en-US" altLang="zh-CN" sz="3600" dirty="0">
                <a:solidFill>
                  <a:srgbClr val="00B0F0"/>
                </a:solidFill>
              </a:rPr>
              <a:t>- </a:t>
            </a:r>
            <a:r>
              <a:rPr lang="zh-CN" altLang="en-US" sz="3600" dirty="0">
                <a:solidFill>
                  <a:srgbClr val="00B0F0"/>
                </a:solidFill>
              </a:rPr>
              <a:t>查找算法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2788945" y="1155727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B0F0"/>
                </a:solidFill>
              </a:rPr>
              <a:t>B+ </a:t>
            </a:r>
            <a:r>
              <a:rPr lang="zh-CN" altLang="en-US" sz="2000" dirty="0">
                <a:solidFill>
                  <a:srgbClr val="00B0F0"/>
                </a:solidFill>
              </a:rPr>
              <a:t>树</a:t>
            </a:r>
          </a:p>
        </p:txBody>
      </p:sp>
      <p:sp>
        <p:nvSpPr>
          <p:cNvPr id="12" name="文本框 3"/>
          <p:cNvSpPr txBox="1"/>
          <p:nvPr/>
        </p:nvSpPr>
        <p:spPr>
          <a:xfrm>
            <a:off x="3317543" y="1511315"/>
            <a:ext cx="8263801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任意非叶子结点最多只有</a:t>
            </a:r>
            <a:r>
              <a:rPr lang="en-US" altLang="zh-CN" sz="2000" dirty="0"/>
              <a:t>M</a:t>
            </a:r>
            <a:r>
              <a:rPr lang="zh-CN" altLang="en-US" dirty="0"/>
              <a:t>个儿子，且</a:t>
            </a:r>
            <a:r>
              <a:rPr lang="en-US" altLang="zh-CN" sz="2000" dirty="0"/>
              <a:t>M&gt;2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根结点的儿子数为</a:t>
            </a:r>
            <a:r>
              <a:rPr lang="en-US" altLang="zh-CN" sz="2000" dirty="0"/>
              <a:t>[2, M]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除根结点以外的非叶子结点的儿子数为</a:t>
            </a:r>
            <a:r>
              <a:rPr lang="en-US" altLang="zh-CN" sz="2000" dirty="0"/>
              <a:t>[M/2, M]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每个结点存放至少</a:t>
            </a:r>
            <a:r>
              <a:rPr lang="en-US" altLang="zh-CN" sz="2400" dirty="0"/>
              <a:t>M/2-1</a:t>
            </a:r>
            <a:r>
              <a:rPr lang="zh-CN" altLang="en-US" sz="2000" dirty="0"/>
              <a:t>（取上整）和至多</a:t>
            </a:r>
            <a:r>
              <a:rPr lang="en-US" altLang="zh-CN" sz="2400" dirty="0"/>
              <a:t>M-1</a:t>
            </a:r>
            <a:r>
              <a:rPr lang="zh-CN" altLang="en-US" sz="2000" dirty="0"/>
              <a:t>个关键字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非叶子结点的关键字个数</a:t>
            </a:r>
            <a:r>
              <a:rPr lang="en-US" altLang="zh-CN" sz="2000" dirty="0"/>
              <a:t>=</a:t>
            </a:r>
            <a:r>
              <a:rPr lang="zh-CN" altLang="en-US" dirty="0"/>
              <a:t>指向儿子的指针个数</a:t>
            </a:r>
            <a:r>
              <a:rPr lang="en-US" altLang="zh-CN" dirty="0"/>
              <a:t>-1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非叶子结点的关键字：</a:t>
            </a:r>
            <a:r>
              <a:rPr lang="en-US" altLang="zh-CN" sz="2000" dirty="0"/>
              <a:t>K[1], K[2], …, K[M-1]</a:t>
            </a:r>
            <a:r>
              <a:rPr lang="zh-CN" altLang="en-US" dirty="0"/>
              <a:t>；且</a:t>
            </a:r>
            <a:r>
              <a:rPr lang="en-US" altLang="zh-CN" sz="2000" dirty="0"/>
              <a:t>K[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&lt; K[i+1]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非叶子结点的指针：</a:t>
            </a:r>
            <a:r>
              <a:rPr lang="en-US" altLang="zh-CN" dirty="0"/>
              <a:t>P[1], P[2], …, P[M]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其中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P[1]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指向关键字小于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K[1]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的子树，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P[M]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指向关键字大于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K[M]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的子树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P[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]</a:t>
            </a:r>
            <a:r>
              <a:rPr lang="zh-CN" altLang="en-US" dirty="0">
                <a:solidFill>
                  <a:srgbClr val="FF0000"/>
                </a:solidFill>
              </a:rPr>
              <a:t>指向关键字属于</a:t>
            </a:r>
            <a:r>
              <a:rPr lang="en-US" altLang="zh-CN" sz="2000" dirty="0">
                <a:solidFill>
                  <a:srgbClr val="FF0000"/>
                </a:solidFill>
              </a:rPr>
              <a:t>[K[i-1], K[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])</a:t>
            </a:r>
            <a:r>
              <a:rPr lang="zh-CN" altLang="en-US" dirty="0">
                <a:solidFill>
                  <a:srgbClr val="FF0000"/>
                </a:solidFill>
              </a:rPr>
              <a:t>的子树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所有叶子节点位于同一层，</a:t>
            </a:r>
            <a:r>
              <a:rPr lang="zh-CN" altLang="en-US" sz="2000" dirty="0">
                <a:solidFill>
                  <a:srgbClr val="FF0000"/>
                </a:solidFill>
              </a:rPr>
              <a:t>并增加链指针，并出现所有关键字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60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索引 </a:t>
            </a:r>
            <a:r>
              <a:rPr lang="en-US" altLang="zh-CN" sz="3600" dirty="0">
                <a:solidFill>
                  <a:srgbClr val="00B0F0"/>
                </a:solidFill>
              </a:rPr>
              <a:t>- </a:t>
            </a:r>
            <a:r>
              <a:rPr lang="zh-CN" altLang="en-US" sz="3600" dirty="0">
                <a:solidFill>
                  <a:srgbClr val="00B0F0"/>
                </a:solidFill>
              </a:rPr>
              <a:t>查找算法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3059429" y="1695659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B0F0"/>
                </a:solidFill>
              </a:rPr>
              <a:t>B+ </a:t>
            </a:r>
            <a:r>
              <a:rPr lang="zh-CN" altLang="en-US" sz="2000" dirty="0">
                <a:solidFill>
                  <a:srgbClr val="00B0F0"/>
                </a:solidFill>
              </a:rPr>
              <a:t>树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315" y="2706733"/>
            <a:ext cx="53625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4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索引 </a:t>
            </a:r>
            <a:r>
              <a:rPr lang="en-US" altLang="zh-CN" sz="3600" dirty="0">
                <a:solidFill>
                  <a:srgbClr val="00B0F0"/>
                </a:solidFill>
              </a:rPr>
              <a:t>- </a:t>
            </a:r>
            <a:r>
              <a:rPr lang="zh-CN" altLang="en-US" sz="3600" dirty="0">
                <a:solidFill>
                  <a:srgbClr val="00B0F0"/>
                </a:solidFill>
              </a:rPr>
              <a:t>查找算法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2788945" y="1155727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B0F0"/>
                </a:solidFill>
              </a:rPr>
              <a:t>B</a:t>
            </a:r>
            <a:r>
              <a:rPr lang="zh-CN" altLang="en-US" sz="2000" dirty="0">
                <a:solidFill>
                  <a:srgbClr val="00B0F0"/>
                </a:solidFill>
              </a:rPr>
              <a:t>*</a:t>
            </a:r>
            <a:r>
              <a:rPr lang="en-US" altLang="zh-CN" sz="2000" dirty="0">
                <a:solidFill>
                  <a:srgbClr val="00B0F0"/>
                </a:solidFill>
              </a:rPr>
              <a:t> </a:t>
            </a:r>
            <a:r>
              <a:rPr lang="zh-CN" altLang="en-US" sz="2000" dirty="0">
                <a:solidFill>
                  <a:srgbClr val="00B0F0"/>
                </a:solidFill>
              </a:rPr>
              <a:t>树</a:t>
            </a:r>
          </a:p>
        </p:txBody>
      </p:sp>
      <p:sp>
        <p:nvSpPr>
          <p:cNvPr id="12" name="文本框 3"/>
          <p:cNvSpPr txBox="1"/>
          <p:nvPr/>
        </p:nvSpPr>
        <p:spPr>
          <a:xfrm>
            <a:off x="3317543" y="1511315"/>
            <a:ext cx="881683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任意非叶子结点最多只有</a:t>
            </a:r>
            <a:r>
              <a:rPr lang="en-US" altLang="zh-CN" sz="2000" dirty="0"/>
              <a:t>M</a:t>
            </a:r>
            <a:r>
              <a:rPr lang="zh-CN" altLang="en-US" dirty="0"/>
              <a:t>个儿子，且</a:t>
            </a:r>
            <a:r>
              <a:rPr lang="en-US" altLang="zh-CN" sz="2000" dirty="0"/>
              <a:t>M&gt;2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根结点的儿子数为</a:t>
            </a:r>
            <a:r>
              <a:rPr lang="en-US" altLang="zh-CN" sz="2000" dirty="0"/>
              <a:t>[2, M]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除根结点以外的非叶子结点的儿子数为</a:t>
            </a:r>
            <a:r>
              <a:rPr lang="en-US" altLang="zh-CN" sz="2000" dirty="0"/>
              <a:t>[</a:t>
            </a:r>
            <a:r>
              <a:rPr lang="en-US" altLang="zh-CN" sz="2000" dirty="0">
                <a:solidFill>
                  <a:srgbClr val="FF0000"/>
                </a:solidFill>
              </a:rPr>
              <a:t>(2/3)M</a:t>
            </a:r>
            <a:r>
              <a:rPr lang="en-US" altLang="zh-CN" sz="2000" dirty="0"/>
              <a:t>, M], </a:t>
            </a:r>
            <a:r>
              <a:rPr lang="zh-CN" altLang="en-US" sz="2000" dirty="0">
                <a:solidFill>
                  <a:srgbClr val="FF0000"/>
                </a:solidFill>
              </a:rPr>
              <a:t>并增加指向兄弟的指针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每个结点存放至少</a:t>
            </a:r>
            <a:r>
              <a:rPr lang="en-US" altLang="zh-CN" sz="2000" dirty="0"/>
              <a:t>M/2-1</a:t>
            </a:r>
            <a:r>
              <a:rPr lang="zh-CN" altLang="en-US" dirty="0"/>
              <a:t>（取上整）和至多</a:t>
            </a:r>
            <a:r>
              <a:rPr lang="en-US" altLang="zh-CN" sz="2000" dirty="0"/>
              <a:t>M-1</a:t>
            </a:r>
            <a:r>
              <a:rPr lang="zh-CN" altLang="en-US" dirty="0"/>
              <a:t>个关键字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非叶子结点的关键字个数</a:t>
            </a:r>
            <a:r>
              <a:rPr lang="en-US" altLang="zh-CN" sz="2000" dirty="0"/>
              <a:t>=</a:t>
            </a:r>
            <a:r>
              <a:rPr lang="zh-CN" altLang="en-US" dirty="0"/>
              <a:t>指向儿子的指针个数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非叶子结点的关键字：</a:t>
            </a:r>
            <a:r>
              <a:rPr lang="en-US" altLang="zh-CN" sz="2000" dirty="0"/>
              <a:t>K[1], K[2], …, K[M-1]</a:t>
            </a:r>
            <a:r>
              <a:rPr lang="zh-CN" altLang="en-US" dirty="0"/>
              <a:t>；且</a:t>
            </a:r>
            <a:r>
              <a:rPr lang="en-US" altLang="zh-CN" sz="2000" dirty="0"/>
              <a:t>K[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&lt; K[i+1]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非叶子结点的指针：</a:t>
            </a:r>
            <a:r>
              <a:rPr lang="en-US" altLang="zh-CN" dirty="0"/>
              <a:t>P[1], P[2], …, P[M]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其中</a:t>
            </a:r>
            <a:r>
              <a:rPr lang="en-US" altLang="zh-CN" sz="2000" dirty="0"/>
              <a:t>P[1]</a:t>
            </a:r>
            <a:r>
              <a:rPr lang="zh-CN" altLang="en-US" dirty="0"/>
              <a:t>指向关键字小于</a:t>
            </a:r>
            <a:r>
              <a:rPr lang="en-US" altLang="zh-CN" sz="2000" dirty="0"/>
              <a:t>K[1]</a:t>
            </a:r>
            <a:r>
              <a:rPr lang="zh-CN" altLang="en-US" dirty="0"/>
              <a:t>的子树，</a:t>
            </a:r>
            <a:r>
              <a:rPr lang="en-US" altLang="zh-CN" sz="2000" dirty="0"/>
              <a:t>P[M]</a:t>
            </a:r>
            <a:r>
              <a:rPr lang="zh-CN" altLang="en-US" dirty="0"/>
              <a:t>指向关键字大于</a:t>
            </a:r>
            <a:r>
              <a:rPr lang="en-US" altLang="zh-CN" sz="2000" dirty="0"/>
              <a:t>K[M-1]</a:t>
            </a:r>
            <a:r>
              <a:rPr lang="zh-CN" altLang="en-US" dirty="0"/>
              <a:t>的子树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其它</a:t>
            </a:r>
            <a:r>
              <a:rPr lang="en-US" altLang="zh-CN" sz="2000" dirty="0"/>
              <a:t>P[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r>
              <a:rPr lang="zh-CN" altLang="en-US" dirty="0"/>
              <a:t>指向关键字属于</a:t>
            </a:r>
            <a:r>
              <a:rPr lang="en-US" altLang="zh-CN" sz="2000" dirty="0"/>
              <a:t>[K[i-1], K[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</a:t>
            </a:r>
            <a:r>
              <a:rPr lang="zh-CN" altLang="en-US" dirty="0"/>
              <a:t>的子树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所有叶子节点位于同一层，并增加链指针，并出现所有关键字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0520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索引 </a:t>
            </a:r>
            <a:r>
              <a:rPr lang="en-US" altLang="zh-CN" sz="3600" dirty="0">
                <a:solidFill>
                  <a:srgbClr val="00B0F0"/>
                </a:solidFill>
              </a:rPr>
              <a:t>- </a:t>
            </a:r>
            <a:r>
              <a:rPr lang="zh-CN" altLang="en-US" sz="3600" dirty="0">
                <a:solidFill>
                  <a:srgbClr val="00B0F0"/>
                </a:solidFill>
              </a:rPr>
              <a:t>查找算法</a:t>
            </a: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3059429" y="1695659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B0F0"/>
                </a:solidFill>
              </a:rPr>
              <a:t>B</a:t>
            </a:r>
            <a:r>
              <a:rPr lang="zh-CN" altLang="en-US" sz="2000" dirty="0">
                <a:solidFill>
                  <a:srgbClr val="00B0F0"/>
                </a:solidFill>
              </a:rPr>
              <a:t>*</a:t>
            </a:r>
            <a:r>
              <a:rPr lang="en-US" altLang="zh-CN" sz="2000" dirty="0">
                <a:solidFill>
                  <a:srgbClr val="00B0F0"/>
                </a:solidFill>
              </a:rPr>
              <a:t> </a:t>
            </a:r>
            <a:r>
              <a:rPr lang="zh-CN" altLang="en-US" sz="2000" dirty="0">
                <a:solidFill>
                  <a:srgbClr val="00B0F0"/>
                </a:solidFill>
              </a:rPr>
              <a:t>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459" y="2643289"/>
            <a:ext cx="53625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5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163429" y="3096031"/>
            <a:ext cx="850335" cy="85033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190957" y="2736370"/>
            <a:ext cx="1810087" cy="1810087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164473" y="3123387"/>
            <a:ext cx="850335" cy="85033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177193" y="3096032"/>
            <a:ext cx="850335" cy="85033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178237" y="3165256"/>
            <a:ext cx="850335" cy="85033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6461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存储引擎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56669" y="2411920"/>
            <a:ext cx="56028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只支持</a:t>
            </a:r>
            <a:r>
              <a:rPr lang="en-US" altLang="zh-CN" sz="2000" dirty="0"/>
              <a:t>insert</a:t>
            </a:r>
            <a:r>
              <a:rPr lang="zh-CN" altLang="en-US" sz="2000" dirty="0"/>
              <a:t>和</a:t>
            </a:r>
            <a:r>
              <a:rPr lang="en-US" altLang="zh-CN" sz="2000" dirty="0"/>
              <a:t>select</a:t>
            </a:r>
            <a:r>
              <a:rPr lang="zh-CN" altLang="en-US" sz="2000" dirty="0"/>
              <a:t>操作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使用</a:t>
            </a:r>
            <a:r>
              <a:rPr lang="en-US" altLang="zh-CN" sz="2000" dirty="0" err="1"/>
              <a:t>zlib</a:t>
            </a:r>
            <a:r>
              <a:rPr lang="zh-CN" altLang="en-US" sz="2000" dirty="0"/>
              <a:t>算法对行进行压缩， 压缩比为</a:t>
            </a:r>
            <a:r>
              <a:rPr lang="en-US" altLang="zh-CN" sz="2000" dirty="0"/>
              <a:t>1</a:t>
            </a:r>
            <a:r>
              <a:rPr lang="zh-CN" altLang="en-US" sz="2000" dirty="0"/>
              <a:t>：</a:t>
            </a:r>
            <a:r>
              <a:rPr lang="en-US" altLang="zh-CN" sz="2000" dirty="0"/>
              <a:t>10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适合存放归档数据</a:t>
            </a:r>
            <a:endParaRPr lang="en-US" altLang="zh-CN" sz="2000" dirty="0"/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3086685" y="1773227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B0F0"/>
                </a:solidFill>
              </a:rPr>
              <a:t>Archive</a:t>
            </a:r>
            <a:r>
              <a:rPr lang="zh-CN" altLang="en-US" sz="2000" dirty="0">
                <a:solidFill>
                  <a:srgbClr val="00B0F0"/>
                </a:solidFill>
              </a:rPr>
              <a:t>引擎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3556670" y="4850305"/>
            <a:ext cx="36936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不存放数据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指向另一台远程</a:t>
            </a:r>
            <a:r>
              <a:rPr lang="en-US" altLang="zh-CN" sz="2000" dirty="0"/>
              <a:t>MySQL</a:t>
            </a:r>
            <a:r>
              <a:rPr lang="zh-CN" altLang="en-US" sz="2000" dirty="0"/>
              <a:t>的表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类似网关</a:t>
            </a:r>
            <a:endParaRPr lang="en-US" altLang="zh-CN" sz="2000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3086686" y="4211612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B0F0"/>
                </a:solidFill>
              </a:rPr>
              <a:t>Federated</a:t>
            </a:r>
            <a:r>
              <a:rPr lang="zh-CN" altLang="en-US" sz="2000" dirty="0">
                <a:solidFill>
                  <a:srgbClr val="00B0F0"/>
                </a:solidFill>
              </a:rPr>
              <a:t>引擎</a:t>
            </a:r>
          </a:p>
        </p:txBody>
      </p:sp>
    </p:spTree>
    <p:extLst>
      <p:ext uri="{BB962C8B-B14F-4D97-AF65-F5344CB8AC3E}">
        <p14:creationId xmlns:p14="http://schemas.microsoft.com/office/powerpoint/2010/main" val="418168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存储引擎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56669" y="2411920"/>
            <a:ext cx="69012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采用</a:t>
            </a:r>
            <a:r>
              <a:rPr lang="en-US" altLang="zh-CN" sz="2000" dirty="0"/>
              <a:t>shared nothing</a:t>
            </a:r>
            <a:r>
              <a:rPr lang="zh-CN" altLang="en-US" sz="2000" dirty="0"/>
              <a:t>的集群架构，提高并行性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非索引数据在磁盘中（早期版本全量数据在内存中）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Join</a:t>
            </a:r>
            <a:r>
              <a:rPr lang="zh-CN" altLang="en-US" sz="2000" dirty="0"/>
              <a:t>操作在数据库层，而非引擎层，导致巨大的网络开销</a:t>
            </a:r>
            <a:endParaRPr lang="en-US" altLang="zh-CN" sz="2000" dirty="0"/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3086685" y="1773227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B0F0"/>
                </a:solidFill>
              </a:rPr>
              <a:t>NDB</a:t>
            </a:r>
            <a:r>
              <a:rPr lang="zh-CN" altLang="en-US" sz="2000" dirty="0">
                <a:solidFill>
                  <a:srgbClr val="00B0F0"/>
                </a:solidFill>
              </a:rPr>
              <a:t>集群存储引擎</a:t>
            </a:r>
          </a:p>
        </p:txBody>
      </p:sp>
    </p:spTree>
    <p:extLst>
      <p:ext uri="{BB962C8B-B14F-4D97-AF65-F5344CB8AC3E}">
        <p14:creationId xmlns:p14="http://schemas.microsoft.com/office/powerpoint/2010/main" val="336783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6778" y="312024"/>
            <a:ext cx="9597684" cy="872010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solidFill>
                  <a:srgbClr val="00B0F0"/>
                </a:solidFill>
              </a:rPr>
              <a:t>InnoDB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6669" y="2407970"/>
            <a:ext cx="3324949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行级锁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next-</a:t>
            </a:r>
            <a:r>
              <a:rPr lang="en-US" altLang="zh-CN" sz="2000" dirty="0" err="1"/>
              <a:t>keylocking</a:t>
            </a:r>
            <a:r>
              <a:rPr lang="zh-CN" altLang="en-US" sz="2000" dirty="0"/>
              <a:t>算法策略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插入缓冲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MVCC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非锁定读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4</a:t>
            </a:r>
            <a:r>
              <a:rPr lang="zh-CN" altLang="en-US" sz="2000" dirty="0"/>
              <a:t>种隔离级别</a:t>
            </a:r>
            <a:endParaRPr lang="en-US" altLang="zh-CN" sz="2000" dirty="0"/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3086685" y="1738058"/>
            <a:ext cx="8202637" cy="436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特点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7425259" y="2400989"/>
            <a:ext cx="2582758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支持外键约束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预读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两次写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刷新邻接页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异步</a:t>
            </a:r>
            <a:r>
              <a:rPr lang="en-US" altLang="zh-CN" sz="2000" dirty="0"/>
              <a:t>IO</a:t>
            </a:r>
            <a:r>
              <a:rPr lang="zh-CN" altLang="en-US" sz="2000" dirty="0"/>
              <a:t>（</a:t>
            </a:r>
            <a:r>
              <a:rPr lang="en-US" altLang="zh-CN" sz="2000" dirty="0"/>
              <a:t>AIO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自适应的哈希索引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0770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报告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报告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5829</TotalTime>
  <Words>2317</Words>
  <Application>Microsoft Office PowerPoint</Application>
  <PresentationFormat>宽屏</PresentationFormat>
  <Paragraphs>481</Paragraphs>
  <Slides>67</Slides>
  <Notes>61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73" baseType="lpstr">
      <vt:lpstr>宋体</vt:lpstr>
      <vt:lpstr>微软雅黑</vt:lpstr>
      <vt:lpstr>Arial</vt:lpstr>
      <vt:lpstr>Calibri</vt:lpstr>
      <vt:lpstr>Office 主题</vt:lpstr>
      <vt:lpstr>1_Office 主题</vt:lpstr>
      <vt:lpstr>MySQL - InnoDB引擎原理（一）</vt:lpstr>
      <vt:lpstr>内容</vt:lpstr>
      <vt:lpstr>基本概念</vt:lpstr>
      <vt:lpstr>MySQL体系结构</vt:lpstr>
      <vt:lpstr>存储引擎</vt:lpstr>
      <vt:lpstr>存储引擎</vt:lpstr>
      <vt:lpstr>存储引擎</vt:lpstr>
      <vt:lpstr>存储引擎</vt:lpstr>
      <vt:lpstr>InnoDB</vt:lpstr>
      <vt:lpstr>InnoDB</vt:lpstr>
      <vt:lpstr>InnoDB</vt:lpstr>
      <vt:lpstr>InnoDB</vt:lpstr>
      <vt:lpstr>InnoDB</vt:lpstr>
      <vt:lpstr>InnoDB</vt:lpstr>
      <vt:lpstr>InnoDB</vt:lpstr>
      <vt:lpstr>InnoDB</vt:lpstr>
      <vt:lpstr>InnoDB</vt:lpstr>
      <vt:lpstr>InnoDB</vt:lpstr>
      <vt:lpstr>InnoDB</vt:lpstr>
      <vt:lpstr>数据库应用架构设计与实现</vt:lpstr>
      <vt:lpstr>数据库应用架构设计与实现</vt:lpstr>
      <vt:lpstr>数据库应用架构设计与实现</vt:lpstr>
      <vt:lpstr>数据库应用架构设计与实现</vt:lpstr>
      <vt:lpstr>数据库应用架构设计与实现</vt:lpstr>
      <vt:lpstr>数据库应用架构设计与实现</vt:lpstr>
      <vt:lpstr>数据库应用架构设计与实现</vt:lpstr>
      <vt:lpstr>数据库应用架构设计与实现</vt:lpstr>
      <vt:lpstr>数据库应用架构设计与实现</vt:lpstr>
      <vt:lpstr>数据库应用架构设计与实现</vt:lpstr>
      <vt:lpstr>数据库应用架构设计与实现</vt:lpstr>
      <vt:lpstr>PowerPoint 演示文稿</vt:lpstr>
      <vt:lpstr>MySQL - InnoDB引擎原理（二）</vt:lpstr>
      <vt:lpstr>内容</vt:lpstr>
      <vt:lpstr>MySQL文件</vt:lpstr>
      <vt:lpstr>MySQL文件</vt:lpstr>
      <vt:lpstr>InnoDB 存储引擎文件</vt:lpstr>
      <vt:lpstr>InnoDB 存储引擎文件</vt:lpstr>
      <vt:lpstr>InnoDB 存储引擎文件</vt:lpstr>
      <vt:lpstr>InnoDB 存储引擎文件</vt:lpstr>
      <vt:lpstr>InnoDB 存储引擎文件</vt:lpstr>
      <vt:lpstr>InnoDB 存储引擎文件</vt:lpstr>
      <vt:lpstr>事务基本概念</vt:lpstr>
      <vt:lpstr>事务的实现</vt:lpstr>
      <vt:lpstr>事务的实现</vt:lpstr>
      <vt:lpstr>事务的实现</vt:lpstr>
      <vt:lpstr>事务的实现</vt:lpstr>
      <vt:lpstr>表 - 表空间</vt:lpstr>
      <vt:lpstr>表 - 数据页结构</vt:lpstr>
      <vt:lpstr>表 - 表空间</vt:lpstr>
      <vt:lpstr>表 - 行记录格式</vt:lpstr>
      <vt:lpstr>表 - 行记录格式</vt:lpstr>
      <vt:lpstr>表 - 行记录格式</vt:lpstr>
      <vt:lpstr>表</vt:lpstr>
      <vt:lpstr>表 - 分区表</vt:lpstr>
      <vt:lpstr>索引</vt:lpstr>
      <vt:lpstr>索引 - 查找算法</vt:lpstr>
      <vt:lpstr>索引 - 查找算法</vt:lpstr>
      <vt:lpstr>索引 - 查找算法</vt:lpstr>
      <vt:lpstr>索引 - 查找算法</vt:lpstr>
      <vt:lpstr>索引 - 查找算法</vt:lpstr>
      <vt:lpstr>索引 - 查找算法</vt:lpstr>
      <vt:lpstr>索引 - 查找算法</vt:lpstr>
      <vt:lpstr>索引 - 查找算法</vt:lpstr>
      <vt:lpstr>索引 - 查找算法</vt:lpstr>
      <vt:lpstr>索引 - 查找算法</vt:lpstr>
      <vt:lpstr>索引 - 查找算法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广州公益PPT沙龙计划</dc:title>
  <dc:creator>李贤忠</dc:creator>
  <cp:lastModifiedBy>李斌</cp:lastModifiedBy>
  <cp:revision>491</cp:revision>
  <dcterms:created xsi:type="dcterms:W3CDTF">2013-05-24T14:26:28Z</dcterms:created>
  <dcterms:modified xsi:type="dcterms:W3CDTF">2016-05-05T01:57:25Z</dcterms:modified>
</cp:coreProperties>
</file>