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70" r:id="rId4"/>
    <p:sldId id="275" r:id="rId5"/>
    <p:sldId id="271" r:id="rId6"/>
    <p:sldId id="272" r:id="rId7"/>
    <p:sldId id="268" r:id="rId8"/>
    <p:sldId id="274" r:id="rId9"/>
    <p:sldId id="276" r:id="rId10"/>
    <p:sldId id="277" r:id="rId11"/>
    <p:sldId id="278" r:id="rId12"/>
    <p:sldId id="279" r:id="rId13"/>
    <p:sldId id="297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9" r:id="rId22"/>
    <p:sldId id="290" r:id="rId23"/>
    <p:sldId id="287" r:id="rId24"/>
    <p:sldId id="291" r:id="rId25"/>
    <p:sldId id="292" r:id="rId26"/>
    <p:sldId id="293" r:id="rId27"/>
    <p:sldId id="294" r:id="rId28"/>
    <p:sldId id="295" r:id="rId29"/>
    <p:sldId id="288" r:id="rId30"/>
    <p:sldId id="296" r:id="rId31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360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2017/9/25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2017/9/25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5639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4211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625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993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5559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0620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7941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909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6418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873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032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9377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75139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86820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07849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63953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84757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58074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5430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24103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2002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56507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7503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4868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4803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4566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956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0043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177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2017/9/25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2017/9/25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2017/9/25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2017/9/25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2017/9/25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2017/9/25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2017/9/25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2017/9/25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2017/9/25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2017/9/25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2017/9/25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12" Type="http://schemas.openxmlformats.org/officeDocument/2006/relationships/image" Target="../media/image1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Relationship Id="rId1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分布式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一致性原理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技术分享</a:t>
            </a:r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曹峻铭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/>
              <a:t>2PC</a:t>
            </a:r>
            <a:r>
              <a:rPr lang="zh-CN" altLang="en-US"/>
              <a:t>（</a:t>
            </a:r>
            <a:r>
              <a:rPr lang="en-US" altLang="zh-CN"/>
              <a:t>Two-Phase Commit</a:t>
            </a:r>
            <a:r>
              <a:rPr lang="zh-CN" altLang="en-US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1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4" y="1772816"/>
            <a:ext cx="49815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635" y="1700808"/>
            <a:ext cx="47148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773932" y="5373216"/>
            <a:ext cx="39998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优点 ： 原理简单，容易实现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73932" y="5949280"/>
            <a:ext cx="953979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缺点 ： 同步阻塞、单点、数据不一致、任意节点失败则事务提交失败</a:t>
            </a:r>
          </a:p>
        </p:txBody>
      </p:sp>
    </p:spTree>
    <p:extLst>
      <p:ext uri="{BB962C8B-B14F-4D97-AF65-F5344CB8AC3E}">
        <p14:creationId xmlns:p14="http://schemas.microsoft.com/office/powerpoint/2010/main" val="39034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/>
              <a:t>3PC</a:t>
            </a:r>
            <a:r>
              <a:rPr lang="zh-CN" altLang="en-US"/>
              <a:t>（</a:t>
            </a:r>
            <a:r>
              <a:rPr lang="en-US" altLang="zh-CN"/>
              <a:t>Three-Phase Commit</a:t>
            </a:r>
            <a:r>
              <a:rPr lang="zh-CN" altLang="en-US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CN" altLang="en-US"/>
              <a:t>角色：协调者、参与者</a:t>
            </a:r>
            <a:endParaRPr lang="en-US" altLang="zh-CN"/>
          </a:p>
          <a:p>
            <a:r>
              <a:rPr lang="zh-CN" altLang="en-US"/>
              <a:t>第一阶段 </a:t>
            </a:r>
            <a:r>
              <a:rPr lang="en-US" altLang="zh-CN"/>
              <a:t>- </a:t>
            </a:r>
            <a:r>
              <a:rPr lang="en-US" altLang="zh-CN">
                <a:solidFill>
                  <a:srgbClr val="FF0000"/>
                </a:solidFill>
              </a:rPr>
              <a:t>can commit</a:t>
            </a:r>
          </a:p>
          <a:p>
            <a:pPr lvl="1"/>
            <a:r>
              <a:rPr lang="zh-CN" altLang="en-US"/>
              <a:t>协调者询问参与者，是否</a:t>
            </a:r>
            <a:r>
              <a:rPr lang="en-US" altLang="zh-CN"/>
              <a:t>can commit</a:t>
            </a:r>
            <a:r>
              <a:rPr lang="zh-CN" altLang="en-US"/>
              <a:t>事务</a:t>
            </a:r>
            <a:endParaRPr lang="en-US" altLang="zh-CN"/>
          </a:p>
          <a:p>
            <a:r>
              <a:rPr lang="zh-CN" altLang="en-US"/>
              <a:t>第二阶段 </a:t>
            </a:r>
            <a:r>
              <a:rPr lang="en-US" altLang="zh-CN"/>
              <a:t>- </a:t>
            </a:r>
            <a:r>
              <a:rPr lang="en-US" altLang="zh-CN">
                <a:solidFill>
                  <a:srgbClr val="FF0000"/>
                </a:solidFill>
              </a:rPr>
              <a:t>pre commit</a:t>
            </a:r>
          </a:p>
          <a:p>
            <a:pPr lvl="1"/>
            <a:r>
              <a:rPr lang="zh-CN" altLang="en-US"/>
              <a:t>协调者询问参与者，是否</a:t>
            </a:r>
            <a:r>
              <a:rPr lang="en-US" altLang="zh-CN"/>
              <a:t>pre commit</a:t>
            </a:r>
            <a:r>
              <a:rPr lang="zh-CN" altLang="en-US"/>
              <a:t>事务，并等待参与者响应</a:t>
            </a:r>
          </a:p>
          <a:p>
            <a:pPr lvl="1"/>
            <a:r>
              <a:rPr lang="zh-CN" altLang="en-US"/>
              <a:t>各参与者执行可提交事务操作， 并记录</a:t>
            </a:r>
            <a:r>
              <a:rPr lang="en-US" altLang="zh-CN"/>
              <a:t>undo</a:t>
            </a:r>
            <a:r>
              <a:rPr lang="zh-CN" altLang="en-US"/>
              <a:t>、</a:t>
            </a:r>
            <a:r>
              <a:rPr lang="en-US" altLang="zh-CN"/>
              <a:t>redo</a:t>
            </a:r>
            <a:r>
              <a:rPr lang="zh-CN" altLang="en-US"/>
              <a:t>日志</a:t>
            </a:r>
          </a:p>
          <a:p>
            <a:pPr lvl="1"/>
            <a:r>
              <a:rPr lang="zh-CN" altLang="en-US"/>
              <a:t>参与者向协调者返回</a:t>
            </a:r>
            <a:r>
              <a:rPr lang="en-US" altLang="zh-CN"/>
              <a:t>ACK</a:t>
            </a:r>
          </a:p>
          <a:p>
            <a:pPr lvl="2"/>
            <a:r>
              <a:rPr lang="zh-CN" altLang="en-US"/>
              <a:t>全部参与者返回成功，协调者发送</a:t>
            </a:r>
            <a:r>
              <a:rPr lang="en-US" altLang="zh-CN"/>
              <a:t>commit</a:t>
            </a:r>
            <a:r>
              <a:rPr lang="zh-CN" altLang="en-US"/>
              <a:t>请求</a:t>
            </a:r>
          </a:p>
          <a:p>
            <a:pPr lvl="2"/>
            <a:r>
              <a:rPr lang="zh-CN" altLang="en-US"/>
              <a:t>有参与者返回失败，协调者则发送</a:t>
            </a:r>
            <a:r>
              <a:rPr lang="en-US" altLang="zh-CN"/>
              <a:t>abort</a:t>
            </a:r>
          </a:p>
          <a:p>
            <a:r>
              <a:rPr lang="zh-CN" altLang="en-US"/>
              <a:t>第三阶段 </a:t>
            </a:r>
            <a:r>
              <a:rPr lang="en-US" altLang="zh-CN"/>
              <a:t>- </a:t>
            </a:r>
            <a:r>
              <a:rPr lang="en-US" altLang="zh-CN">
                <a:solidFill>
                  <a:srgbClr val="FF0000"/>
                </a:solidFill>
              </a:rPr>
              <a:t>do commit</a:t>
            </a:r>
          </a:p>
          <a:p>
            <a:pPr lvl="1"/>
            <a:r>
              <a:rPr lang="zh-CN" altLang="en-US" sz="2400">
                <a:latin typeface="+mn-ea"/>
              </a:rPr>
              <a:t>同</a:t>
            </a:r>
            <a:r>
              <a:rPr lang="en-US" altLang="zh-CN" sz="2400"/>
              <a:t>2PC</a:t>
            </a:r>
            <a:r>
              <a:rPr lang="zh-CN" altLang="en-US" sz="2400">
                <a:latin typeface="+mn-ea"/>
              </a:rPr>
              <a:t>的提交事务阶段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938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/>
              <a:t>3PC</a:t>
            </a:r>
            <a:r>
              <a:rPr lang="zh-CN" altLang="en-US"/>
              <a:t>（</a:t>
            </a:r>
            <a:r>
              <a:rPr lang="en-US" altLang="zh-CN"/>
              <a:t>Three-Phase Commit</a:t>
            </a:r>
            <a:r>
              <a:rPr lang="zh-CN" altLang="en-US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48" y="1844824"/>
            <a:ext cx="38195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773932" y="5373216"/>
            <a:ext cx="36311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优点 ：减少同步阻塞范围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73932" y="5949280"/>
            <a:ext cx="36311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缺点 ：单点、数据不一致</a:t>
            </a:r>
          </a:p>
        </p:txBody>
      </p:sp>
    </p:spTree>
    <p:extLst>
      <p:ext uri="{BB962C8B-B14F-4D97-AF65-F5344CB8AC3E}">
        <p14:creationId xmlns:p14="http://schemas.microsoft.com/office/powerpoint/2010/main" val="184039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Paxos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拜占庭将军问题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拜占庭帝国有许多只军队，各个将军在地理上是被分隔开的</a:t>
            </a: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军队之间的通信是通过通信员传递消息</a:t>
            </a: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所有军队必须达成一致，才可以统一行动，进攻或撤退</a:t>
            </a: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通讯员中可能存在叛徒，可对消息进行篡改</a:t>
            </a:r>
            <a:endParaRPr lang="en-US" altLang="zh-CN" dirty="0">
              <a:solidFill>
                <a:srgbClr val="FFC000"/>
              </a:solidFill>
            </a:endParaRPr>
          </a:p>
          <a:p>
            <a:pPr rtl="0"/>
            <a:r>
              <a:rPr lang="en-US" altLang="zh-CN" dirty="0" err="1"/>
              <a:t>Paxos</a:t>
            </a:r>
            <a:r>
              <a:rPr lang="zh-CN" altLang="en-US" dirty="0"/>
              <a:t>议会选举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在古希腊的名叫</a:t>
            </a:r>
            <a:r>
              <a:rPr lang="en-US" altLang="zh-CN" dirty="0" err="1">
                <a:solidFill>
                  <a:srgbClr val="FFC000"/>
                </a:solidFill>
              </a:rPr>
              <a:t>Paxos</a:t>
            </a:r>
            <a:r>
              <a:rPr lang="zh-CN" altLang="en-US" dirty="0">
                <a:solidFill>
                  <a:srgbClr val="FFC000"/>
                </a:solidFill>
              </a:rPr>
              <a:t>的小岛，岛上采用议会的形式通过法令</a:t>
            </a: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议员之间通过信使传递消息</a:t>
            </a: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议员和信使都是兼职的，可能随时离开</a:t>
            </a: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信使可能重复传递消息，也可能离开了不传递消息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8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Paxos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380972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活性（</a:t>
            </a:r>
            <a:r>
              <a:rPr lang="en-US" altLang="zh-CN" dirty="0"/>
              <a:t>Liveness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在被提出的提案中，只有一个提案会被选定</a:t>
            </a: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如果没有提案被提出， 那么就不会有提案被选定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当一个提案被选定后，所有进程都能获取被选定的提案信息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/>
              <a:t>安全性（</a:t>
            </a:r>
            <a:r>
              <a:rPr lang="en-US" altLang="zh-CN" dirty="0"/>
              <a:t>Safety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只有被提出的提案才能被选定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只能有一个值被选定</a:t>
            </a: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如果某个进程获取到某个提案被选定的信息，那么这个提案必须是真的被选定的那个提案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>
                <a:solidFill>
                  <a:srgbClr val="FFC000"/>
                </a:solidFill>
              </a:rPr>
              <a:t>提案的选定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8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Paxos - 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算法详解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7909" y="1763524"/>
            <a:ext cx="1015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角色：</a:t>
            </a:r>
            <a:r>
              <a:rPr lang="en-US" altLang="zh-CN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Proposer</a:t>
            </a: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（提案者），</a:t>
            </a:r>
            <a:r>
              <a:rPr lang="en-US" altLang="zh-CN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（接收者），</a:t>
            </a:r>
            <a:r>
              <a:rPr lang="en-US" altLang="zh-CN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Learner</a:t>
            </a: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（学习者）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53506" y="2294636"/>
            <a:ext cx="6125082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推导过程：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P1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：一个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必须批准他收到的第一个提案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P2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：如果编号为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，值为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的提案 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[Mn,Vn] 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被选定了，那么所有比编号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更高的，且</a:t>
            </a:r>
            <a:r>
              <a:rPr lang="zh-CN" altLang="en-US" sz="16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被选定的提案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，其值必须也为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P2a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：如果编号为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，值为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的提案 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[Mn,Vn] 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被选定了，那么所有比编号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更高的，且</a:t>
            </a:r>
            <a:r>
              <a:rPr lang="zh-CN" altLang="en-US" sz="16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被</a:t>
            </a:r>
            <a:r>
              <a:rPr lang="en-US" altLang="zh-CN" sz="16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批准的提案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，其值必须也为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P2b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：如果一个提案 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[Mn,Vn] 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被选定了，那么之后任何</a:t>
            </a:r>
            <a:r>
              <a:rPr lang="en-US" altLang="zh-CN" sz="16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Proposer</a:t>
            </a:r>
            <a:r>
              <a:rPr lang="zh-CN" altLang="en-US" sz="16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产生的编号更高的提案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，其值都为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P2c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：对于任意的提案 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[Mn,Vn]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，如果被提出，那么肯定存在一个由</a:t>
            </a:r>
            <a:r>
              <a:rPr lang="zh-CN" altLang="en-US" sz="16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半数以上的</a:t>
            </a:r>
            <a:r>
              <a:rPr lang="en-US" altLang="zh-CN" sz="16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集合</a:t>
            </a:r>
            <a:r>
              <a:rPr lang="en-US" altLang="zh-CN" sz="16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，满足以下两个条件中的任意一个：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(a)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中不存在任何批准过编号小于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；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(b)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中所有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批准的编号小于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的提案，其中编号最大的提案其值为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P1a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：一个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Acceptor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只要尚未响应过任何编号大于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Prepare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请求，那么它就可以接受这个编号为</a:t>
            </a:r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Mn</a:t>
            </a:r>
            <a:r>
              <a:rPr lang="zh-CN" altLang="en-US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的提案。</a:t>
            </a:r>
            <a:endParaRPr lang="en-US" altLang="zh-CN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87" y="2348879"/>
            <a:ext cx="3358109" cy="201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87" y="4574292"/>
            <a:ext cx="3366437" cy="173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5816" y="2347817"/>
            <a:ext cx="3877497" cy="201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9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Paxos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453" name="组合 452"/>
          <p:cNvGrpSpPr/>
          <p:nvPr/>
        </p:nvGrpSpPr>
        <p:grpSpPr>
          <a:xfrm>
            <a:off x="1624509" y="1842851"/>
            <a:ext cx="8799264" cy="4349987"/>
            <a:chOff x="1624509" y="1842851"/>
            <a:chExt cx="8799264" cy="4349987"/>
          </a:xfrm>
        </p:grpSpPr>
        <p:grpSp>
          <p:nvGrpSpPr>
            <p:cNvPr id="445" name="组合 444"/>
            <p:cNvGrpSpPr/>
            <p:nvPr/>
          </p:nvGrpSpPr>
          <p:grpSpPr>
            <a:xfrm>
              <a:off x="1624509" y="1842851"/>
              <a:ext cx="8799264" cy="4349987"/>
              <a:chOff x="1624509" y="1842851"/>
              <a:chExt cx="8799264" cy="4349987"/>
            </a:xfrm>
          </p:grpSpPr>
          <p:pic>
            <p:nvPicPr>
              <p:cNvPr id="47" name="图片 4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5573" y="4314185"/>
                <a:ext cx="16510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85" y="4314185"/>
                <a:ext cx="1143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" name="图片 4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4735" y="2480622"/>
                <a:ext cx="1651000" cy="1230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0" name="图片 4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5135" y="2482210"/>
                <a:ext cx="1651000" cy="1230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" name="图片 5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0373" y="4314185"/>
                <a:ext cx="16510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7948" y="4314185"/>
                <a:ext cx="16510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6" name="图片 5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7510" y="4314185"/>
                <a:ext cx="1143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" name="图片 57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7948" y="2482210"/>
                <a:ext cx="1651000" cy="1230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9" name="图片 58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7510" y="2482210"/>
                <a:ext cx="114300" cy="1230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" name="图片 5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21923" y="2482210"/>
                <a:ext cx="1651000" cy="1230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" name="图片 6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4735" y="4314185"/>
                <a:ext cx="16510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4298" y="2482210"/>
                <a:ext cx="114300" cy="1230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9" name="图片 68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448" y="4606285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0" name="图片 69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9110" y="4609460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" name="图片 70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4048" y="4606285"/>
                <a:ext cx="344487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" name="图片 7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4048" y="3164835"/>
                <a:ext cx="344487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" name="图片 72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5935" y="3164835"/>
                <a:ext cx="344488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4" name="图片 73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9860" y="3164835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6" name="图片 75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7598" y="4606285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7" name="图片 76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60198" y="3164835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8" name="图片 77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52085" y="3164835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0" name="图片 79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1248" y="4998397"/>
                <a:ext cx="344487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1" name="图片 8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7598" y="2952110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" name="图片 8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1248" y="3164835"/>
                <a:ext cx="344487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3" name="图片 82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15585" y="4614222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4" name="图片 83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60198" y="4623747"/>
                <a:ext cx="3429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" name="文本框 85"/>
              <p:cNvSpPr txBox="1">
                <a:spLocks noChangeArrowheads="1"/>
              </p:cNvSpPr>
              <p:nvPr/>
            </p:nvSpPr>
            <p:spPr bwMode="auto">
              <a:xfrm>
                <a:off x="9931648" y="4636447"/>
                <a:ext cx="492125" cy="231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900">
                    <a:solidFill>
                      <a:srgbClr val="00B0F0"/>
                    </a:solidFill>
                    <a:latin typeface="Arial" panose="020B0604020202020204" pitchFamily="34" charset="0"/>
                  </a:rPr>
                  <a:t>（</a:t>
                </a:r>
                <a:r>
                  <a:rPr lang="en-US" altLang="zh-CN" sz="900">
                    <a:solidFill>
                      <a:srgbClr val="00B0F0"/>
                    </a:solidFill>
                    <a:latin typeface="Arial" panose="020B0604020202020204" pitchFamily="34" charset="0"/>
                  </a:rPr>
                  <a:t>B</a:t>
                </a:r>
                <a:r>
                  <a:rPr lang="zh-CN" altLang="en-US" sz="900">
                    <a:solidFill>
                      <a:srgbClr val="00B0F0"/>
                    </a:solidFill>
                    <a:latin typeface="Arial" panose="020B0604020202020204" pitchFamily="34" charset="0"/>
                  </a:rPr>
                  <a:t>）</a:t>
                </a:r>
              </a:p>
            </p:txBody>
          </p:sp>
          <p:grpSp>
            <p:nvGrpSpPr>
              <p:cNvPr id="3" name="Group 4"/>
              <p:cNvGrpSpPr>
                <a:grpSpLocks noChangeAspect="1"/>
              </p:cNvGrpSpPr>
              <p:nvPr/>
            </p:nvGrpSpPr>
            <p:grpSpPr bwMode="auto">
              <a:xfrm>
                <a:off x="3203575" y="1843088"/>
                <a:ext cx="725488" cy="706437"/>
                <a:chOff x="2018" y="1161"/>
                <a:chExt cx="457" cy="445"/>
              </a:xfrm>
            </p:grpSpPr>
            <p:sp>
              <p:nvSpPr>
                <p:cNvPr id="87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018" y="1161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" name="Freeform 5"/>
                <p:cNvSpPr>
                  <a:spLocks noEditPoints="1"/>
                </p:cNvSpPr>
                <p:nvPr/>
              </p:nvSpPr>
              <p:spPr bwMode="auto">
                <a:xfrm>
                  <a:off x="2117" y="1178"/>
                  <a:ext cx="275" cy="280"/>
                </a:xfrm>
                <a:custGeom>
                  <a:avLst/>
                  <a:gdLst>
                    <a:gd name="T0" fmla="*/ 320 w 721"/>
                    <a:gd name="T1" fmla="*/ 437 h 735"/>
                    <a:gd name="T2" fmla="*/ 401 w 721"/>
                    <a:gd name="T3" fmla="*/ 437 h 735"/>
                    <a:gd name="T4" fmla="*/ 320 w 721"/>
                    <a:gd name="T5" fmla="*/ 437 h 735"/>
                    <a:gd name="T6" fmla="*/ 489 w 721"/>
                    <a:gd name="T7" fmla="*/ 347 h 735"/>
                    <a:gd name="T8" fmla="*/ 489 w 721"/>
                    <a:gd name="T9" fmla="*/ 326 h 735"/>
                    <a:gd name="T10" fmla="*/ 466 w 721"/>
                    <a:gd name="T11" fmla="*/ 299 h 735"/>
                    <a:gd name="T12" fmla="*/ 524 w 721"/>
                    <a:gd name="T13" fmla="*/ 168 h 735"/>
                    <a:gd name="T14" fmla="*/ 367 w 721"/>
                    <a:gd name="T15" fmla="*/ 0 h 735"/>
                    <a:gd name="T16" fmla="*/ 210 w 721"/>
                    <a:gd name="T17" fmla="*/ 168 h 735"/>
                    <a:gd name="T18" fmla="*/ 268 w 721"/>
                    <a:gd name="T19" fmla="*/ 299 h 735"/>
                    <a:gd name="T20" fmla="*/ 245 w 721"/>
                    <a:gd name="T21" fmla="*/ 326 h 735"/>
                    <a:gd name="T22" fmla="*/ 245 w 721"/>
                    <a:gd name="T23" fmla="*/ 360 h 735"/>
                    <a:gd name="T24" fmla="*/ 240 w 721"/>
                    <a:gd name="T25" fmla="*/ 347 h 735"/>
                    <a:gd name="T26" fmla="*/ 0 w 721"/>
                    <a:gd name="T27" fmla="*/ 476 h 735"/>
                    <a:gd name="T28" fmla="*/ 0 w 721"/>
                    <a:gd name="T29" fmla="*/ 735 h 735"/>
                    <a:gd name="T30" fmla="*/ 721 w 721"/>
                    <a:gd name="T31" fmla="*/ 735 h 735"/>
                    <a:gd name="T32" fmla="*/ 721 w 721"/>
                    <a:gd name="T33" fmla="*/ 476 h 735"/>
                    <a:gd name="T34" fmla="*/ 489 w 721"/>
                    <a:gd name="T35" fmla="*/ 347 h 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1" h="735">
                      <a:moveTo>
                        <a:pt x="320" y="437"/>
                      </a:moveTo>
                      <a:lnTo>
                        <a:pt x="401" y="437"/>
                      </a:lnTo>
                      <a:cubicBezTo>
                        <a:pt x="375" y="446"/>
                        <a:pt x="346" y="446"/>
                        <a:pt x="320" y="437"/>
                      </a:cubicBezTo>
                      <a:close/>
                      <a:moveTo>
                        <a:pt x="489" y="347"/>
                      </a:moveTo>
                      <a:lnTo>
                        <a:pt x="489" y="326"/>
                      </a:lnTo>
                      <a:lnTo>
                        <a:pt x="466" y="299"/>
                      </a:lnTo>
                      <a:cubicBezTo>
                        <a:pt x="503" y="267"/>
                        <a:pt x="524" y="219"/>
                        <a:pt x="524" y="168"/>
                      </a:cubicBezTo>
                      <a:cubicBezTo>
                        <a:pt x="524" y="75"/>
                        <a:pt x="454" y="0"/>
                        <a:pt x="367" y="0"/>
                      </a:cubicBezTo>
                      <a:cubicBezTo>
                        <a:pt x="280" y="0"/>
                        <a:pt x="210" y="75"/>
                        <a:pt x="210" y="168"/>
                      </a:cubicBezTo>
                      <a:cubicBezTo>
                        <a:pt x="210" y="219"/>
                        <a:pt x="231" y="267"/>
                        <a:pt x="268" y="299"/>
                      </a:cubicBezTo>
                      <a:lnTo>
                        <a:pt x="245" y="326"/>
                      </a:lnTo>
                      <a:lnTo>
                        <a:pt x="245" y="360"/>
                      </a:lnTo>
                      <a:cubicBezTo>
                        <a:pt x="243" y="356"/>
                        <a:pt x="242" y="351"/>
                        <a:pt x="240" y="347"/>
                      </a:cubicBezTo>
                      <a:cubicBezTo>
                        <a:pt x="146" y="347"/>
                        <a:pt x="57" y="395"/>
                        <a:pt x="0" y="476"/>
                      </a:cubicBezTo>
                      <a:lnTo>
                        <a:pt x="0" y="735"/>
                      </a:lnTo>
                      <a:lnTo>
                        <a:pt x="721" y="735"/>
                      </a:lnTo>
                      <a:lnTo>
                        <a:pt x="721" y="476"/>
                      </a:lnTo>
                      <a:cubicBezTo>
                        <a:pt x="666" y="397"/>
                        <a:pt x="581" y="350"/>
                        <a:pt x="489" y="3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" name="Rectangle 6"/>
                <p:cNvSpPr>
                  <a:spLocks noChangeArrowheads="1"/>
                </p:cNvSpPr>
                <p:nvPr/>
              </p:nvSpPr>
              <p:spPr bwMode="auto">
                <a:xfrm>
                  <a:off x="2103" y="1289"/>
                  <a:ext cx="287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Rectangle 7"/>
                <p:cNvSpPr>
                  <a:spLocks noChangeArrowheads="1"/>
                </p:cNvSpPr>
                <p:nvPr/>
              </p:nvSpPr>
              <p:spPr bwMode="auto">
                <a:xfrm>
                  <a:off x="2103" y="1295"/>
                  <a:ext cx="287" cy="6"/>
                </a:xfrm>
                <a:prstGeom prst="rect">
                  <a:avLst/>
                </a:prstGeom>
                <a:solidFill>
                  <a:srgbClr val="00F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Rectangle 8"/>
                <p:cNvSpPr>
                  <a:spLocks noChangeArrowheads="1"/>
                </p:cNvSpPr>
                <p:nvPr/>
              </p:nvSpPr>
              <p:spPr bwMode="auto">
                <a:xfrm>
                  <a:off x="2103" y="1301"/>
                  <a:ext cx="287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Rectangle 9"/>
                <p:cNvSpPr>
                  <a:spLocks noChangeArrowheads="1"/>
                </p:cNvSpPr>
                <p:nvPr/>
              </p:nvSpPr>
              <p:spPr bwMode="auto">
                <a:xfrm>
                  <a:off x="2103" y="1307"/>
                  <a:ext cx="287" cy="6"/>
                </a:xfrm>
                <a:prstGeom prst="rect">
                  <a:avLst/>
                </a:prstGeom>
                <a:solidFill>
                  <a:srgbClr val="00F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" name="Rectangle 10"/>
                <p:cNvSpPr>
                  <a:spLocks noChangeArrowheads="1"/>
                </p:cNvSpPr>
                <p:nvPr/>
              </p:nvSpPr>
              <p:spPr bwMode="auto">
                <a:xfrm>
                  <a:off x="2103" y="1313"/>
                  <a:ext cx="287" cy="7"/>
                </a:xfrm>
                <a:prstGeom prst="rect">
                  <a:avLst/>
                </a:prstGeom>
                <a:solidFill>
                  <a:srgbClr val="00F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Rectangle 11"/>
                <p:cNvSpPr>
                  <a:spLocks noChangeArrowheads="1"/>
                </p:cNvSpPr>
                <p:nvPr/>
              </p:nvSpPr>
              <p:spPr bwMode="auto">
                <a:xfrm>
                  <a:off x="2103" y="1320"/>
                  <a:ext cx="287" cy="6"/>
                </a:xfrm>
                <a:prstGeom prst="rect">
                  <a:avLst/>
                </a:prstGeom>
                <a:solidFill>
                  <a:srgbClr val="00F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Rectangle 12"/>
                <p:cNvSpPr>
                  <a:spLocks noChangeArrowheads="1"/>
                </p:cNvSpPr>
                <p:nvPr/>
              </p:nvSpPr>
              <p:spPr bwMode="auto">
                <a:xfrm>
                  <a:off x="2103" y="1326"/>
                  <a:ext cx="287" cy="6"/>
                </a:xfrm>
                <a:prstGeom prst="rect">
                  <a:avLst/>
                </a:prstGeom>
                <a:solidFill>
                  <a:srgbClr val="00F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Rectangle 13"/>
                <p:cNvSpPr>
                  <a:spLocks noChangeArrowheads="1"/>
                </p:cNvSpPr>
                <p:nvPr/>
              </p:nvSpPr>
              <p:spPr bwMode="auto">
                <a:xfrm>
                  <a:off x="2103" y="1332"/>
                  <a:ext cx="287" cy="6"/>
                </a:xfrm>
                <a:prstGeom prst="rect">
                  <a:avLst/>
                </a:prstGeom>
                <a:solidFill>
                  <a:srgbClr val="00F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Rectangle 14"/>
                <p:cNvSpPr>
                  <a:spLocks noChangeArrowheads="1"/>
                </p:cNvSpPr>
                <p:nvPr/>
              </p:nvSpPr>
              <p:spPr bwMode="auto">
                <a:xfrm>
                  <a:off x="2103" y="1338"/>
                  <a:ext cx="287" cy="6"/>
                </a:xfrm>
                <a:prstGeom prst="rect">
                  <a:avLst/>
                </a:prstGeom>
                <a:solidFill>
                  <a:srgbClr val="00E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Rectangle 15"/>
                <p:cNvSpPr>
                  <a:spLocks noChangeArrowheads="1"/>
                </p:cNvSpPr>
                <p:nvPr/>
              </p:nvSpPr>
              <p:spPr bwMode="auto">
                <a:xfrm>
                  <a:off x="2103" y="1344"/>
                  <a:ext cx="287" cy="6"/>
                </a:xfrm>
                <a:prstGeom prst="rect">
                  <a:avLst/>
                </a:prstGeom>
                <a:solidFill>
                  <a:srgbClr val="00E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Rectangle 16"/>
                <p:cNvSpPr>
                  <a:spLocks noChangeArrowheads="1"/>
                </p:cNvSpPr>
                <p:nvPr/>
              </p:nvSpPr>
              <p:spPr bwMode="auto">
                <a:xfrm>
                  <a:off x="2103" y="1350"/>
                  <a:ext cx="287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Rectangle 17"/>
                <p:cNvSpPr>
                  <a:spLocks noChangeArrowheads="1"/>
                </p:cNvSpPr>
                <p:nvPr/>
              </p:nvSpPr>
              <p:spPr bwMode="auto">
                <a:xfrm>
                  <a:off x="2103" y="1356"/>
                  <a:ext cx="287" cy="6"/>
                </a:xfrm>
                <a:prstGeom prst="rect">
                  <a:avLst/>
                </a:prstGeom>
                <a:solidFill>
                  <a:srgbClr val="00D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Rectangle 18"/>
                <p:cNvSpPr>
                  <a:spLocks noChangeArrowheads="1"/>
                </p:cNvSpPr>
                <p:nvPr/>
              </p:nvSpPr>
              <p:spPr bwMode="auto">
                <a:xfrm>
                  <a:off x="2103" y="1362"/>
                  <a:ext cx="287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" name="Rectangle 19"/>
                <p:cNvSpPr>
                  <a:spLocks noChangeArrowheads="1"/>
                </p:cNvSpPr>
                <p:nvPr/>
              </p:nvSpPr>
              <p:spPr bwMode="auto">
                <a:xfrm>
                  <a:off x="2103" y="1368"/>
                  <a:ext cx="287" cy="6"/>
                </a:xfrm>
                <a:prstGeom prst="rect">
                  <a:avLst/>
                </a:prstGeom>
                <a:solidFill>
                  <a:srgbClr val="00C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Rectangle 20"/>
                <p:cNvSpPr>
                  <a:spLocks noChangeArrowheads="1"/>
                </p:cNvSpPr>
                <p:nvPr/>
              </p:nvSpPr>
              <p:spPr bwMode="auto">
                <a:xfrm>
                  <a:off x="2103" y="1374"/>
                  <a:ext cx="287" cy="7"/>
                </a:xfrm>
                <a:prstGeom prst="rect">
                  <a:avLst/>
                </a:prstGeom>
                <a:solidFill>
                  <a:srgbClr val="00C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" name="Rectangle 21"/>
                <p:cNvSpPr>
                  <a:spLocks noChangeArrowheads="1"/>
                </p:cNvSpPr>
                <p:nvPr/>
              </p:nvSpPr>
              <p:spPr bwMode="auto">
                <a:xfrm>
                  <a:off x="2103" y="1381"/>
                  <a:ext cx="287" cy="6"/>
                </a:xfrm>
                <a:prstGeom prst="rect">
                  <a:avLst/>
                </a:prstGeom>
                <a:solidFill>
                  <a:srgbClr val="00B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Rectangle 22"/>
                <p:cNvSpPr>
                  <a:spLocks noChangeArrowheads="1"/>
                </p:cNvSpPr>
                <p:nvPr/>
              </p:nvSpPr>
              <p:spPr bwMode="auto">
                <a:xfrm>
                  <a:off x="2103" y="1387"/>
                  <a:ext cx="287" cy="6"/>
                </a:xfrm>
                <a:prstGeom prst="rect">
                  <a:avLst/>
                </a:prstGeom>
                <a:solidFill>
                  <a:srgbClr val="00B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Rectangle 23"/>
                <p:cNvSpPr>
                  <a:spLocks noChangeArrowheads="1"/>
                </p:cNvSpPr>
                <p:nvPr/>
              </p:nvSpPr>
              <p:spPr bwMode="auto">
                <a:xfrm>
                  <a:off x="2103" y="1393"/>
                  <a:ext cx="287" cy="6"/>
                </a:xfrm>
                <a:prstGeom prst="rect">
                  <a:avLst/>
                </a:prstGeom>
                <a:solidFill>
                  <a:srgbClr val="00A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" name="Rectangle 24"/>
                <p:cNvSpPr>
                  <a:spLocks noChangeArrowheads="1"/>
                </p:cNvSpPr>
                <p:nvPr/>
              </p:nvSpPr>
              <p:spPr bwMode="auto">
                <a:xfrm>
                  <a:off x="2103" y="1399"/>
                  <a:ext cx="287" cy="6"/>
                </a:xfrm>
                <a:prstGeom prst="rect">
                  <a:avLst/>
                </a:prstGeom>
                <a:solidFill>
                  <a:srgbClr val="00A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Rectangle 25"/>
                <p:cNvSpPr>
                  <a:spLocks noChangeArrowheads="1"/>
                </p:cNvSpPr>
                <p:nvPr/>
              </p:nvSpPr>
              <p:spPr bwMode="auto">
                <a:xfrm>
                  <a:off x="2103" y="1405"/>
                  <a:ext cx="287" cy="6"/>
                </a:xfrm>
                <a:prstGeom prst="rect">
                  <a:avLst/>
                </a:prstGeom>
                <a:solidFill>
                  <a:srgbClr val="009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Rectangle 26"/>
                <p:cNvSpPr>
                  <a:spLocks noChangeArrowheads="1"/>
                </p:cNvSpPr>
                <p:nvPr/>
              </p:nvSpPr>
              <p:spPr bwMode="auto">
                <a:xfrm>
                  <a:off x="2103" y="1411"/>
                  <a:ext cx="287" cy="6"/>
                </a:xfrm>
                <a:prstGeom prst="rect">
                  <a:avLst/>
                </a:prstGeom>
                <a:solidFill>
                  <a:srgbClr val="009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Rectangle 27"/>
                <p:cNvSpPr>
                  <a:spLocks noChangeArrowheads="1"/>
                </p:cNvSpPr>
                <p:nvPr/>
              </p:nvSpPr>
              <p:spPr bwMode="auto">
                <a:xfrm>
                  <a:off x="2103" y="1417"/>
                  <a:ext cx="287" cy="6"/>
                </a:xfrm>
                <a:prstGeom prst="rect">
                  <a:avLst/>
                </a:prstGeom>
                <a:solidFill>
                  <a:srgbClr val="00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" name="Rectangle 28"/>
                <p:cNvSpPr>
                  <a:spLocks noChangeArrowheads="1"/>
                </p:cNvSpPr>
                <p:nvPr/>
              </p:nvSpPr>
              <p:spPr bwMode="auto">
                <a:xfrm>
                  <a:off x="2103" y="1423"/>
                  <a:ext cx="287" cy="6"/>
                </a:xfrm>
                <a:prstGeom prst="rect">
                  <a:avLst/>
                </a:prstGeom>
                <a:solidFill>
                  <a:srgbClr val="00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Rectangle 29"/>
                <p:cNvSpPr>
                  <a:spLocks noChangeArrowheads="1"/>
                </p:cNvSpPr>
                <p:nvPr/>
              </p:nvSpPr>
              <p:spPr bwMode="auto">
                <a:xfrm>
                  <a:off x="2103" y="1429"/>
                  <a:ext cx="287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" name="Rectangle 30"/>
                <p:cNvSpPr>
                  <a:spLocks noChangeArrowheads="1"/>
                </p:cNvSpPr>
                <p:nvPr/>
              </p:nvSpPr>
              <p:spPr bwMode="auto">
                <a:xfrm>
                  <a:off x="2103" y="1435"/>
                  <a:ext cx="287" cy="6"/>
                </a:xfrm>
                <a:prstGeom prst="rect">
                  <a:avLst/>
                </a:prstGeom>
                <a:solidFill>
                  <a:srgbClr val="008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" name="Rectangle 31"/>
                <p:cNvSpPr>
                  <a:spLocks noChangeArrowheads="1"/>
                </p:cNvSpPr>
                <p:nvPr/>
              </p:nvSpPr>
              <p:spPr bwMode="auto">
                <a:xfrm>
                  <a:off x="2103" y="1441"/>
                  <a:ext cx="287" cy="7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" name="Rectangle 32"/>
                <p:cNvSpPr>
                  <a:spLocks noChangeArrowheads="1"/>
                </p:cNvSpPr>
                <p:nvPr/>
              </p:nvSpPr>
              <p:spPr bwMode="auto">
                <a:xfrm>
                  <a:off x="2103" y="1448"/>
                  <a:ext cx="287" cy="6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" name="Freeform 33"/>
                <p:cNvSpPr>
                  <a:spLocks noEditPoints="1"/>
                </p:cNvSpPr>
                <p:nvPr/>
              </p:nvSpPr>
              <p:spPr bwMode="auto">
                <a:xfrm>
                  <a:off x="2104" y="1293"/>
                  <a:ext cx="279" cy="157"/>
                </a:xfrm>
                <a:custGeom>
                  <a:avLst/>
                  <a:gdLst>
                    <a:gd name="T0" fmla="*/ 147 w 733"/>
                    <a:gd name="T1" fmla="*/ 276 h 412"/>
                    <a:gd name="T2" fmla="*/ 147 w 733"/>
                    <a:gd name="T3" fmla="*/ 412 h 412"/>
                    <a:gd name="T4" fmla="*/ 587 w 733"/>
                    <a:gd name="T5" fmla="*/ 412 h 412"/>
                    <a:gd name="T6" fmla="*/ 587 w 733"/>
                    <a:gd name="T7" fmla="*/ 276 h 412"/>
                    <a:gd name="T8" fmla="*/ 122 w 733"/>
                    <a:gd name="T9" fmla="*/ 412 h 412"/>
                    <a:gd name="T10" fmla="*/ 733 w 733"/>
                    <a:gd name="T11" fmla="*/ 412 h 412"/>
                    <a:gd name="T12" fmla="*/ 733 w 733"/>
                    <a:gd name="T13" fmla="*/ 183 h 412"/>
                    <a:gd name="T14" fmla="*/ 489 w 733"/>
                    <a:gd name="T15" fmla="*/ 4 h 412"/>
                    <a:gd name="T16" fmla="*/ 331 w 733"/>
                    <a:gd name="T17" fmla="*/ 100 h 412"/>
                    <a:gd name="T18" fmla="*/ 245 w 733"/>
                    <a:gd name="T19" fmla="*/ 4 h 412"/>
                    <a:gd name="T20" fmla="*/ 1 w 733"/>
                    <a:gd name="T21" fmla="*/ 183 h 412"/>
                    <a:gd name="T22" fmla="*/ 0 w 733"/>
                    <a:gd name="T23" fmla="*/ 412 h 412"/>
                    <a:gd name="T24" fmla="*/ 122 w 733"/>
                    <a:gd name="T25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33" h="412">
                      <a:moveTo>
                        <a:pt x="147" y="276"/>
                      </a:moveTo>
                      <a:lnTo>
                        <a:pt x="147" y="412"/>
                      </a:lnTo>
                      <a:moveTo>
                        <a:pt x="587" y="412"/>
                      </a:moveTo>
                      <a:lnTo>
                        <a:pt x="587" y="276"/>
                      </a:lnTo>
                      <a:moveTo>
                        <a:pt x="122" y="412"/>
                      </a:moveTo>
                      <a:lnTo>
                        <a:pt x="733" y="412"/>
                      </a:lnTo>
                      <a:lnTo>
                        <a:pt x="733" y="183"/>
                      </a:lnTo>
                      <a:cubicBezTo>
                        <a:pt x="694" y="72"/>
                        <a:pt x="596" y="0"/>
                        <a:pt x="489" y="4"/>
                      </a:cubicBezTo>
                      <a:cubicBezTo>
                        <a:pt x="469" y="79"/>
                        <a:pt x="399" y="122"/>
                        <a:pt x="331" y="100"/>
                      </a:cubicBezTo>
                      <a:cubicBezTo>
                        <a:pt x="289" y="87"/>
                        <a:pt x="257" y="50"/>
                        <a:pt x="245" y="4"/>
                      </a:cubicBezTo>
                      <a:cubicBezTo>
                        <a:pt x="141" y="17"/>
                        <a:pt x="51" y="83"/>
                        <a:pt x="1" y="183"/>
                      </a:cubicBezTo>
                      <a:lnTo>
                        <a:pt x="0" y="412"/>
                      </a:lnTo>
                      <a:lnTo>
                        <a:pt x="122" y="412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" name="Freeform 34"/>
                <p:cNvSpPr>
                  <a:spLocks/>
                </p:cNvSpPr>
                <p:nvPr/>
              </p:nvSpPr>
              <p:spPr bwMode="auto">
                <a:xfrm>
                  <a:off x="2183" y="1170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" name="Freeform 35"/>
                <p:cNvSpPr>
                  <a:spLocks/>
                </p:cNvSpPr>
                <p:nvPr/>
              </p:nvSpPr>
              <p:spPr bwMode="auto">
                <a:xfrm>
                  <a:off x="2183" y="1170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" name="Freeform 36"/>
                <p:cNvSpPr>
                  <a:spLocks/>
                </p:cNvSpPr>
                <p:nvPr/>
              </p:nvSpPr>
              <p:spPr bwMode="auto">
                <a:xfrm>
                  <a:off x="2183" y="1167"/>
                  <a:ext cx="125" cy="73"/>
                </a:xfrm>
                <a:custGeom>
                  <a:avLst/>
                  <a:gdLst>
                    <a:gd name="T0" fmla="*/ 2 w 329"/>
                    <a:gd name="T1" fmla="*/ 178 h 193"/>
                    <a:gd name="T2" fmla="*/ 136 w 329"/>
                    <a:gd name="T3" fmla="*/ 170 h 193"/>
                    <a:gd name="T4" fmla="*/ 317 w 329"/>
                    <a:gd name="T5" fmla="*/ 178 h 193"/>
                    <a:gd name="T6" fmla="*/ 181 w 329"/>
                    <a:gd name="T7" fmla="*/ 11 h 193"/>
                    <a:gd name="T8" fmla="*/ 2 w 329"/>
                    <a:gd name="T9" fmla="*/ 138 h 193"/>
                    <a:gd name="T10" fmla="*/ 2 w 329"/>
                    <a:gd name="T11" fmla="*/ 178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9" h="193">
                      <a:moveTo>
                        <a:pt x="2" y="178"/>
                      </a:moveTo>
                      <a:cubicBezTo>
                        <a:pt x="44" y="193"/>
                        <a:pt x="101" y="189"/>
                        <a:pt x="136" y="170"/>
                      </a:cubicBezTo>
                      <a:cubicBezTo>
                        <a:pt x="198" y="163"/>
                        <a:pt x="261" y="166"/>
                        <a:pt x="317" y="178"/>
                      </a:cubicBezTo>
                      <a:cubicBezTo>
                        <a:pt x="329" y="96"/>
                        <a:pt x="268" y="22"/>
                        <a:pt x="181" y="11"/>
                      </a:cubicBezTo>
                      <a:cubicBezTo>
                        <a:pt x="94" y="0"/>
                        <a:pt x="14" y="57"/>
                        <a:pt x="2" y="138"/>
                      </a:cubicBezTo>
                      <a:cubicBezTo>
                        <a:pt x="0" y="151"/>
                        <a:pt x="0" y="165"/>
                        <a:pt x="2" y="178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" name="Freeform 37"/>
                <p:cNvSpPr>
                  <a:spLocks/>
                </p:cNvSpPr>
                <p:nvPr/>
              </p:nvSpPr>
              <p:spPr bwMode="auto">
                <a:xfrm>
                  <a:off x="2183" y="1167"/>
                  <a:ext cx="125" cy="73"/>
                </a:xfrm>
                <a:custGeom>
                  <a:avLst/>
                  <a:gdLst>
                    <a:gd name="T0" fmla="*/ 0 w 125"/>
                    <a:gd name="T1" fmla="*/ 68 h 73"/>
                    <a:gd name="T2" fmla="*/ 51 w 125"/>
                    <a:gd name="T3" fmla="*/ 65 h 73"/>
                    <a:gd name="T4" fmla="*/ 120 w 125"/>
                    <a:gd name="T5" fmla="*/ 68 h 73"/>
                    <a:gd name="T6" fmla="*/ 69 w 125"/>
                    <a:gd name="T7" fmla="*/ 4 h 73"/>
                    <a:gd name="T8" fmla="*/ 0 w 125"/>
                    <a:gd name="T9" fmla="*/ 52 h 73"/>
                    <a:gd name="T10" fmla="*/ 0 w 125"/>
                    <a:gd name="T11" fmla="*/ 68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5" h="73">
                      <a:moveTo>
                        <a:pt x="0" y="68"/>
                      </a:moveTo>
                      <a:cubicBezTo>
                        <a:pt x="16" y="73"/>
                        <a:pt x="38" y="72"/>
                        <a:pt x="51" y="65"/>
                      </a:cubicBezTo>
                      <a:cubicBezTo>
                        <a:pt x="75" y="62"/>
                        <a:pt x="99" y="63"/>
                        <a:pt x="120" y="68"/>
                      </a:cubicBezTo>
                      <a:cubicBezTo>
                        <a:pt x="125" y="36"/>
                        <a:pt x="102" y="8"/>
                        <a:pt x="69" y="4"/>
                      </a:cubicBezTo>
                      <a:cubicBezTo>
                        <a:pt x="35" y="0"/>
                        <a:pt x="5" y="21"/>
                        <a:pt x="0" y="52"/>
                      </a:cubicBezTo>
                      <a:cubicBezTo>
                        <a:pt x="0" y="57"/>
                        <a:pt x="0" y="63"/>
                        <a:pt x="0" y="68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1" name="Rectangle 38"/>
                <p:cNvSpPr>
                  <a:spLocks noChangeArrowheads="1"/>
                </p:cNvSpPr>
                <p:nvPr/>
              </p:nvSpPr>
              <p:spPr bwMode="auto">
                <a:xfrm>
                  <a:off x="2068" y="1488"/>
                  <a:ext cx="79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" name="Rectangle 39"/>
                <p:cNvSpPr>
                  <a:spLocks noChangeArrowheads="1"/>
                </p:cNvSpPr>
                <p:nvPr/>
              </p:nvSpPr>
              <p:spPr bwMode="auto">
                <a:xfrm>
                  <a:off x="2077" y="1462"/>
                  <a:ext cx="364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000"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r>
                    <a:rPr lang="zh-CN" altLang="en-US" sz="100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公司秘书</a:t>
                  </a:r>
                  <a:endParaRPr kumimoji="0" 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123" name="Group 4"/>
              <p:cNvGrpSpPr>
                <a:grpSpLocks noChangeAspect="1"/>
              </p:cNvGrpSpPr>
              <p:nvPr/>
            </p:nvGrpSpPr>
            <p:grpSpPr bwMode="auto">
              <a:xfrm>
                <a:off x="7950010" y="1842851"/>
                <a:ext cx="725488" cy="706437"/>
                <a:chOff x="2018" y="1161"/>
                <a:chExt cx="457" cy="445"/>
              </a:xfrm>
            </p:grpSpPr>
            <p:sp>
              <p:nvSpPr>
                <p:cNvPr id="124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018" y="1161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5" name="Freeform 5"/>
                <p:cNvSpPr>
                  <a:spLocks noEditPoints="1"/>
                </p:cNvSpPr>
                <p:nvPr/>
              </p:nvSpPr>
              <p:spPr bwMode="auto">
                <a:xfrm>
                  <a:off x="2117" y="1178"/>
                  <a:ext cx="275" cy="280"/>
                </a:xfrm>
                <a:custGeom>
                  <a:avLst/>
                  <a:gdLst>
                    <a:gd name="T0" fmla="*/ 320 w 721"/>
                    <a:gd name="T1" fmla="*/ 437 h 735"/>
                    <a:gd name="T2" fmla="*/ 401 w 721"/>
                    <a:gd name="T3" fmla="*/ 437 h 735"/>
                    <a:gd name="T4" fmla="*/ 320 w 721"/>
                    <a:gd name="T5" fmla="*/ 437 h 735"/>
                    <a:gd name="T6" fmla="*/ 489 w 721"/>
                    <a:gd name="T7" fmla="*/ 347 h 735"/>
                    <a:gd name="T8" fmla="*/ 489 w 721"/>
                    <a:gd name="T9" fmla="*/ 326 h 735"/>
                    <a:gd name="T10" fmla="*/ 466 w 721"/>
                    <a:gd name="T11" fmla="*/ 299 h 735"/>
                    <a:gd name="T12" fmla="*/ 524 w 721"/>
                    <a:gd name="T13" fmla="*/ 168 h 735"/>
                    <a:gd name="T14" fmla="*/ 367 w 721"/>
                    <a:gd name="T15" fmla="*/ 0 h 735"/>
                    <a:gd name="T16" fmla="*/ 210 w 721"/>
                    <a:gd name="T17" fmla="*/ 168 h 735"/>
                    <a:gd name="T18" fmla="*/ 268 w 721"/>
                    <a:gd name="T19" fmla="*/ 299 h 735"/>
                    <a:gd name="T20" fmla="*/ 245 w 721"/>
                    <a:gd name="T21" fmla="*/ 326 h 735"/>
                    <a:gd name="T22" fmla="*/ 245 w 721"/>
                    <a:gd name="T23" fmla="*/ 360 h 735"/>
                    <a:gd name="T24" fmla="*/ 240 w 721"/>
                    <a:gd name="T25" fmla="*/ 347 h 735"/>
                    <a:gd name="T26" fmla="*/ 0 w 721"/>
                    <a:gd name="T27" fmla="*/ 476 h 735"/>
                    <a:gd name="T28" fmla="*/ 0 w 721"/>
                    <a:gd name="T29" fmla="*/ 735 h 735"/>
                    <a:gd name="T30" fmla="*/ 721 w 721"/>
                    <a:gd name="T31" fmla="*/ 735 h 735"/>
                    <a:gd name="T32" fmla="*/ 721 w 721"/>
                    <a:gd name="T33" fmla="*/ 476 h 735"/>
                    <a:gd name="T34" fmla="*/ 489 w 721"/>
                    <a:gd name="T35" fmla="*/ 347 h 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1" h="735">
                      <a:moveTo>
                        <a:pt x="320" y="437"/>
                      </a:moveTo>
                      <a:lnTo>
                        <a:pt x="401" y="437"/>
                      </a:lnTo>
                      <a:cubicBezTo>
                        <a:pt x="375" y="446"/>
                        <a:pt x="346" y="446"/>
                        <a:pt x="320" y="437"/>
                      </a:cubicBezTo>
                      <a:close/>
                      <a:moveTo>
                        <a:pt x="489" y="347"/>
                      </a:moveTo>
                      <a:lnTo>
                        <a:pt x="489" y="326"/>
                      </a:lnTo>
                      <a:lnTo>
                        <a:pt x="466" y="299"/>
                      </a:lnTo>
                      <a:cubicBezTo>
                        <a:pt x="503" y="267"/>
                        <a:pt x="524" y="219"/>
                        <a:pt x="524" y="168"/>
                      </a:cubicBezTo>
                      <a:cubicBezTo>
                        <a:pt x="524" y="75"/>
                        <a:pt x="454" y="0"/>
                        <a:pt x="367" y="0"/>
                      </a:cubicBezTo>
                      <a:cubicBezTo>
                        <a:pt x="280" y="0"/>
                        <a:pt x="210" y="75"/>
                        <a:pt x="210" y="168"/>
                      </a:cubicBezTo>
                      <a:cubicBezTo>
                        <a:pt x="210" y="219"/>
                        <a:pt x="231" y="267"/>
                        <a:pt x="268" y="299"/>
                      </a:cubicBezTo>
                      <a:lnTo>
                        <a:pt x="245" y="326"/>
                      </a:lnTo>
                      <a:lnTo>
                        <a:pt x="245" y="360"/>
                      </a:lnTo>
                      <a:cubicBezTo>
                        <a:pt x="243" y="356"/>
                        <a:pt x="242" y="351"/>
                        <a:pt x="240" y="347"/>
                      </a:cubicBezTo>
                      <a:cubicBezTo>
                        <a:pt x="146" y="347"/>
                        <a:pt x="57" y="395"/>
                        <a:pt x="0" y="476"/>
                      </a:cubicBezTo>
                      <a:lnTo>
                        <a:pt x="0" y="735"/>
                      </a:lnTo>
                      <a:lnTo>
                        <a:pt x="721" y="735"/>
                      </a:lnTo>
                      <a:lnTo>
                        <a:pt x="721" y="476"/>
                      </a:lnTo>
                      <a:cubicBezTo>
                        <a:pt x="666" y="397"/>
                        <a:pt x="581" y="350"/>
                        <a:pt x="489" y="3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" name="Rectangle 6"/>
                <p:cNvSpPr>
                  <a:spLocks noChangeArrowheads="1"/>
                </p:cNvSpPr>
                <p:nvPr/>
              </p:nvSpPr>
              <p:spPr bwMode="auto">
                <a:xfrm>
                  <a:off x="2103" y="1289"/>
                  <a:ext cx="287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" name="Rectangle 7"/>
                <p:cNvSpPr>
                  <a:spLocks noChangeArrowheads="1"/>
                </p:cNvSpPr>
                <p:nvPr/>
              </p:nvSpPr>
              <p:spPr bwMode="auto">
                <a:xfrm>
                  <a:off x="2103" y="1295"/>
                  <a:ext cx="287" cy="6"/>
                </a:xfrm>
                <a:prstGeom prst="rect">
                  <a:avLst/>
                </a:prstGeom>
                <a:solidFill>
                  <a:srgbClr val="00F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8" name="Rectangle 8"/>
                <p:cNvSpPr>
                  <a:spLocks noChangeArrowheads="1"/>
                </p:cNvSpPr>
                <p:nvPr/>
              </p:nvSpPr>
              <p:spPr bwMode="auto">
                <a:xfrm>
                  <a:off x="2103" y="1301"/>
                  <a:ext cx="287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9" name="Rectangle 9"/>
                <p:cNvSpPr>
                  <a:spLocks noChangeArrowheads="1"/>
                </p:cNvSpPr>
                <p:nvPr/>
              </p:nvSpPr>
              <p:spPr bwMode="auto">
                <a:xfrm>
                  <a:off x="2103" y="1307"/>
                  <a:ext cx="287" cy="6"/>
                </a:xfrm>
                <a:prstGeom prst="rect">
                  <a:avLst/>
                </a:prstGeom>
                <a:solidFill>
                  <a:srgbClr val="00F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" name="Rectangle 10"/>
                <p:cNvSpPr>
                  <a:spLocks noChangeArrowheads="1"/>
                </p:cNvSpPr>
                <p:nvPr/>
              </p:nvSpPr>
              <p:spPr bwMode="auto">
                <a:xfrm>
                  <a:off x="2103" y="1313"/>
                  <a:ext cx="287" cy="7"/>
                </a:xfrm>
                <a:prstGeom prst="rect">
                  <a:avLst/>
                </a:prstGeom>
                <a:solidFill>
                  <a:srgbClr val="00F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1" name="Rectangle 11"/>
                <p:cNvSpPr>
                  <a:spLocks noChangeArrowheads="1"/>
                </p:cNvSpPr>
                <p:nvPr/>
              </p:nvSpPr>
              <p:spPr bwMode="auto">
                <a:xfrm>
                  <a:off x="2103" y="1320"/>
                  <a:ext cx="287" cy="6"/>
                </a:xfrm>
                <a:prstGeom prst="rect">
                  <a:avLst/>
                </a:prstGeom>
                <a:solidFill>
                  <a:srgbClr val="00F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" name="Rectangle 12"/>
                <p:cNvSpPr>
                  <a:spLocks noChangeArrowheads="1"/>
                </p:cNvSpPr>
                <p:nvPr/>
              </p:nvSpPr>
              <p:spPr bwMode="auto">
                <a:xfrm>
                  <a:off x="2103" y="1326"/>
                  <a:ext cx="287" cy="6"/>
                </a:xfrm>
                <a:prstGeom prst="rect">
                  <a:avLst/>
                </a:prstGeom>
                <a:solidFill>
                  <a:srgbClr val="00F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" name="Rectangle 13"/>
                <p:cNvSpPr>
                  <a:spLocks noChangeArrowheads="1"/>
                </p:cNvSpPr>
                <p:nvPr/>
              </p:nvSpPr>
              <p:spPr bwMode="auto">
                <a:xfrm>
                  <a:off x="2103" y="1332"/>
                  <a:ext cx="287" cy="6"/>
                </a:xfrm>
                <a:prstGeom prst="rect">
                  <a:avLst/>
                </a:prstGeom>
                <a:solidFill>
                  <a:srgbClr val="00F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4" name="Rectangle 14"/>
                <p:cNvSpPr>
                  <a:spLocks noChangeArrowheads="1"/>
                </p:cNvSpPr>
                <p:nvPr/>
              </p:nvSpPr>
              <p:spPr bwMode="auto">
                <a:xfrm>
                  <a:off x="2103" y="1338"/>
                  <a:ext cx="287" cy="6"/>
                </a:xfrm>
                <a:prstGeom prst="rect">
                  <a:avLst/>
                </a:prstGeom>
                <a:solidFill>
                  <a:srgbClr val="00E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5" name="Rectangle 15"/>
                <p:cNvSpPr>
                  <a:spLocks noChangeArrowheads="1"/>
                </p:cNvSpPr>
                <p:nvPr/>
              </p:nvSpPr>
              <p:spPr bwMode="auto">
                <a:xfrm>
                  <a:off x="2103" y="1344"/>
                  <a:ext cx="287" cy="6"/>
                </a:xfrm>
                <a:prstGeom prst="rect">
                  <a:avLst/>
                </a:prstGeom>
                <a:solidFill>
                  <a:srgbClr val="00E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6" name="Rectangle 16"/>
                <p:cNvSpPr>
                  <a:spLocks noChangeArrowheads="1"/>
                </p:cNvSpPr>
                <p:nvPr/>
              </p:nvSpPr>
              <p:spPr bwMode="auto">
                <a:xfrm>
                  <a:off x="2103" y="1350"/>
                  <a:ext cx="287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7" name="Rectangle 17"/>
                <p:cNvSpPr>
                  <a:spLocks noChangeArrowheads="1"/>
                </p:cNvSpPr>
                <p:nvPr/>
              </p:nvSpPr>
              <p:spPr bwMode="auto">
                <a:xfrm>
                  <a:off x="2103" y="1356"/>
                  <a:ext cx="287" cy="6"/>
                </a:xfrm>
                <a:prstGeom prst="rect">
                  <a:avLst/>
                </a:prstGeom>
                <a:solidFill>
                  <a:srgbClr val="00D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103" y="1362"/>
                  <a:ext cx="287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103" y="1368"/>
                  <a:ext cx="287" cy="6"/>
                </a:xfrm>
                <a:prstGeom prst="rect">
                  <a:avLst/>
                </a:prstGeom>
                <a:solidFill>
                  <a:srgbClr val="00C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0" name="Rectangle 20"/>
                <p:cNvSpPr>
                  <a:spLocks noChangeArrowheads="1"/>
                </p:cNvSpPr>
                <p:nvPr/>
              </p:nvSpPr>
              <p:spPr bwMode="auto">
                <a:xfrm>
                  <a:off x="2103" y="1374"/>
                  <a:ext cx="287" cy="7"/>
                </a:xfrm>
                <a:prstGeom prst="rect">
                  <a:avLst/>
                </a:prstGeom>
                <a:solidFill>
                  <a:srgbClr val="00C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03" y="1381"/>
                  <a:ext cx="287" cy="6"/>
                </a:xfrm>
                <a:prstGeom prst="rect">
                  <a:avLst/>
                </a:prstGeom>
                <a:solidFill>
                  <a:srgbClr val="00B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" name="Rectangle 22"/>
                <p:cNvSpPr>
                  <a:spLocks noChangeArrowheads="1"/>
                </p:cNvSpPr>
                <p:nvPr/>
              </p:nvSpPr>
              <p:spPr bwMode="auto">
                <a:xfrm>
                  <a:off x="2103" y="1387"/>
                  <a:ext cx="287" cy="6"/>
                </a:xfrm>
                <a:prstGeom prst="rect">
                  <a:avLst/>
                </a:prstGeom>
                <a:solidFill>
                  <a:srgbClr val="00B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" name="Rectangle 23"/>
                <p:cNvSpPr>
                  <a:spLocks noChangeArrowheads="1"/>
                </p:cNvSpPr>
                <p:nvPr/>
              </p:nvSpPr>
              <p:spPr bwMode="auto">
                <a:xfrm>
                  <a:off x="2103" y="1393"/>
                  <a:ext cx="287" cy="6"/>
                </a:xfrm>
                <a:prstGeom prst="rect">
                  <a:avLst/>
                </a:prstGeom>
                <a:solidFill>
                  <a:srgbClr val="00A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4" name="Rectangle 24"/>
                <p:cNvSpPr>
                  <a:spLocks noChangeArrowheads="1"/>
                </p:cNvSpPr>
                <p:nvPr/>
              </p:nvSpPr>
              <p:spPr bwMode="auto">
                <a:xfrm>
                  <a:off x="2103" y="1399"/>
                  <a:ext cx="287" cy="6"/>
                </a:xfrm>
                <a:prstGeom prst="rect">
                  <a:avLst/>
                </a:prstGeom>
                <a:solidFill>
                  <a:srgbClr val="00A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5" name="Rectangle 25"/>
                <p:cNvSpPr>
                  <a:spLocks noChangeArrowheads="1"/>
                </p:cNvSpPr>
                <p:nvPr/>
              </p:nvSpPr>
              <p:spPr bwMode="auto">
                <a:xfrm>
                  <a:off x="2103" y="1405"/>
                  <a:ext cx="287" cy="6"/>
                </a:xfrm>
                <a:prstGeom prst="rect">
                  <a:avLst/>
                </a:prstGeom>
                <a:solidFill>
                  <a:srgbClr val="009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103" y="1411"/>
                  <a:ext cx="287" cy="6"/>
                </a:xfrm>
                <a:prstGeom prst="rect">
                  <a:avLst/>
                </a:prstGeom>
                <a:solidFill>
                  <a:srgbClr val="009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" name="Rectangle 27"/>
                <p:cNvSpPr>
                  <a:spLocks noChangeArrowheads="1"/>
                </p:cNvSpPr>
                <p:nvPr/>
              </p:nvSpPr>
              <p:spPr bwMode="auto">
                <a:xfrm>
                  <a:off x="2103" y="1417"/>
                  <a:ext cx="287" cy="6"/>
                </a:xfrm>
                <a:prstGeom prst="rect">
                  <a:avLst/>
                </a:prstGeom>
                <a:solidFill>
                  <a:srgbClr val="00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8" name="Rectangle 28"/>
                <p:cNvSpPr>
                  <a:spLocks noChangeArrowheads="1"/>
                </p:cNvSpPr>
                <p:nvPr/>
              </p:nvSpPr>
              <p:spPr bwMode="auto">
                <a:xfrm>
                  <a:off x="2103" y="1423"/>
                  <a:ext cx="287" cy="6"/>
                </a:xfrm>
                <a:prstGeom prst="rect">
                  <a:avLst/>
                </a:prstGeom>
                <a:solidFill>
                  <a:srgbClr val="00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9" name="Rectangle 29"/>
                <p:cNvSpPr>
                  <a:spLocks noChangeArrowheads="1"/>
                </p:cNvSpPr>
                <p:nvPr/>
              </p:nvSpPr>
              <p:spPr bwMode="auto">
                <a:xfrm>
                  <a:off x="2103" y="1429"/>
                  <a:ext cx="287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0" name="Rectangle 30"/>
                <p:cNvSpPr>
                  <a:spLocks noChangeArrowheads="1"/>
                </p:cNvSpPr>
                <p:nvPr/>
              </p:nvSpPr>
              <p:spPr bwMode="auto">
                <a:xfrm>
                  <a:off x="2103" y="1435"/>
                  <a:ext cx="287" cy="6"/>
                </a:xfrm>
                <a:prstGeom prst="rect">
                  <a:avLst/>
                </a:prstGeom>
                <a:solidFill>
                  <a:srgbClr val="008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1" name="Rectangle 31"/>
                <p:cNvSpPr>
                  <a:spLocks noChangeArrowheads="1"/>
                </p:cNvSpPr>
                <p:nvPr/>
              </p:nvSpPr>
              <p:spPr bwMode="auto">
                <a:xfrm>
                  <a:off x="2103" y="1441"/>
                  <a:ext cx="287" cy="7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2" name="Rectangle 32"/>
                <p:cNvSpPr>
                  <a:spLocks noChangeArrowheads="1"/>
                </p:cNvSpPr>
                <p:nvPr/>
              </p:nvSpPr>
              <p:spPr bwMode="auto">
                <a:xfrm>
                  <a:off x="2103" y="1448"/>
                  <a:ext cx="287" cy="6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" name="Freeform 33"/>
                <p:cNvSpPr>
                  <a:spLocks noEditPoints="1"/>
                </p:cNvSpPr>
                <p:nvPr/>
              </p:nvSpPr>
              <p:spPr bwMode="auto">
                <a:xfrm>
                  <a:off x="2104" y="1293"/>
                  <a:ext cx="279" cy="157"/>
                </a:xfrm>
                <a:custGeom>
                  <a:avLst/>
                  <a:gdLst>
                    <a:gd name="T0" fmla="*/ 147 w 733"/>
                    <a:gd name="T1" fmla="*/ 276 h 412"/>
                    <a:gd name="T2" fmla="*/ 147 w 733"/>
                    <a:gd name="T3" fmla="*/ 412 h 412"/>
                    <a:gd name="T4" fmla="*/ 587 w 733"/>
                    <a:gd name="T5" fmla="*/ 412 h 412"/>
                    <a:gd name="T6" fmla="*/ 587 w 733"/>
                    <a:gd name="T7" fmla="*/ 276 h 412"/>
                    <a:gd name="T8" fmla="*/ 122 w 733"/>
                    <a:gd name="T9" fmla="*/ 412 h 412"/>
                    <a:gd name="T10" fmla="*/ 733 w 733"/>
                    <a:gd name="T11" fmla="*/ 412 h 412"/>
                    <a:gd name="T12" fmla="*/ 733 w 733"/>
                    <a:gd name="T13" fmla="*/ 183 h 412"/>
                    <a:gd name="T14" fmla="*/ 489 w 733"/>
                    <a:gd name="T15" fmla="*/ 4 h 412"/>
                    <a:gd name="T16" fmla="*/ 331 w 733"/>
                    <a:gd name="T17" fmla="*/ 100 h 412"/>
                    <a:gd name="T18" fmla="*/ 245 w 733"/>
                    <a:gd name="T19" fmla="*/ 4 h 412"/>
                    <a:gd name="T20" fmla="*/ 1 w 733"/>
                    <a:gd name="T21" fmla="*/ 183 h 412"/>
                    <a:gd name="T22" fmla="*/ 0 w 733"/>
                    <a:gd name="T23" fmla="*/ 412 h 412"/>
                    <a:gd name="T24" fmla="*/ 122 w 733"/>
                    <a:gd name="T25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33" h="412">
                      <a:moveTo>
                        <a:pt x="147" y="276"/>
                      </a:moveTo>
                      <a:lnTo>
                        <a:pt x="147" y="412"/>
                      </a:lnTo>
                      <a:moveTo>
                        <a:pt x="587" y="412"/>
                      </a:moveTo>
                      <a:lnTo>
                        <a:pt x="587" y="276"/>
                      </a:lnTo>
                      <a:moveTo>
                        <a:pt x="122" y="412"/>
                      </a:moveTo>
                      <a:lnTo>
                        <a:pt x="733" y="412"/>
                      </a:lnTo>
                      <a:lnTo>
                        <a:pt x="733" y="183"/>
                      </a:lnTo>
                      <a:cubicBezTo>
                        <a:pt x="694" y="72"/>
                        <a:pt x="596" y="0"/>
                        <a:pt x="489" y="4"/>
                      </a:cubicBezTo>
                      <a:cubicBezTo>
                        <a:pt x="469" y="79"/>
                        <a:pt x="399" y="122"/>
                        <a:pt x="331" y="100"/>
                      </a:cubicBezTo>
                      <a:cubicBezTo>
                        <a:pt x="289" y="87"/>
                        <a:pt x="257" y="50"/>
                        <a:pt x="245" y="4"/>
                      </a:cubicBezTo>
                      <a:cubicBezTo>
                        <a:pt x="141" y="17"/>
                        <a:pt x="51" y="83"/>
                        <a:pt x="1" y="183"/>
                      </a:cubicBezTo>
                      <a:lnTo>
                        <a:pt x="0" y="412"/>
                      </a:lnTo>
                      <a:lnTo>
                        <a:pt x="122" y="412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" name="Freeform 34"/>
                <p:cNvSpPr>
                  <a:spLocks/>
                </p:cNvSpPr>
                <p:nvPr/>
              </p:nvSpPr>
              <p:spPr bwMode="auto">
                <a:xfrm>
                  <a:off x="2183" y="1170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" name="Freeform 35"/>
                <p:cNvSpPr>
                  <a:spLocks/>
                </p:cNvSpPr>
                <p:nvPr/>
              </p:nvSpPr>
              <p:spPr bwMode="auto">
                <a:xfrm>
                  <a:off x="2183" y="1170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6" name="Freeform 36"/>
                <p:cNvSpPr>
                  <a:spLocks/>
                </p:cNvSpPr>
                <p:nvPr/>
              </p:nvSpPr>
              <p:spPr bwMode="auto">
                <a:xfrm>
                  <a:off x="2183" y="1167"/>
                  <a:ext cx="125" cy="73"/>
                </a:xfrm>
                <a:custGeom>
                  <a:avLst/>
                  <a:gdLst>
                    <a:gd name="T0" fmla="*/ 2 w 329"/>
                    <a:gd name="T1" fmla="*/ 178 h 193"/>
                    <a:gd name="T2" fmla="*/ 136 w 329"/>
                    <a:gd name="T3" fmla="*/ 170 h 193"/>
                    <a:gd name="T4" fmla="*/ 317 w 329"/>
                    <a:gd name="T5" fmla="*/ 178 h 193"/>
                    <a:gd name="T6" fmla="*/ 181 w 329"/>
                    <a:gd name="T7" fmla="*/ 11 h 193"/>
                    <a:gd name="T8" fmla="*/ 2 w 329"/>
                    <a:gd name="T9" fmla="*/ 138 h 193"/>
                    <a:gd name="T10" fmla="*/ 2 w 329"/>
                    <a:gd name="T11" fmla="*/ 178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9" h="193">
                      <a:moveTo>
                        <a:pt x="2" y="178"/>
                      </a:moveTo>
                      <a:cubicBezTo>
                        <a:pt x="44" y="193"/>
                        <a:pt x="101" y="189"/>
                        <a:pt x="136" y="170"/>
                      </a:cubicBezTo>
                      <a:cubicBezTo>
                        <a:pt x="198" y="163"/>
                        <a:pt x="261" y="166"/>
                        <a:pt x="317" y="178"/>
                      </a:cubicBezTo>
                      <a:cubicBezTo>
                        <a:pt x="329" y="96"/>
                        <a:pt x="268" y="22"/>
                        <a:pt x="181" y="11"/>
                      </a:cubicBezTo>
                      <a:cubicBezTo>
                        <a:pt x="94" y="0"/>
                        <a:pt x="14" y="57"/>
                        <a:pt x="2" y="138"/>
                      </a:cubicBezTo>
                      <a:cubicBezTo>
                        <a:pt x="0" y="151"/>
                        <a:pt x="0" y="165"/>
                        <a:pt x="2" y="178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7" name="Freeform 37"/>
                <p:cNvSpPr>
                  <a:spLocks/>
                </p:cNvSpPr>
                <p:nvPr/>
              </p:nvSpPr>
              <p:spPr bwMode="auto">
                <a:xfrm>
                  <a:off x="2183" y="1167"/>
                  <a:ext cx="125" cy="73"/>
                </a:xfrm>
                <a:custGeom>
                  <a:avLst/>
                  <a:gdLst>
                    <a:gd name="T0" fmla="*/ 0 w 125"/>
                    <a:gd name="T1" fmla="*/ 68 h 73"/>
                    <a:gd name="T2" fmla="*/ 51 w 125"/>
                    <a:gd name="T3" fmla="*/ 65 h 73"/>
                    <a:gd name="T4" fmla="*/ 120 w 125"/>
                    <a:gd name="T5" fmla="*/ 68 h 73"/>
                    <a:gd name="T6" fmla="*/ 69 w 125"/>
                    <a:gd name="T7" fmla="*/ 4 h 73"/>
                    <a:gd name="T8" fmla="*/ 0 w 125"/>
                    <a:gd name="T9" fmla="*/ 52 h 73"/>
                    <a:gd name="T10" fmla="*/ 0 w 125"/>
                    <a:gd name="T11" fmla="*/ 68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5" h="73">
                      <a:moveTo>
                        <a:pt x="0" y="68"/>
                      </a:moveTo>
                      <a:cubicBezTo>
                        <a:pt x="16" y="73"/>
                        <a:pt x="38" y="72"/>
                        <a:pt x="51" y="65"/>
                      </a:cubicBezTo>
                      <a:cubicBezTo>
                        <a:pt x="75" y="62"/>
                        <a:pt x="99" y="63"/>
                        <a:pt x="120" y="68"/>
                      </a:cubicBezTo>
                      <a:cubicBezTo>
                        <a:pt x="125" y="36"/>
                        <a:pt x="102" y="8"/>
                        <a:pt x="69" y="4"/>
                      </a:cubicBezTo>
                      <a:cubicBezTo>
                        <a:pt x="35" y="0"/>
                        <a:pt x="5" y="21"/>
                        <a:pt x="0" y="52"/>
                      </a:cubicBezTo>
                      <a:cubicBezTo>
                        <a:pt x="0" y="57"/>
                        <a:pt x="0" y="63"/>
                        <a:pt x="0" y="68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8" name="Rectangle 38"/>
                <p:cNvSpPr>
                  <a:spLocks noChangeArrowheads="1"/>
                </p:cNvSpPr>
                <p:nvPr/>
              </p:nvSpPr>
              <p:spPr bwMode="auto">
                <a:xfrm>
                  <a:off x="2068" y="1488"/>
                  <a:ext cx="79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9" name="Rectangle 39"/>
                <p:cNvSpPr>
                  <a:spLocks noChangeArrowheads="1"/>
                </p:cNvSpPr>
                <p:nvPr/>
              </p:nvSpPr>
              <p:spPr bwMode="auto">
                <a:xfrm>
                  <a:off x="2077" y="1462"/>
                  <a:ext cx="364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000"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r>
                    <a:rPr lang="zh-CN" altLang="en-US" sz="100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公司秘书</a:t>
                  </a:r>
                  <a:endParaRPr kumimoji="0" 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160" name="Group 42"/>
              <p:cNvGrpSpPr>
                <a:grpSpLocks noChangeAspect="1"/>
              </p:cNvGrpSpPr>
              <p:nvPr/>
            </p:nvGrpSpPr>
            <p:grpSpPr bwMode="auto">
              <a:xfrm>
                <a:off x="3203575" y="5486400"/>
                <a:ext cx="725488" cy="706438"/>
                <a:chOff x="2018" y="3456"/>
                <a:chExt cx="457" cy="445"/>
              </a:xfrm>
            </p:grpSpPr>
            <p:sp>
              <p:nvSpPr>
                <p:cNvPr id="161" name="AutoShape 41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018" y="3456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2" name="Freeform 43"/>
                <p:cNvSpPr>
                  <a:spLocks noEditPoints="1"/>
                </p:cNvSpPr>
                <p:nvPr/>
              </p:nvSpPr>
              <p:spPr bwMode="auto">
                <a:xfrm>
                  <a:off x="2117" y="3473"/>
                  <a:ext cx="275" cy="280"/>
                </a:xfrm>
                <a:custGeom>
                  <a:avLst/>
                  <a:gdLst>
                    <a:gd name="T0" fmla="*/ 320 w 721"/>
                    <a:gd name="T1" fmla="*/ 437 h 735"/>
                    <a:gd name="T2" fmla="*/ 401 w 721"/>
                    <a:gd name="T3" fmla="*/ 437 h 735"/>
                    <a:gd name="T4" fmla="*/ 320 w 721"/>
                    <a:gd name="T5" fmla="*/ 437 h 735"/>
                    <a:gd name="T6" fmla="*/ 489 w 721"/>
                    <a:gd name="T7" fmla="*/ 347 h 735"/>
                    <a:gd name="T8" fmla="*/ 489 w 721"/>
                    <a:gd name="T9" fmla="*/ 326 h 735"/>
                    <a:gd name="T10" fmla="*/ 466 w 721"/>
                    <a:gd name="T11" fmla="*/ 299 h 735"/>
                    <a:gd name="T12" fmla="*/ 524 w 721"/>
                    <a:gd name="T13" fmla="*/ 168 h 735"/>
                    <a:gd name="T14" fmla="*/ 367 w 721"/>
                    <a:gd name="T15" fmla="*/ 0 h 735"/>
                    <a:gd name="T16" fmla="*/ 210 w 721"/>
                    <a:gd name="T17" fmla="*/ 168 h 735"/>
                    <a:gd name="T18" fmla="*/ 268 w 721"/>
                    <a:gd name="T19" fmla="*/ 299 h 735"/>
                    <a:gd name="T20" fmla="*/ 245 w 721"/>
                    <a:gd name="T21" fmla="*/ 326 h 735"/>
                    <a:gd name="T22" fmla="*/ 245 w 721"/>
                    <a:gd name="T23" fmla="*/ 360 h 735"/>
                    <a:gd name="T24" fmla="*/ 240 w 721"/>
                    <a:gd name="T25" fmla="*/ 347 h 735"/>
                    <a:gd name="T26" fmla="*/ 0 w 721"/>
                    <a:gd name="T27" fmla="*/ 476 h 735"/>
                    <a:gd name="T28" fmla="*/ 0 w 721"/>
                    <a:gd name="T29" fmla="*/ 735 h 735"/>
                    <a:gd name="T30" fmla="*/ 721 w 721"/>
                    <a:gd name="T31" fmla="*/ 735 h 735"/>
                    <a:gd name="T32" fmla="*/ 721 w 721"/>
                    <a:gd name="T33" fmla="*/ 476 h 735"/>
                    <a:gd name="T34" fmla="*/ 489 w 721"/>
                    <a:gd name="T35" fmla="*/ 347 h 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1" h="735">
                      <a:moveTo>
                        <a:pt x="320" y="437"/>
                      </a:moveTo>
                      <a:lnTo>
                        <a:pt x="401" y="437"/>
                      </a:lnTo>
                      <a:cubicBezTo>
                        <a:pt x="375" y="446"/>
                        <a:pt x="346" y="446"/>
                        <a:pt x="320" y="437"/>
                      </a:cubicBezTo>
                      <a:close/>
                      <a:moveTo>
                        <a:pt x="489" y="347"/>
                      </a:moveTo>
                      <a:lnTo>
                        <a:pt x="489" y="326"/>
                      </a:lnTo>
                      <a:lnTo>
                        <a:pt x="466" y="299"/>
                      </a:lnTo>
                      <a:cubicBezTo>
                        <a:pt x="503" y="267"/>
                        <a:pt x="524" y="219"/>
                        <a:pt x="524" y="168"/>
                      </a:cubicBezTo>
                      <a:cubicBezTo>
                        <a:pt x="524" y="75"/>
                        <a:pt x="454" y="0"/>
                        <a:pt x="367" y="0"/>
                      </a:cubicBezTo>
                      <a:cubicBezTo>
                        <a:pt x="280" y="0"/>
                        <a:pt x="210" y="75"/>
                        <a:pt x="210" y="168"/>
                      </a:cubicBezTo>
                      <a:cubicBezTo>
                        <a:pt x="210" y="219"/>
                        <a:pt x="231" y="267"/>
                        <a:pt x="268" y="299"/>
                      </a:cubicBezTo>
                      <a:lnTo>
                        <a:pt x="245" y="326"/>
                      </a:lnTo>
                      <a:lnTo>
                        <a:pt x="245" y="360"/>
                      </a:lnTo>
                      <a:cubicBezTo>
                        <a:pt x="243" y="356"/>
                        <a:pt x="242" y="351"/>
                        <a:pt x="240" y="347"/>
                      </a:cubicBezTo>
                      <a:cubicBezTo>
                        <a:pt x="146" y="347"/>
                        <a:pt x="57" y="395"/>
                        <a:pt x="0" y="476"/>
                      </a:cubicBezTo>
                      <a:lnTo>
                        <a:pt x="0" y="735"/>
                      </a:lnTo>
                      <a:lnTo>
                        <a:pt x="721" y="735"/>
                      </a:lnTo>
                      <a:lnTo>
                        <a:pt x="721" y="476"/>
                      </a:lnTo>
                      <a:cubicBezTo>
                        <a:pt x="666" y="397"/>
                        <a:pt x="581" y="350"/>
                        <a:pt x="489" y="3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3" name="Rectangle 44"/>
                <p:cNvSpPr>
                  <a:spLocks noChangeArrowheads="1"/>
                </p:cNvSpPr>
                <p:nvPr/>
              </p:nvSpPr>
              <p:spPr bwMode="auto">
                <a:xfrm>
                  <a:off x="2103" y="3584"/>
                  <a:ext cx="287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" name="Rectangle 45"/>
                <p:cNvSpPr>
                  <a:spLocks noChangeArrowheads="1"/>
                </p:cNvSpPr>
                <p:nvPr/>
              </p:nvSpPr>
              <p:spPr bwMode="auto">
                <a:xfrm>
                  <a:off x="2103" y="3590"/>
                  <a:ext cx="287" cy="6"/>
                </a:xfrm>
                <a:prstGeom prst="rect">
                  <a:avLst/>
                </a:prstGeom>
                <a:solidFill>
                  <a:srgbClr val="00F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5" name="Rectangle 46"/>
                <p:cNvSpPr>
                  <a:spLocks noChangeArrowheads="1"/>
                </p:cNvSpPr>
                <p:nvPr/>
              </p:nvSpPr>
              <p:spPr bwMode="auto">
                <a:xfrm>
                  <a:off x="2103" y="3596"/>
                  <a:ext cx="287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6" name="Rectangle 47"/>
                <p:cNvSpPr>
                  <a:spLocks noChangeArrowheads="1"/>
                </p:cNvSpPr>
                <p:nvPr/>
              </p:nvSpPr>
              <p:spPr bwMode="auto">
                <a:xfrm>
                  <a:off x="2103" y="3602"/>
                  <a:ext cx="287" cy="6"/>
                </a:xfrm>
                <a:prstGeom prst="rect">
                  <a:avLst/>
                </a:prstGeom>
                <a:solidFill>
                  <a:srgbClr val="00F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7" name="Rectangle 48"/>
                <p:cNvSpPr>
                  <a:spLocks noChangeArrowheads="1"/>
                </p:cNvSpPr>
                <p:nvPr/>
              </p:nvSpPr>
              <p:spPr bwMode="auto">
                <a:xfrm>
                  <a:off x="2103" y="3608"/>
                  <a:ext cx="287" cy="7"/>
                </a:xfrm>
                <a:prstGeom prst="rect">
                  <a:avLst/>
                </a:prstGeom>
                <a:solidFill>
                  <a:srgbClr val="00F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8" name="Rectangle 49"/>
                <p:cNvSpPr>
                  <a:spLocks noChangeArrowheads="1"/>
                </p:cNvSpPr>
                <p:nvPr/>
              </p:nvSpPr>
              <p:spPr bwMode="auto">
                <a:xfrm>
                  <a:off x="2103" y="3615"/>
                  <a:ext cx="287" cy="6"/>
                </a:xfrm>
                <a:prstGeom prst="rect">
                  <a:avLst/>
                </a:prstGeom>
                <a:solidFill>
                  <a:srgbClr val="00F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9" name="Rectangle 50"/>
                <p:cNvSpPr>
                  <a:spLocks noChangeArrowheads="1"/>
                </p:cNvSpPr>
                <p:nvPr/>
              </p:nvSpPr>
              <p:spPr bwMode="auto">
                <a:xfrm>
                  <a:off x="2103" y="3621"/>
                  <a:ext cx="287" cy="6"/>
                </a:xfrm>
                <a:prstGeom prst="rect">
                  <a:avLst/>
                </a:prstGeom>
                <a:solidFill>
                  <a:srgbClr val="00F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0" name="Rectangle 51"/>
                <p:cNvSpPr>
                  <a:spLocks noChangeArrowheads="1"/>
                </p:cNvSpPr>
                <p:nvPr/>
              </p:nvSpPr>
              <p:spPr bwMode="auto">
                <a:xfrm>
                  <a:off x="2103" y="3627"/>
                  <a:ext cx="287" cy="6"/>
                </a:xfrm>
                <a:prstGeom prst="rect">
                  <a:avLst/>
                </a:prstGeom>
                <a:solidFill>
                  <a:srgbClr val="00F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1" name="Rectangle 52"/>
                <p:cNvSpPr>
                  <a:spLocks noChangeArrowheads="1"/>
                </p:cNvSpPr>
                <p:nvPr/>
              </p:nvSpPr>
              <p:spPr bwMode="auto">
                <a:xfrm>
                  <a:off x="2103" y="3633"/>
                  <a:ext cx="287" cy="6"/>
                </a:xfrm>
                <a:prstGeom prst="rect">
                  <a:avLst/>
                </a:prstGeom>
                <a:solidFill>
                  <a:srgbClr val="00E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2" name="Rectangle 53"/>
                <p:cNvSpPr>
                  <a:spLocks noChangeArrowheads="1"/>
                </p:cNvSpPr>
                <p:nvPr/>
              </p:nvSpPr>
              <p:spPr bwMode="auto">
                <a:xfrm>
                  <a:off x="2103" y="3639"/>
                  <a:ext cx="287" cy="6"/>
                </a:xfrm>
                <a:prstGeom prst="rect">
                  <a:avLst/>
                </a:prstGeom>
                <a:solidFill>
                  <a:srgbClr val="00E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3" name="Rectangle 54"/>
                <p:cNvSpPr>
                  <a:spLocks noChangeArrowheads="1"/>
                </p:cNvSpPr>
                <p:nvPr/>
              </p:nvSpPr>
              <p:spPr bwMode="auto">
                <a:xfrm>
                  <a:off x="2103" y="3645"/>
                  <a:ext cx="287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" name="Rectangle 55"/>
                <p:cNvSpPr>
                  <a:spLocks noChangeArrowheads="1"/>
                </p:cNvSpPr>
                <p:nvPr/>
              </p:nvSpPr>
              <p:spPr bwMode="auto">
                <a:xfrm>
                  <a:off x="2103" y="3651"/>
                  <a:ext cx="287" cy="6"/>
                </a:xfrm>
                <a:prstGeom prst="rect">
                  <a:avLst/>
                </a:prstGeom>
                <a:solidFill>
                  <a:srgbClr val="00D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5" name="Rectangle 56"/>
                <p:cNvSpPr>
                  <a:spLocks noChangeArrowheads="1"/>
                </p:cNvSpPr>
                <p:nvPr/>
              </p:nvSpPr>
              <p:spPr bwMode="auto">
                <a:xfrm>
                  <a:off x="2103" y="3657"/>
                  <a:ext cx="287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6" name="Rectangle 57"/>
                <p:cNvSpPr>
                  <a:spLocks noChangeArrowheads="1"/>
                </p:cNvSpPr>
                <p:nvPr/>
              </p:nvSpPr>
              <p:spPr bwMode="auto">
                <a:xfrm>
                  <a:off x="2103" y="3663"/>
                  <a:ext cx="287" cy="6"/>
                </a:xfrm>
                <a:prstGeom prst="rect">
                  <a:avLst/>
                </a:prstGeom>
                <a:solidFill>
                  <a:srgbClr val="00C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7" name="Rectangle 58"/>
                <p:cNvSpPr>
                  <a:spLocks noChangeArrowheads="1"/>
                </p:cNvSpPr>
                <p:nvPr/>
              </p:nvSpPr>
              <p:spPr bwMode="auto">
                <a:xfrm>
                  <a:off x="2103" y="3669"/>
                  <a:ext cx="287" cy="7"/>
                </a:xfrm>
                <a:prstGeom prst="rect">
                  <a:avLst/>
                </a:prstGeom>
                <a:solidFill>
                  <a:srgbClr val="00C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8" name="Rectangle 59"/>
                <p:cNvSpPr>
                  <a:spLocks noChangeArrowheads="1"/>
                </p:cNvSpPr>
                <p:nvPr/>
              </p:nvSpPr>
              <p:spPr bwMode="auto">
                <a:xfrm>
                  <a:off x="2103" y="3676"/>
                  <a:ext cx="287" cy="6"/>
                </a:xfrm>
                <a:prstGeom prst="rect">
                  <a:avLst/>
                </a:prstGeom>
                <a:solidFill>
                  <a:srgbClr val="00B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9" name="Rectangle 60"/>
                <p:cNvSpPr>
                  <a:spLocks noChangeArrowheads="1"/>
                </p:cNvSpPr>
                <p:nvPr/>
              </p:nvSpPr>
              <p:spPr bwMode="auto">
                <a:xfrm>
                  <a:off x="2103" y="3682"/>
                  <a:ext cx="287" cy="6"/>
                </a:xfrm>
                <a:prstGeom prst="rect">
                  <a:avLst/>
                </a:prstGeom>
                <a:solidFill>
                  <a:srgbClr val="00B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0" name="Rectangle 61"/>
                <p:cNvSpPr>
                  <a:spLocks noChangeArrowheads="1"/>
                </p:cNvSpPr>
                <p:nvPr/>
              </p:nvSpPr>
              <p:spPr bwMode="auto">
                <a:xfrm>
                  <a:off x="2103" y="3688"/>
                  <a:ext cx="287" cy="6"/>
                </a:xfrm>
                <a:prstGeom prst="rect">
                  <a:avLst/>
                </a:prstGeom>
                <a:solidFill>
                  <a:srgbClr val="00A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1" name="Rectangle 62"/>
                <p:cNvSpPr>
                  <a:spLocks noChangeArrowheads="1"/>
                </p:cNvSpPr>
                <p:nvPr/>
              </p:nvSpPr>
              <p:spPr bwMode="auto">
                <a:xfrm>
                  <a:off x="2103" y="3694"/>
                  <a:ext cx="287" cy="6"/>
                </a:xfrm>
                <a:prstGeom prst="rect">
                  <a:avLst/>
                </a:prstGeom>
                <a:solidFill>
                  <a:srgbClr val="00A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2" name="Rectangle 63"/>
                <p:cNvSpPr>
                  <a:spLocks noChangeArrowheads="1"/>
                </p:cNvSpPr>
                <p:nvPr/>
              </p:nvSpPr>
              <p:spPr bwMode="auto">
                <a:xfrm>
                  <a:off x="2103" y="3700"/>
                  <a:ext cx="287" cy="6"/>
                </a:xfrm>
                <a:prstGeom prst="rect">
                  <a:avLst/>
                </a:prstGeom>
                <a:solidFill>
                  <a:srgbClr val="009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3" name="Rectangle 64"/>
                <p:cNvSpPr>
                  <a:spLocks noChangeArrowheads="1"/>
                </p:cNvSpPr>
                <p:nvPr/>
              </p:nvSpPr>
              <p:spPr bwMode="auto">
                <a:xfrm>
                  <a:off x="2103" y="3706"/>
                  <a:ext cx="287" cy="6"/>
                </a:xfrm>
                <a:prstGeom prst="rect">
                  <a:avLst/>
                </a:prstGeom>
                <a:solidFill>
                  <a:srgbClr val="009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" name="Rectangle 65"/>
                <p:cNvSpPr>
                  <a:spLocks noChangeArrowheads="1"/>
                </p:cNvSpPr>
                <p:nvPr/>
              </p:nvSpPr>
              <p:spPr bwMode="auto">
                <a:xfrm>
                  <a:off x="2103" y="3712"/>
                  <a:ext cx="287" cy="6"/>
                </a:xfrm>
                <a:prstGeom prst="rect">
                  <a:avLst/>
                </a:prstGeom>
                <a:solidFill>
                  <a:srgbClr val="00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" name="Rectangle 66"/>
                <p:cNvSpPr>
                  <a:spLocks noChangeArrowheads="1"/>
                </p:cNvSpPr>
                <p:nvPr/>
              </p:nvSpPr>
              <p:spPr bwMode="auto">
                <a:xfrm>
                  <a:off x="2103" y="3718"/>
                  <a:ext cx="287" cy="6"/>
                </a:xfrm>
                <a:prstGeom prst="rect">
                  <a:avLst/>
                </a:prstGeom>
                <a:solidFill>
                  <a:srgbClr val="00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6" name="Rectangle 67"/>
                <p:cNvSpPr>
                  <a:spLocks noChangeArrowheads="1"/>
                </p:cNvSpPr>
                <p:nvPr/>
              </p:nvSpPr>
              <p:spPr bwMode="auto">
                <a:xfrm>
                  <a:off x="2103" y="3724"/>
                  <a:ext cx="287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7" name="Rectangle 68"/>
                <p:cNvSpPr>
                  <a:spLocks noChangeArrowheads="1"/>
                </p:cNvSpPr>
                <p:nvPr/>
              </p:nvSpPr>
              <p:spPr bwMode="auto">
                <a:xfrm>
                  <a:off x="2103" y="3730"/>
                  <a:ext cx="287" cy="6"/>
                </a:xfrm>
                <a:prstGeom prst="rect">
                  <a:avLst/>
                </a:prstGeom>
                <a:solidFill>
                  <a:srgbClr val="008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8" name="Rectangle 69"/>
                <p:cNvSpPr>
                  <a:spLocks noChangeArrowheads="1"/>
                </p:cNvSpPr>
                <p:nvPr/>
              </p:nvSpPr>
              <p:spPr bwMode="auto">
                <a:xfrm>
                  <a:off x="2103" y="3736"/>
                  <a:ext cx="287" cy="7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9" name="Rectangle 70"/>
                <p:cNvSpPr>
                  <a:spLocks noChangeArrowheads="1"/>
                </p:cNvSpPr>
                <p:nvPr/>
              </p:nvSpPr>
              <p:spPr bwMode="auto">
                <a:xfrm>
                  <a:off x="2103" y="3743"/>
                  <a:ext cx="287" cy="6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0" name="Freeform 71"/>
                <p:cNvSpPr>
                  <a:spLocks noEditPoints="1"/>
                </p:cNvSpPr>
                <p:nvPr/>
              </p:nvSpPr>
              <p:spPr bwMode="auto">
                <a:xfrm>
                  <a:off x="2104" y="3588"/>
                  <a:ext cx="279" cy="157"/>
                </a:xfrm>
                <a:custGeom>
                  <a:avLst/>
                  <a:gdLst>
                    <a:gd name="T0" fmla="*/ 147 w 733"/>
                    <a:gd name="T1" fmla="*/ 276 h 412"/>
                    <a:gd name="T2" fmla="*/ 147 w 733"/>
                    <a:gd name="T3" fmla="*/ 412 h 412"/>
                    <a:gd name="T4" fmla="*/ 587 w 733"/>
                    <a:gd name="T5" fmla="*/ 412 h 412"/>
                    <a:gd name="T6" fmla="*/ 587 w 733"/>
                    <a:gd name="T7" fmla="*/ 276 h 412"/>
                    <a:gd name="T8" fmla="*/ 122 w 733"/>
                    <a:gd name="T9" fmla="*/ 412 h 412"/>
                    <a:gd name="T10" fmla="*/ 733 w 733"/>
                    <a:gd name="T11" fmla="*/ 412 h 412"/>
                    <a:gd name="T12" fmla="*/ 733 w 733"/>
                    <a:gd name="T13" fmla="*/ 183 h 412"/>
                    <a:gd name="T14" fmla="*/ 489 w 733"/>
                    <a:gd name="T15" fmla="*/ 4 h 412"/>
                    <a:gd name="T16" fmla="*/ 331 w 733"/>
                    <a:gd name="T17" fmla="*/ 100 h 412"/>
                    <a:gd name="T18" fmla="*/ 245 w 733"/>
                    <a:gd name="T19" fmla="*/ 4 h 412"/>
                    <a:gd name="T20" fmla="*/ 1 w 733"/>
                    <a:gd name="T21" fmla="*/ 183 h 412"/>
                    <a:gd name="T22" fmla="*/ 0 w 733"/>
                    <a:gd name="T23" fmla="*/ 412 h 412"/>
                    <a:gd name="T24" fmla="*/ 122 w 733"/>
                    <a:gd name="T25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33" h="412">
                      <a:moveTo>
                        <a:pt x="147" y="276"/>
                      </a:moveTo>
                      <a:lnTo>
                        <a:pt x="147" y="412"/>
                      </a:lnTo>
                      <a:moveTo>
                        <a:pt x="587" y="412"/>
                      </a:moveTo>
                      <a:lnTo>
                        <a:pt x="587" y="276"/>
                      </a:lnTo>
                      <a:moveTo>
                        <a:pt x="122" y="412"/>
                      </a:moveTo>
                      <a:lnTo>
                        <a:pt x="733" y="412"/>
                      </a:lnTo>
                      <a:lnTo>
                        <a:pt x="733" y="183"/>
                      </a:lnTo>
                      <a:cubicBezTo>
                        <a:pt x="694" y="72"/>
                        <a:pt x="596" y="0"/>
                        <a:pt x="489" y="4"/>
                      </a:cubicBezTo>
                      <a:cubicBezTo>
                        <a:pt x="469" y="79"/>
                        <a:pt x="399" y="122"/>
                        <a:pt x="331" y="100"/>
                      </a:cubicBezTo>
                      <a:cubicBezTo>
                        <a:pt x="289" y="87"/>
                        <a:pt x="257" y="50"/>
                        <a:pt x="245" y="4"/>
                      </a:cubicBezTo>
                      <a:cubicBezTo>
                        <a:pt x="141" y="17"/>
                        <a:pt x="51" y="83"/>
                        <a:pt x="1" y="183"/>
                      </a:cubicBezTo>
                      <a:lnTo>
                        <a:pt x="0" y="412"/>
                      </a:lnTo>
                      <a:lnTo>
                        <a:pt x="122" y="412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1" name="Freeform 72"/>
                <p:cNvSpPr>
                  <a:spLocks/>
                </p:cNvSpPr>
                <p:nvPr/>
              </p:nvSpPr>
              <p:spPr bwMode="auto">
                <a:xfrm>
                  <a:off x="2183" y="3465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2" name="Freeform 73"/>
                <p:cNvSpPr>
                  <a:spLocks/>
                </p:cNvSpPr>
                <p:nvPr/>
              </p:nvSpPr>
              <p:spPr bwMode="auto">
                <a:xfrm>
                  <a:off x="2183" y="3465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3" name="Freeform 74"/>
                <p:cNvSpPr>
                  <a:spLocks/>
                </p:cNvSpPr>
                <p:nvPr/>
              </p:nvSpPr>
              <p:spPr bwMode="auto">
                <a:xfrm>
                  <a:off x="2183" y="3462"/>
                  <a:ext cx="125" cy="73"/>
                </a:xfrm>
                <a:custGeom>
                  <a:avLst/>
                  <a:gdLst>
                    <a:gd name="T0" fmla="*/ 2 w 329"/>
                    <a:gd name="T1" fmla="*/ 178 h 193"/>
                    <a:gd name="T2" fmla="*/ 136 w 329"/>
                    <a:gd name="T3" fmla="*/ 170 h 193"/>
                    <a:gd name="T4" fmla="*/ 317 w 329"/>
                    <a:gd name="T5" fmla="*/ 178 h 193"/>
                    <a:gd name="T6" fmla="*/ 181 w 329"/>
                    <a:gd name="T7" fmla="*/ 11 h 193"/>
                    <a:gd name="T8" fmla="*/ 2 w 329"/>
                    <a:gd name="T9" fmla="*/ 138 h 193"/>
                    <a:gd name="T10" fmla="*/ 2 w 329"/>
                    <a:gd name="T11" fmla="*/ 178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9" h="193">
                      <a:moveTo>
                        <a:pt x="2" y="178"/>
                      </a:moveTo>
                      <a:cubicBezTo>
                        <a:pt x="44" y="193"/>
                        <a:pt x="101" y="189"/>
                        <a:pt x="136" y="170"/>
                      </a:cubicBezTo>
                      <a:cubicBezTo>
                        <a:pt x="198" y="163"/>
                        <a:pt x="261" y="166"/>
                        <a:pt x="317" y="178"/>
                      </a:cubicBezTo>
                      <a:cubicBezTo>
                        <a:pt x="329" y="96"/>
                        <a:pt x="268" y="22"/>
                        <a:pt x="181" y="11"/>
                      </a:cubicBezTo>
                      <a:cubicBezTo>
                        <a:pt x="94" y="0"/>
                        <a:pt x="14" y="57"/>
                        <a:pt x="2" y="138"/>
                      </a:cubicBezTo>
                      <a:cubicBezTo>
                        <a:pt x="0" y="151"/>
                        <a:pt x="0" y="165"/>
                        <a:pt x="2" y="178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4" name="Freeform 75"/>
                <p:cNvSpPr>
                  <a:spLocks/>
                </p:cNvSpPr>
                <p:nvPr/>
              </p:nvSpPr>
              <p:spPr bwMode="auto">
                <a:xfrm>
                  <a:off x="2183" y="3462"/>
                  <a:ext cx="125" cy="73"/>
                </a:xfrm>
                <a:custGeom>
                  <a:avLst/>
                  <a:gdLst>
                    <a:gd name="T0" fmla="*/ 0 w 125"/>
                    <a:gd name="T1" fmla="*/ 68 h 73"/>
                    <a:gd name="T2" fmla="*/ 51 w 125"/>
                    <a:gd name="T3" fmla="*/ 65 h 73"/>
                    <a:gd name="T4" fmla="*/ 120 w 125"/>
                    <a:gd name="T5" fmla="*/ 68 h 73"/>
                    <a:gd name="T6" fmla="*/ 69 w 125"/>
                    <a:gd name="T7" fmla="*/ 4 h 73"/>
                    <a:gd name="T8" fmla="*/ 0 w 125"/>
                    <a:gd name="T9" fmla="*/ 52 h 73"/>
                    <a:gd name="T10" fmla="*/ 0 w 125"/>
                    <a:gd name="T11" fmla="*/ 68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5" h="73">
                      <a:moveTo>
                        <a:pt x="0" y="68"/>
                      </a:moveTo>
                      <a:cubicBezTo>
                        <a:pt x="16" y="73"/>
                        <a:pt x="38" y="72"/>
                        <a:pt x="51" y="65"/>
                      </a:cubicBezTo>
                      <a:cubicBezTo>
                        <a:pt x="75" y="62"/>
                        <a:pt x="99" y="63"/>
                        <a:pt x="120" y="68"/>
                      </a:cubicBezTo>
                      <a:cubicBezTo>
                        <a:pt x="125" y="36"/>
                        <a:pt x="102" y="8"/>
                        <a:pt x="69" y="4"/>
                      </a:cubicBezTo>
                      <a:cubicBezTo>
                        <a:pt x="35" y="0"/>
                        <a:pt x="5" y="21"/>
                        <a:pt x="0" y="52"/>
                      </a:cubicBezTo>
                      <a:cubicBezTo>
                        <a:pt x="0" y="57"/>
                        <a:pt x="0" y="63"/>
                        <a:pt x="0" y="68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5" name="Rectangle 76"/>
                <p:cNvSpPr>
                  <a:spLocks noChangeArrowheads="1"/>
                </p:cNvSpPr>
                <p:nvPr/>
              </p:nvSpPr>
              <p:spPr bwMode="auto">
                <a:xfrm>
                  <a:off x="2068" y="3783"/>
                  <a:ext cx="79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6" name="Rectangle 77"/>
                <p:cNvSpPr>
                  <a:spLocks noChangeArrowheads="1"/>
                </p:cNvSpPr>
                <p:nvPr/>
              </p:nvSpPr>
              <p:spPr bwMode="auto">
                <a:xfrm>
                  <a:off x="2108" y="3783"/>
                  <a:ext cx="364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  <a:r>
                    <a:rPr kumimoji="0" lang="zh-CN" altLang="en-US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公司秘书</a:t>
                  </a:r>
                  <a:endParaRPr kumimoji="0" 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197" name="Group 80"/>
              <p:cNvGrpSpPr>
                <a:grpSpLocks noChangeAspect="1"/>
              </p:cNvGrpSpPr>
              <p:nvPr/>
            </p:nvGrpSpPr>
            <p:grpSpPr bwMode="auto">
              <a:xfrm>
                <a:off x="7978775" y="5486400"/>
                <a:ext cx="725488" cy="706438"/>
                <a:chOff x="5026" y="3456"/>
                <a:chExt cx="457" cy="445"/>
              </a:xfrm>
            </p:grpSpPr>
            <p:sp>
              <p:nvSpPr>
                <p:cNvPr id="198" name="AutoShape 7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026" y="3456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9" name="Freeform 81"/>
                <p:cNvSpPr>
                  <a:spLocks noEditPoints="1"/>
                </p:cNvSpPr>
                <p:nvPr/>
              </p:nvSpPr>
              <p:spPr bwMode="auto">
                <a:xfrm>
                  <a:off x="5125" y="3473"/>
                  <a:ext cx="275" cy="280"/>
                </a:xfrm>
                <a:custGeom>
                  <a:avLst/>
                  <a:gdLst>
                    <a:gd name="T0" fmla="*/ 320 w 721"/>
                    <a:gd name="T1" fmla="*/ 437 h 735"/>
                    <a:gd name="T2" fmla="*/ 401 w 721"/>
                    <a:gd name="T3" fmla="*/ 437 h 735"/>
                    <a:gd name="T4" fmla="*/ 320 w 721"/>
                    <a:gd name="T5" fmla="*/ 437 h 735"/>
                    <a:gd name="T6" fmla="*/ 489 w 721"/>
                    <a:gd name="T7" fmla="*/ 347 h 735"/>
                    <a:gd name="T8" fmla="*/ 489 w 721"/>
                    <a:gd name="T9" fmla="*/ 326 h 735"/>
                    <a:gd name="T10" fmla="*/ 466 w 721"/>
                    <a:gd name="T11" fmla="*/ 299 h 735"/>
                    <a:gd name="T12" fmla="*/ 524 w 721"/>
                    <a:gd name="T13" fmla="*/ 168 h 735"/>
                    <a:gd name="T14" fmla="*/ 367 w 721"/>
                    <a:gd name="T15" fmla="*/ 0 h 735"/>
                    <a:gd name="T16" fmla="*/ 210 w 721"/>
                    <a:gd name="T17" fmla="*/ 168 h 735"/>
                    <a:gd name="T18" fmla="*/ 268 w 721"/>
                    <a:gd name="T19" fmla="*/ 299 h 735"/>
                    <a:gd name="T20" fmla="*/ 245 w 721"/>
                    <a:gd name="T21" fmla="*/ 326 h 735"/>
                    <a:gd name="T22" fmla="*/ 245 w 721"/>
                    <a:gd name="T23" fmla="*/ 360 h 735"/>
                    <a:gd name="T24" fmla="*/ 240 w 721"/>
                    <a:gd name="T25" fmla="*/ 347 h 735"/>
                    <a:gd name="T26" fmla="*/ 0 w 721"/>
                    <a:gd name="T27" fmla="*/ 476 h 735"/>
                    <a:gd name="T28" fmla="*/ 0 w 721"/>
                    <a:gd name="T29" fmla="*/ 735 h 735"/>
                    <a:gd name="T30" fmla="*/ 721 w 721"/>
                    <a:gd name="T31" fmla="*/ 735 h 735"/>
                    <a:gd name="T32" fmla="*/ 721 w 721"/>
                    <a:gd name="T33" fmla="*/ 476 h 735"/>
                    <a:gd name="T34" fmla="*/ 489 w 721"/>
                    <a:gd name="T35" fmla="*/ 347 h 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1" h="735">
                      <a:moveTo>
                        <a:pt x="320" y="437"/>
                      </a:moveTo>
                      <a:lnTo>
                        <a:pt x="401" y="437"/>
                      </a:lnTo>
                      <a:cubicBezTo>
                        <a:pt x="375" y="446"/>
                        <a:pt x="346" y="446"/>
                        <a:pt x="320" y="437"/>
                      </a:cubicBezTo>
                      <a:close/>
                      <a:moveTo>
                        <a:pt x="489" y="347"/>
                      </a:moveTo>
                      <a:lnTo>
                        <a:pt x="489" y="326"/>
                      </a:lnTo>
                      <a:lnTo>
                        <a:pt x="466" y="299"/>
                      </a:lnTo>
                      <a:cubicBezTo>
                        <a:pt x="503" y="267"/>
                        <a:pt x="524" y="219"/>
                        <a:pt x="524" y="168"/>
                      </a:cubicBezTo>
                      <a:cubicBezTo>
                        <a:pt x="524" y="75"/>
                        <a:pt x="454" y="0"/>
                        <a:pt x="367" y="0"/>
                      </a:cubicBezTo>
                      <a:cubicBezTo>
                        <a:pt x="280" y="0"/>
                        <a:pt x="210" y="75"/>
                        <a:pt x="210" y="168"/>
                      </a:cubicBezTo>
                      <a:cubicBezTo>
                        <a:pt x="210" y="219"/>
                        <a:pt x="231" y="267"/>
                        <a:pt x="268" y="299"/>
                      </a:cubicBezTo>
                      <a:lnTo>
                        <a:pt x="245" y="326"/>
                      </a:lnTo>
                      <a:lnTo>
                        <a:pt x="245" y="360"/>
                      </a:lnTo>
                      <a:cubicBezTo>
                        <a:pt x="243" y="356"/>
                        <a:pt x="242" y="351"/>
                        <a:pt x="240" y="347"/>
                      </a:cubicBezTo>
                      <a:cubicBezTo>
                        <a:pt x="146" y="347"/>
                        <a:pt x="57" y="395"/>
                        <a:pt x="0" y="476"/>
                      </a:cubicBezTo>
                      <a:lnTo>
                        <a:pt x="0" y="735"/>
                      </a:lnTo>
                      <a:lnTo>
                        <a:pt x="721" y="735"/>
                      </a:lnTo>
                      <a:lnTo>
                        <a:pt x="721" y="476"/>
                      </a:lnTo>
                      <a:cubicBezTo>
                        <a:pt x="666" y="397"/>
                        <a:pt x="581" y="350"/>
                        <a:pt x="489" y="3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0" name="Rectangle 82"/>
                <p:cNvSpPr>
                  <a:spLocks noChangeArrowheads="1"/>
                </p:cNvSpPr>
                <p:nvPr/>
              </p:nvSpPr>
              <p:spPr bwMode="auto">
                <a:xfrm>
                  <a:off x="5111" y="3584"/>
                  <a:ext cx="287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1" name="Rectangle 83"/>
                <p:cNvSpPr>
                  <a:spLocks noChangeArrowheads="1"/>
                </p:cNvSpPr>
                <p:nvPr/>
              </p:nvSpPr>
              <p:spPr bwMode="auto">
                <a:xfrm>
                  <a:off x="5111" y="3590"/>
                  <a:ext cx="287" cy="6"/>
                </a:xfrm>
                <a:prstGeom prst="rect">
                  <a:avLst/>
                </a:prstGeom>
                <a:solidFill>
                  <a:srgbClr val="00F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2" name="Rectangle 84"/>
                <p:cNvSpPr>
                  <a:spLocks noChangeArrowheads="1"/>
                </p:cNvSpPr>
                <p:nvPr/>
              </p:nvSpPr>
              <p:spPr bwMode="auto">
                <a:xfrm>
                  <a:off x="5111" y="3596"/>
                  <a:ext cx="287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3" name="Rectangle 85"/>
                <p:cNvSpPr>
                  <a:spLocks noChangeArrowheads="1"/>
                </p:cNvSpPr>
                <p:nvPr/>
              </p:nvSpPr>
              <p:spPr bwMode="auto">
                <a:xfrm>
                  <a:off x="5111" y="3602"/>
                  <a:ext cx="287" cy="6"/>
                </a:xfrm>
                <a:prstGeom prst="rect">
                  <a:avLst/>
                </a:prstGeom>
                <a:solidFill>
                  <a:srgbClr val="00F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4" name="Rectangle 86"/>
                <p:cNvSpPr>
                  <a:spLocks noChangeArrowheads="1"/>
                </p:cNvSpPr>
                <p:nvPr/>
              </p:nvSpPr>
              <p:spPr bwMode="auto">
                <a:xfrm>
                  <a:off x="5111" y="3608"/>
                  <a:ext cx="287" cy="7"/>
                </a:xfrm>
                <a:prstGeom prst="rect">
                  <a:avLst/>
                </a:prstGeom>
                <a:solidFill>
                  <a:srgbClr val="00F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5" name="Rectangle 87"/>
                <p:cNvSpPr>
                  <a:spLocks noChangeArrowheads="1"/>
                </p:cNvSpPr>
                <p:nvPr/>
              </p:nvSpPr>
              <p:spPr bwMode="auto">
                <a:xfrm>
                  <a:off x="5111" y="3615"/>
                  <a:ext cx="287" cy="6"/>
                </a:xfrm>
                <a:prstGeom prst="rect">
                  <a:avLst/>
                </a:prstGeom>
                <a:solidFill>
                  <a:srgbClr val="00F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6" name="Rectangle 88"/>
                <p:cNvSpPr>
                  <a:spLocks noChangeArrowheads="1"/>
                </p:cNvSpPr>
                <p:nvPr/>
              </p:nvSpPr>
              <p:spPr bwMode="auto">
                <a:xfrm>
                  <a:off x="5111" y="3621"/>
                  <a:ext cx="287" cy="6"/>
                </a:xfrm>
                <a:prstGeom prst="rect">
                  <a:avLst/>
                </a:prstGeom>
                <a:solidFill>
                  <a:srgbClr val="00F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7" name="Rectangle 89"/>
                <p:cNvSpPr>
                  <a:spLocks noChangeArrowheads="1"/>
                </p:cNvSpPr>
                <p:nvPr/>
              </p:nvSpPr>
              <p:spPr bwMode="auto">
                <a:xfrm>
                  <a:off x="5111" y="3627"/>
                  <a:ext cx="287" cy="6"/>
                </a:xfrm>
                <a:prstGeom prst="rect">
                  <a:avLst/>
                </a:prstGeom>
                <a:solidFill>
                  <a:srgbClr val="00F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8" name="Rectangle 90"/>
                <p:cNvSpPr>
                  <a:spLocks noChangeArrowheads="1"/>
                </p:cNvSpPr>
                <p:nvPr/>
              </p:nvSpPr>
              <p:spPr bwMode="auto">
                <a:xfrm>
                  <a:off x="5111" y="3633"/>
                  <a:ext cx="287" cy="6"/>
                </a:xfrm>
                <a:prstGeom prst="rect">
                  <a:avLst/>
                </a:prstGeom>
                <a:solidFill>
                  <a:srgbClr val="00E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9" name="Rectangle 91"/>
                <p:cNvSpPr>
                  <a:spLocks noChangeArrowheads="1"/>
                </p:cNvSpPr>
                <p:nvPr/>
              </p:nvSpPr>
              <p:spPr bwMode="auto">
                <a:xfrm>
                  <a:off x="5111" y="3639"/>
                  <a:ext cx="287" cy="6"/>
                </a:xfrm>
                <a:prstGeom prst="rect">
                  <a:avLst/>
                </a:prstGeom>
                <a:solidFill>
                  <a:srgbClr val="00E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0" name="Rectangle 92"/>
                <p:cNvSpPr>
                  <a:spLocks noChangeArrowheads="1"/>
                </p:cNvSpPr>
                <p:nvPr/>
              </p:nvSpPr>
              <p:spPr bwMode="auto">
                <a:xfrm>
                  <a:off x="5111" y="3645"/>
                  <a:ext cx="287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1" name="Rectangle 93"/>
                <p:cNvSpPr>
                  <a:spLocks noChangeArrowheads="1"/>
                </p:cNvSpPr>
                <p:nvPr/>
              </p:nvSpPr>
              <p:spPr bwMode="auto">
                <a:xfrm>
                  <a:off x="5111" y="3651"/>
                  <a:ext cx="287" cy="6"/>
                </a:xfrm>
                <a:prstGeom prst="rect">
                  <a:avLst/>
                </a:prstGeom>
                <a:solidFill>
                  <a:srgbClr val="00D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2" name="Rectangle 94"/>
                <p:cNvSpPr>
                  <a:spLocks noChangeArrowheads="1"/>
                </p:cNvSpPr>
                <p:nvPr/>
              </p:nvSpPr>
              <p:spPr bwMode="auto">
                <a:xfrm>
                  <a:off x="5111" y="3657"/>
                  <a:ext cx="287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3" name="Rectangle 95"/>
                <p:cNvSpPr>
                  <a:spLocks noChangeArrowheads="1"/>
                </p:cNvSpPr>
                <p:nvPr/>
              </p:nvSpPr>
              <p:spPr bwMode="auto">
                <a:xfrm>
                  <a:off x="5111" y="3663"/>
                  <a:ext cx="287" cy="6"/>
                </a:xfrm>
                <a:prstGeom prst="rect">
                  <a:avLst/>
                </a:prstGeom>
                <a:solidFill>
                  <a:srgbClr val="00C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4" name="Rectangle 96"/>
                <p:cNvSpPr>
                  <a:spLocks noChangeArrowheads="1"/>
                </p:cNvSpPr>
                <p:nvPr/>
              </p:nvSpPr>
              <p:spPr bwMode="auto">
                <a:xfrm>
                  <a:off x="5111" y="3669"/>
                  <a:ext cx="287" cy="7"/>
                </a:xfrm>
                <a:prstGeom prst="rect">
                  <a:avLst/>
                </a:prstGeom>
                <a:solidFill>
                  <a:srgbClr val="00C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" name="Rectangle 97"/>
                <p:cNvSpPr>
                  <a:spLocks noChangeArrowheads="1"/>
                </p:cNvSpPr>
                <p:nvPr/>
              </p:nvSpPr>
              <p:spPr bwMode="auto">
                <a:xfrm>
                  <a:off x="5111" y="3676"/>
                  <a:ext cx="287" cy="6"/>
                </a:xfrm>
                <a:prstGeom prst="rect">
                  <a:avLst/>
                </a:prstGeom>
                <a:solidFill>
                  <a:srgbClr val="00B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6" name="Rectangle 98"/>
                <p:cNvSpPr>
                  <a:spLocks noChangeArrowheads="1"/>
                </p:cNvSpPr>
                <p:nvPr/>
              </p:nvSpPr>
              <p:spPr bwMode="auto">
                <a:xfrm>
                  <a:off x="5111" y="3682"/>
                  <a:ext cx="287" cy="6"/>
                </a:xfrm>
                <a:prstGeom prst="rect">
                  <a:avLst/>
                </a:prstGeom>
                <a:solidFill>
                  <a:srgbClr val="00B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7" name="Rectangle 99"/>
                <p:cNvSpPr>
                  <a:spLocks noChangeArrowheads="1"/>
                </p:cNvSpPr>
                <p:nvPr/>
              </p:nvSpPr>
              <p:spPr bwMode="auto">
                <a:xfrm>
                  <a:off x="5111" y="3688"/>
                  <a:ext cx="287" cy="6"/>
                </a:xfrm>
                <a:prstGeom prst="rect">
                  <a:avLst/>
                </a:prstGeom>
                <a:solidFill>
                  <a:srgbClr val="00A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8" name="Rectangle 100"/>
                <p:cNvSpPr>
                  <a:spLocks noChangeArrowheads="1"/>
                </p:cNvSpPr>
                <p:nvPr/>
              </p:nvSpPr>
              <p:spPr bwMode="auto">
                <a:xfrm>
                  <a:off x="5111" y="3694"/>
                  <a:ext cx="287" cy="6"/>
                </a:xfrm>
                <a:prstGeom prst="rect">
                  <a:avLst/>
                </a:prstGeom>
                <a:solidFill>
                  <a:srgbClr val="00A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9" name="Rectangle 101"/>
                <p:cNvSpPr>
                  <a:spLocks noChangeArrowheads="1"/>
                </p:cNvSpPr>
                <p:nvPr/>
              </p:nvSpPr>
              <p:spPr bwMode="auto">
                <a:xfrm>
                  <a:off x="5111" y="3700"/>
                  <a:ext cx="287" cy="6"/>
                </a:xfrm>
                <a:prstGeom prst="rect">
                  <a:avLst/>
                </a:prstGeom>
                <a:solidFill>
                  <a:srgbClr val="009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0" name="Rectangle 102"/>
                <p:cNvSpPr>
                  <a:spLocks noChangeArrowheads="1"/>
                </p:cNvSpPr>
                <p:nvPr/>
              </p:nvSpPr>
              <p:spPr bwMode="auto">
                <a:xfrm>
                  <a:off x="5111" y="3706"/>
                  <a:ext cx="287" cy="6"/>
                </a:xfrm>
                <a:prstGeom prst="rect">
                  <a:avLst/>
                </a:prstGeom>
                <a:solidFill>
                  <a:srgbClr val="009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1" name="Rectangle 103"/>
                <p:cNvSpPr>
                  <a:spLocks noChangeArrowheads="1"/>
                </p:cNvSpPr>
                <p:nvPr/>
              </p:nvSpPr>
              <p:spPr bwMode="auto">
                <a:xfrm>
                  <a:off x="5111" y="3712"/>
                  <a:ext cx="287" cy="6"/>
                </a:xfrm>
                <a:prstGeom prst="rect">
                  <a:avLst/>
                </a:prstGeom>
                <a:solidFill>
                  <a:srgbClr val="00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2" name="Rectangle 104"/>
                <p:cNvSpPr>
                  <a:spLocks noChangeArrowheads="1"/>
                </p:cNvSpPr>
                <p:nvPr/>
              </p:nvSpPr>
              <p:spPr bwMode="auto">
                <a:xfrm>
                  <a:off x="5111" y="3718"/>
                  <a:ext cx="287" cy="6"/>
                </a:xfrm>
                <a:prstGeom prst="rect">
                  <a:avLst/>
                </a:prstGeom>
                <a:solidFill>
                  <a:srgbClr val="008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3" name="Rectangle 105"/>
                <p:cNvSpPr>
                  <a:spLocks noChangeArrowheads="1"/>
                </p:cNvSpPr>
                <p:nvPr/>
              </p:nvSpPr>
              <p:spPr bwMode="auto">
                <a:xfrm>
                  <a:off x="5111" y="3724"/>
                  <a:ext cx="287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4" name="Rectangle 106"/>
                <p:cNvSpPr>
                  <a:spLocks noChangeArrowheads="1"/>
                </p:cNvSpPr>
                <p:nvPr/>
              </p:nvSpPr>
              <p:spPr bwMode="auto">
                <a:xfrm>
                  <a:off x="5111" y="3730"/>
                  <a:ext cx="287" cy="6"/>
                </a:xfrm>
                <a:prstGeom prst="rect">
                  <a:avLst/>
                </a:prstGeom>
                <a:solidFill>
                  <a:srgbClr val="008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" name="Rectangle 107"/>
                <p:cNvSpPr>
                  <a:spLocks noChangeArrowheads="1"/>
                </p:cNvSpPr>
                <p:nvPr/>
              </p:nvSpPr>
              <p:spPr bwMode="auto">
                <a:xfrm>
                  <a:off x="5111" y="3736"/>
                  <a:ext cx="287" cy="7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6" name="Rectangle 108"/>
                <p:cNvSpPr>
                  <a:spLocks noChangeArrowheads="1"/>
                </p:cNvSpPr>
                <p:nvPr/>
              </p:nvSpPr>
              <p:spPr bwMode="auto">
                <a:xfrm>
                  <a:off x="5111" y="3743"/>
                  <a:ext cx="287" cy="6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7" name="Freeform 109"/>
                <p:cNvSpPr>
                  <a:spLocks noEditPoints="1"/>
                </p:cNvSpPr>
                <p:nvPr/>
              </p:nvSpPr>
              <p:spPr bwMode="auto">
                <a:xfrm>
                  <a:off x="5112" y="3588"/>
                  <a:ext cx="279" cy="157"/>
                </a:xfrm>
                <a:custGeom>
                  <a:avLst/>
                  <a:gdLst>
                    <a:gd name="T0" fmla="*/ 147 w 733"/>
                    <a:gd name="T1" fmla="*/ 276 h 412"/>
                    <a:gd name="T2" fmla="*/ 147 w 733"/>
                    <a:gd name="T3" fmla="*/ 412 h 412"/>
                    <a:gd name="T4" fmla="*/ 587 w 733"/>
                    <a:gd name="T5" fmla="*/ 412 h 412"/>
                    <a:gd name="T6" fmla="*/ 587 w 733"/>
                    <a:gd name="T7" fmla="*/ 276 h 412"/>
                    <a:gd name="T8" fmla="*/ 122 w 733"/>
                    <a:gd name="T9" fmla="*/ 412 h 412"/>
                    <a:gd name="T10" fmla="*/ 733 w 733"/>
                    <a:gd name="T11" fmla="*/ 412 h 412"/>
                    <a:gd name="T12" fmla="*/ 733 w 733"/>
                    <a:gd name="T13" fmla="*/ 183 h 412"/>
                    <a:gd name="T14" fmla="*/ 489 w 733"/>
                    <a:gd name="T15" fmla="*/ 4 h 412"/>
                    <a:gd name="T16" fmla="*/ 331 w 733"/>
                    <a:gd name="T17" fmla="*/ 100 h 412"/>
                    <a:gd name="T18" fmla="*/ 245 w 733"/>
                    <a:gd name="T19" fmla="*/ 4 h 412"/>
                    <a:gd name="T20" fmla="*/ 1 w 733"/>
                    <a:gd name="T21" fmla="*/ 183 h 412"/>
                    <a:gd name="T22" fmla="*/ 0 w 733"/>
                    <a:gd name="T23" fmla="*/ 412 h 412"/>
                    <a:gd name="T24" fmla="*/ 122 w 733"/>
                    <a:gd name="T25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33" h="412">
                      <a:moveTo>
                        <a:pt x="147" y="276"/>
                      </a:moveTo>
                      <a:lnTo>
                        <a:pt x="147" y="412"/>
                      </a:lnTo>
                      <a:moveTo>
                        <a:pt x="587" y="412"/>
                      </a:moveTo>
                      <a:lnTo>
                        <a:pt x="587" y="276"/>
                      </a:lnTo>
                      <a:moveTo>
                        <a:pt x="122" y="412"/>
                      </a:moveTo>
                      <a:lnTo>
                        <a:pt x="733" y="412"/>
                      </a:lnTo>
                      <a:lnTo>
                        <a:pt x="733" y="183"/>
                      </a:lnTo>
                      <a:cubicBezTo>
                        <a:pt x="694" y="72"/>
                        <a:pt x="596" y="0"/>
                        <a:pt x="489" y="4"/>
                      </a:cubicBezTo>
                      <a:cubicBezTo>
                        <a:pt x="469" y="79"/>
                        <a:pt x="399" y="122"/>
                        <a:pt x="331" y="100"/>
                      </a:cubicBezTo>
                      <a:cubicBezTo>
                        <a:pt x="289" y="87"/>
                        <a:pt x="257" y="50"/>
                        <a:pt x="245" y="4"/>
                      </a:cubicBezTo>
                      <a:cubicBezTo>
                        <a:pt x="141" y="17"/>
                        <a:pt x="51" y="83"/>
                        <a:pt x="1" y="183"/>
                      </a:cubicBezTo>
                      <a:lnTo>
                        <a:pt x="0" y="412"/>
                      </a:lnTo>
                      <a:lnTo>
                        <a:pt x="122" y="412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8" name="Freeform 110"/>
                <p:cNvSpPr>
                  <a:spLocks/>
                </p:cNvSpPr>
                <p:nvPr/>
              </p:nvSpPr>
              <p:spPr bwMode="auto">
                <a:xfrm>
                  <a:off x="5191" y="3465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9" name="Freeform 111"/>
                <p:cNvSpPr>
                  <a:spLocks/>
                </p:cNvSpPr>
                <p:nvPr/>
              </p:nvSpPr>
              <p:spPr bwMode="auto">
                <a:xfrm>
                  <a:off x="5191" y="3465"/>
                  <a:ext cx="120" cy="167"/>
                </a:xfrm>
                <a:custGeom>
                  <a:avLst/>
                  <a:gdLst>
                    <a:gd name="T0" fmla="*/ 257 w 315"/>
                    <a:gd name="T1" fmla="*/ 300 h 437"/>
                    <a:gd name="T2" fmla="*/ 315 w 315"/>
                    <a:gd name="T3" fmla="*/ 169 h 437"/>
                    <a:gd name="T4" fmla="*/ 158 w 315"/>
                    <a:gd name="T5" fmla="*/ 0 h 437"/>
                    <a:gd name="T6" fmla="*/ 0 w 315"/>
                    <a:gd name="T7" fmla="*/ 169 h 437"/>
                    <a:gd name="T8" fmla="*/ 59 w 315"/>
                    <a:gd name="T9" fmla="*/ 300 h 437"/>
                    <a:gd name="T10" fmla="*/ 36 w 315"/>
                    <a:gd name="T11" fmla="*/ 327 h 437"/>
                    <a:gd name="T12" fmla="*/ 36 w 315"/>
                    <a:gd name="T13" fmla="*/ 437 h 437"/>
                    <a:gd name="T14" fmla="*/ 280 w 315"/>
                    <a:gd name="T15" fmla="*/ 437 h 437"/>
                    <a:gd name="T16" fmla="*/ 280 w 315"/>
                    <a:gd name="T17" fmla="*/ 327 h 437"/>
                    <a:gd name="T18" fmla="*/ 257 w 315"/>
                    <a:gd name="T19" fmla="*/ 300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5" h="437">
                      <a:moveTo>
                        <a:pt x="257" y="300"/>
                      </a:moveTo>
                      <a:cubicBezTo>
                        <a:pt x="294" y="268"/>
                        <a:pt x="315" y="220"/>
                        <a:pt x="315" y="169"/>
                      </a:cubicBezTo>
                      <a:cubicBezTo>
                        <a:pt x="315" y="76"/>
                        <a:pt x="245" y="0"/>
                        <a:pt x="158" y="0"/>
                      </a:cubicBezTo>
                      <a:cubicBezTo>
                        <a:pt x="71" y="0"/>
                        <a:pt x="0" y="76"/>
                        <a:pt x="0" y="169"/>
                      </a:cubicBezTo>
                      <a:cubicBezTo>
                        <a:pt x="0" y="220"/>
                        <a:pt x="22" y="268"/>
                        <a:pt x="59" y="300"/>
                      </a:cubicBezTo>
                      <a:lnTo>
                        <a:pt x="36" y="327"/>
                      </a:lnTo>
                      <a:lnTo>
                        <a:pt x="36" y="437"/>
                      </a:lnTo>
                      <a:lnTo>
                        <a:pt x="280" y="437"/>
                      </a:lnTo>
                      <a:lnTo>
                        <a:pt x="280" y="327"/>
                      </a:lnTo>
                      <a:lnTo>
                        <a:pt x="257" y="30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0" name="Freeform 112"/>
                <p:cNvSpPr>
                  <a:spLocks/>
                </p:cNvSpPr>
                <p:nvPr/>
              </p:nvSpPr>
              <p:spPr bwMode="auto">
                <a:xfrm>
                  <a:off x="5191" y="3462"/>
                  <a:ext cx="125" cy="73"/>
                </a:xfrm>
                <a:custGeom>
                  <a:avLst/>
                  <a:gdLst>
                    <a:gd name="T0" fmla="*/ 2 w 329"/>
                    <a:gd name="T1" fmla="*/ 178 h 193"/>
                    <a:gd name="T2" fmla="*/ 136 w 329"/>
                    <a:gd name="T3" fmla="*/ 170 h 193"/>
                    <a:gd name="T4" fmla="*/ 317 w 329"/>
                    <a:gd name="T5" fmla="*/ 178 h 193"/>
                    <a:gd name="T6" fmla="*/ 181 w 329"/>
                    <a:gd name="T7" fmla="*/ 11 h 193"/>
                    <a:gd name="T8" fmla="*/ 2 w 329"/>
                    <a:gd name="T9" fmla="*/ 138 h 193"/>
                    <a:gd name="T10" fmla="*/ 2 w 329"/>
                    <a:gd name="T11" fmla="*/ 178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9" h="193">
                      <a:moveTo>
                        <a:pt x="2" y="178"/>
                      </a:moveTo>
                      <a:cubicBezTo>
                        <a:pt x="44" y="193"/>
                        <a:pt x="101" y="189"/>
                        <a:pt x="136" y="170"/>
                      </a:cubicBezTo>
                      <a:cubicBezTo>
                        <a:pt x="198" y="163"/>
                        <a:pt x="261" y="166"/>
                        <a:pt x="317" y="178"/>
                      </a:cubicBezTo>
                      <a:cubicBezTo>
                        <a:pt x="329" y="96"/>
                        <a:pt x="268" y="22"/>
                        <a:pt x="181" y="11"/>
                      </a:cubicBezTo>
                      <a:cubicBezTo>
                        <a:pt x="94" y="0"/>
                        <a:pt x="14" y="57"/>
                        <a:pt x="2" y="138"/>
                      </a:cubicBezTo>
                      <a:cubicBezTo>
                        <a:pt x="0" y="151"/>
                        <a:pt x="0" y="165"/>
                        <a:pt x="2" y="178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1" name="Freeform 113"/>
                <p:cNvSpPr>
                  <a:spLocks/>
                </p:cNvSpPr>
                <p:nvPr/>
              </p:nvSpPr>
              <p:spPr bwMode="auto">
                <a:xfrm>
                  <a:off x="5191" y="3462"/>
                  <a:ext cx="125" cy="73"/>
                </a:xfrm>
                <a:custGeom>
                  <a:avLst/>
                  <a:gdLst>
                    <a:gd name="T0" fmla="*/ 0 w 125"/>
                    <a:gd name="T1" fmla="*/ 68 h 73"/>
                    <a:gd name="T2" fmla="*/ 51 w 125"/>
                    <a:gd name="T3" fmla="*/ 65 h 73"/>
                    <a:gd name="T4" fmla="*/ 120 w 125"/>
                    <a:gd name="T5" fmla="*/ 68 h 73"/>
                    <a:gd name="T6" fmla="*/ 69 w 125"/>
                    <a:gd name="T7" fmla="*/ 4 h 73"/>
                    <a:gd name="T8" fmla="*/ 0 w 125"/>
                    <a:gd name="T9" fmla="*/ 52 h 73"/>
                    <a:gd name="T10" fmla="*/ 0 w 125"/>
                    <a:gd name="T11" fmla="*/ 68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5" h="73">
                      <a:moveTo>
                        <a:pt x="0" y="68"/>
                      </a:moveTo>
                      <a:cubicBezTo>
                        <a:pt x="16" y="73"/>
                        <a:pt x="38" y="72"/>
                        <a:pt x="51" y="65"/>
                      </a:cubicBezTo>
                      <a:cubicBezTo>
                        <a:pt x="75" y="62"/>
                        <a:pt x="99" y="63"/>
                        <a:pt x="120" y="68"/>
                      </a:cubicBezTo>
                      <a:cubicBezTo>
                        <a:pt x="125" y="36"/>
                        <a:pt x="102" y="8"/>
                        <a:pt x="69" y="4"/>
                      </a:cubicBezTo>
                      <a:cubicBezTo>
                        <a:pt x="35" y="0"/>
                        <a:pt x="5" y="21"/>
                        <a:pt x="0" y="52"/>
                      </a:cubicBezTo>
                      <a:cubicBezTo>
                        <a:pt x="0" y="57"/>
                        <a:pt x="0" y="63"/>
                        <a:pt x="0" y="68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2" name="Rectangle 114"/>
                <p:cNvSpPr>
                  <a:spLocks noChangeArrowheads="1"/>
                </p:cNvSpPr>
                <p:nvPr/>
              </p:nvSpPr>
              <p:spPr bwMode="auto">
                <a:xfrm>
                  <a:off x="5076" y="3783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233" name="Rectangle 115"/>
                <p:cNvSpPr>
                  <a:spLocks noChangeArrowheads="1"/>
                </p:cNvSpPr>
                <p:nvPr/>
              </p:nvSpPr>
              <p:spPr bwMode="auto">
                <a:xfrm>
                  <a:off x="5116" y="3783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公司秘书</a:t>
                  </a:r>
                  <a:endParaRPr kumimoji="0" 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234" name="Group 118"/>
              <p:cNvGrpSpPr>
                <a:grpSpLocks noChangeAspect="1"/>
              </p:cNvGrpSpPr>
              <p:nvPr/>
            </p:nvGrpSpPr>
            <p:grpSpPr bwMode="auto">
              <a:xfrm>
                <a:off x="3205163" y="3686175"/>
                <a:ext cx="725487" cy="706438"/>
                <a:chOff x="2019" y="2322"/>
                <a:chExt cx="457" cy="445"/>
              </a:xfrm>
            </p:grpSpPr>
            <p:sp>
              <p:nvSpPr>
                <p:cNvPr id="235" name="AutoShape 11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019" y="2322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6" name="Rectangle 119"/>
                <p:cNvSpPr>
                  <a:spLocks noChangeArrowheads="1"/>
                </p:cNvSpPr>
                <p:nvPr/>
              </p:nvSpPr>
              <p:spPr bwMode="auto">
                <a:xfrm>
                  <a:off x="2208" y="2395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7" name="Rectangle 120"/>
                <p:cNvSpPr>
                  <a:spLocks noChangeArrowheads="1"/>
                </p:cNvSpPr>
                <p:nvPr/>
              </p:nvSpPr>
              <p:spPr bwMode="auto">
                <a:xfrm>
                  <a:off x="2208" y="2401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8" name="Rectangle 121"/>
                <p:cNvSpPr>
                  <a:spLocks noChangeArrowheads="1"/>
                </p:cNvSpPr>
                <p:nvPr/>
              </p:nvSpPr>
              <p:spPr bwMode="auto">
                <a:xfrm>
                  <a:off x="2208" y="2407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9" name="Rectangle 122"/>
                <p:cNvSpPr>
                  <a:spLocks noChangeArrowheads="1"/>
                </p:cNvSpPr>
                <p:nvPr/>
              </p:nvSpPr>
              <p:spPr bwMode="auto">
                <a:xfrm>
                  <a:off x="2208" y="2413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0" name="Rectangle 123"/>
                <p:cNvSpPr>
                  <a:spLocks noChangeArrowheads="1"/>
                </p:cNvSpPr>
                <p:nvPr/>
              </p:nvSpPr>
              <p:spPr bwMode="auto">
                <a:xfrm>
                  <a:off x="2208" y="2420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1" name="Rectangle 124"/>
                <p:cNvSpPr>
                  <a:spLocks noChangeArrowheads="1"/>
                </p:cNvSpPr>
                <p:nvPr/>
              </p:nvSpPr>
              <p:spPr bwMode="auto">
                <a:xfrm>
                  <a:off x="2208" y="2426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2" name="Rectangle 125"/>
                <p:cNvSpPr>
                  <a:spLocks noChangeArrowheads="1"/>
                </p:cNvSpPr>
                <p:nvPr/>
              </p:nvSpPr>
              <p:spPr bwMode="auto">
                <a:xfrm>
                  <a:off x="2208" y="2432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3" name="Rectangle 126"/>
                <p:cNvSpPr>
                  <a:spLocks noChangeArrowheads="1"/>
                </p:cNvSpPr>
                <p:nvPr/>
              </p:nvSpPr>
              <p:spPr bwMode="auto">
                <a:xfrm>
                  <a:off x="2208" y="2438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4" name="Rectangle 127"/>
                <p:cNvSpPr>
                  <a:spLocks noChangeArrowheads="1"/>
                </p:cNvSpPr>
                <p:nvPr/>
              </p:nvSpPr>
              <p:spPr bwMode="auto">
                <a:xfrm>
                  <a:off x="2208" y="2444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5" name="Rectangle 128"/>
                <p:cNvSpPr>
                  <a:spLocks noChangeArrowheads="1"/>
                </p:cNvSpPr>
                <p:nvPr/>
              </p:nvSpPr>
              <p:spPr bwMode="auto">
                <a:xfrm>
                  <a:off x="2208" y="2450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" name="Rectangle 129"/>
                <p:cNvSpPr>
                  <a:spLocks noChangeArrowheads="1"/>
                </p:cNvSpPr>
                <p:nvPr/>
              </p:nvSpPr>
              <p:spPr bwMode="auto">
                <a:xfrm>
                  <a:off x="2208" y="2456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7" name="Rectangle 130"/>
                <p:cNvSpPr>
                  <a:spLocks noChangeArrowheads="1"/>
                </p:cNvSpPr>
                <p:nvPr/>
              </p:nvSpPr>
              <p:spPr bwMode="auto">
                <a:xfrm>
                  <a:off x="2208" y="2462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8" name="Rectangle 131"/>
                <p:cNvSpPr>
                  <a:spLocks noChangeArrowheads="1"/>
                </p:cNvSpPr>
                <p:nvPr/>
              </p:nvSpPr>
              <p:spPr bwMode="auto">
                <a:xfrm>
                  <a:off x="2208" y="2468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9" name="Rectangle 132"/>
                <p:cNvSpPr>
                  <a:spLocks noChangeArrowheads="1"/>
                </p:cNvSpPr>
                <p:nvPr/>
              </p:nvSpPr>
              <p:spPr bwMode="auto">
                <a:xfrm>
                  <a:off x="2208" y="2474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0" name="Freeform 133"/>
                <p:cNvSpPr>
                  <a:spLocks noEditPoints="1"/>
                </p:cNvSpPr>
                <p:nvPr/>
              </p:nvSpPr>
              <p:spPr bwMode="auto">
                <a:xfrm>
                  <a:off x="2213" y="2397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1" name="Freeform 134"/>
                <p:cNvSpPr>
                  <a:spLocks/>
                </p:cNvSpPr>
                <p:nvPr/>
              </p:nvSpPr>
              <p:spPr bwMode="auto">
                <a:xfrm>
                  <a:off x="2245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2" name="Freeform 135"/>
                <p:cNvSpPr>
                  <a:spLocks/>
                </p:cNvSpPr>
                <p:nvPr/>
              </p:nvSpPr>
              <p:spPr bwMode="auto">
                <a:xfrm>
                  <a:off x="2245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3" name="Freeform 136"/>
                <p:cNvSpPr>
                  <a:spLocks/>
                </p:cNvSpPr>
                <p:nvPr/>
              </p:nvSpPr>
              <p:spPr bwMode="auto">
                <a:xfrm>
                  <a:off x="2244" y="2329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4" name="Freeform 137"/>
                <p:cNvSpPr>
                  <a:spLocks/>
                </p:cNvSpPr>
                <p:nvPr/>
              </p:nvSpPr>
              <p:spPr bwMode="auto">
                <a:xfrm>
                  <a:off x="2244" y="2329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5" name="Freeform 138"/>
                <p:cNvSpPr>
                  <a:spLocks noEditPoints="1"/>
                </p:cNvSpPr>
                <p:nvPr/>
              </p:nvSpPr>
              <p:spPr bwMode="auto">
                <a:xfrm>
                  <a:off x="2112" y="2369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" name="Freeform 139"/>
                <p:cNvSpPr>
                  <a:spLocks/>
                </p:cNvSpPr>
                <p:nvPr/>
              </p:nvSpPr>
              <p:spPr bwMode="auto">
                <a:xfrm>
                  <a:off x="2129" y="2369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7" name="Rectangle 140"/>
                <p:cNvSpPr>
                  <a:spLocks noChangeArrowheads="1"/>
                </p:cNvSpPr>
                <p:nvPr/>
              </p:nvSpPr>
              <p:spPr bwMode="auto">
                <a:xfrm>
                  <a:off x="2141" y="2448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8" name="Freeform 141"/>
                <p:cNvSpPr>
                  <a:spLocks/>
                </p:cNvSpPr>
                <p:nvPr/>
              </p:nvSpPr>
              <p:spPr bwMode="auto">
                <a:xfrm>
                  <a:off x="2112" y="2453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9" name="Freeform 142"/>
                <p:cNvSpPr>
                  <a:spLocks/>
                </p:cNvSpPr>
                <p:nvPr/>
              </p:nvSpPr>
              <p:spPr bwMode="auto">
                <a:xfrm>
                  <a:off x="2105" y="2481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0" name="Freeform 143"/>
                <p:cNvSpPr>
                  <a:spLocks/>
                </p:cNvSpPr>
                <p:nvPr/>
              </p:nvSpPr>
              <p:spPr bwMode="auto">
                <a:xfrm>
                  <a:off x="2125" y="2489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1" name="Freeform 144"/>
                <p:cNvSpPr>
                  <a:spLocks/>
                </p:cNvSpPr>
                <p:nvPr/>
              </p:nvSpPr>
              <p:spPr bwMode="auto">
                <a:xfrm>
                  <a:off x="2125" y="2489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2" name="Rectangle 145"/>
                <p:cNvSpPr>
                  <a:spLocks noChangeArrowheads="1"/>
                </p:cNvSpPr>
                <p:nvPr/>
              </p:nvSpPr>
              <p:spPr bwMode="auto">
                <a:xfrm>
                  <a:off x="2134" y="2498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3" name="Freeform 146"/>
                <p:cNvSpPr>
                  <a:spLocks noEditPoints="1"/>
                </p:cNvSpPr>
                <p:nvPr/>
              </p:nvSpPr>
              <p:spPr bwMode="auto">
                <a:xfrm>
                  <a:off x="2312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4" name="Freeform 147"/>
                <p:cNvSpPr>
                  <a:spLocks noEditPoints="1"/>
                </p:cNvSpPr>
                <p:nvPr/>
              </p:nvSpPr>
              <p:spPr bwMode="auto">
                <a:xfrm>
                  <a:off x="2312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5" name="Rectangle 148"/>
                <p:cNvSpPr>
                  <a:spLocks noChangeArrowheads="1"/>
                </p:cNvSpPr>
                <p:nvPr/>
              </p:nvSpPr>
              <p:spPr bwMode="auto">
                <a:xfrm>
                  <a:off x="2069" y="2649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266" name="Rectangle 149"/>
                <p:cNvSpPr>
                  <a:spLocks noChangeArrowheads="1"/>
                </p:cNvSpPr>
                <p:nvPr/>
              </p:nvSpPr>
              <p:spPr bwMode="auto">
                <a:xfrm>
                  <a:off x="2394" y="2649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267" name="Group 152"/>
              <p:cNvGrpSpPr>
                <a:grpSpLocks noChangeAspect="1"/>
              </p:cNvGrpSpPr>
              <p:nvPr/>
            </p:nvGrpSpPr>
            <p:grpSpPr bwMode="auto">
              <a:xfrm>
                <a:off x="4784725" y="3706813"/>
                <a:ext cx="725488" cy="706437"/>
                <a:chOff x="3014" y="2335"/>
                <a:chExt cx="457" cy="445"/>
              </a:xfrm>
            </p:grpSpPr>
            <p:sp>
              <p:nvSpPr>
                <p:cNvPr id="268" name="AutoShape 151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014" y="2335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9" name="Rectangle 153"/>
                <p:cNvSpPr>
                  <a:spLocks noChangeArrowheads="1"/>
                </p:cNvSpPr>
                <p:nvPr/>
              </p:nvSpPr>
              <p:spPr bwMode="auto">
                <a:xfrm>
                  <a:off x="3203" y="2408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0" name="Rectangle 154"/>
                <p:cNvSpPr>
                  <a:spLocks noChangeArrowheads="1"/>
                </p:cNvSpPr>
                <p:nvPr/>
              </p:nvSpPr>
              <p:spPr bwMode="auto">
                <a:xfrm>
                  <a:off x="3203" y="2414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1" name="Rectangle 155"/>
                <p:cNvSpPr>
                  <a:spLocks noChangeArrowheads="1"/>
                </p:cNvSpPr>
                <p:nvPr/>
              </p:nvSpPr>
              <p:spPr bwMode="auto">
                <a:xfrm>
                  <a:off x="3203" y="2420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2" name="Rectangle 156"/>
                <p:cNvSpPr>
                  <a:spLocks noChangeArrowheads="1"/>
                </p:cNvSpPr>
                <p:nvPr/>
              </p:nvSpPr>
              <p:spPr bwMode="auto">
                <a:xfrm>
                  <a:off x="3203" y="2426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3" name="Rectangle 157"/>
                <p:cNvSpPr>
                  <a:spLocks noChangeArrowheads="1"/>
                </p:cNvSpPr>
                <p:nvPr/>
              </p:nvSpPr>
              <p:spPr bwMode="auto">
                <a:xfrm>
                  <a:off x="3203" y="2433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4" name="Rectangle 158"/>
                <p:cNvSpPr>
                  <a:spLocks noChangeArrowheads="1"/>
                </p:cNvSpPr>
                <p:nvPr/>
              </p:nvSpPr>
              <p:spPr bwMode="auto">
                <a:xfrm>
                  <a:off x="3203" y="2439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5" name="Rectangle 159"/>
                <p:cNvSpPr>
                  <a:spLocks noChangeArrowheads="1"/>
                </p:cNvSpPr>
                <p:nvPr/>
              </p:nvSpPr>
              <p:spPr bwMode="auto">
                <a:xfrm>
                  <a:off x="3203" y="2445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" name="Rectangle 160"/>
                <p:cNvSpPr>
                  <a:spLocks noChangeArrowheads="1"/>
                </p:cNvSpPr>
                <p:nvPr/>
              </p:nvSpPr>
              <p:spPr bwMode="auto">
                <a:xfrm>
                  <a:off x="3203" y="2451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7" name="Rectangle 161"/>
                <p:cNvSpPr>
                  <a:spLocks noChangeArrowheads="1"/>
                </p:cNvSpPr>
                <p:nvPr/>
              </p:nvSpPr>
              <p:spPr bwMode="auto">
                <a:xfrm>
                  <a:off x="3203" y="2457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8" name="Rectangle 162"/>
                <p:cNvSpPr>
                  <a:spLocks noChangeArrowheads="1"/>
                </p:cNvSpPr>
                <p:nvPr/>
              </p:nvSpPr>
              <p:spPr bwMode="auto">
                <a:xfrm>
                  <a:off x="3203" y="2463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9" name="Rectangle 163"/>
                <p:cNvSpPr>
                  <a:spLocks noChangeArrowheads="1"/>
                </p:cNvSpPr>
                <p:nvPr/>
              </p:nvSpPr>
              <p:spPr bwMode="auto">
                <a:xfrm>
                  <a:off x="3203" y="2469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0" name="Rectangle 164"/>
                <p:cNvSpPr>
                  <a:spLocks noChangeArrowheads="1"/>
                </p:cNvSpPr>
                <p:nvPr/>
              </p:nvSpPr>
              <p:spPr bwMode="auto">
                <a:xfrm>
                  <a:off x="3203" y="2475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1" name="Rectangle 165"/>
                <p:cNvSpPr>
                  <a:spLocks noChangeArrowheads="1"/>
                </p:cNvSpPr>
                <p:nvPr/>
              </p:nvSpPr>
              <p:spPr bwMode="auto">
                <a:xfrm>
                  <a:off x="3203" y="2481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2" name="Rectangle 166"/>
                <p:cNvSpPr>
                  <a:spLocks noChangeArrowheads="1"/>
                </p:cNvSpPr>
                <p:nvPr/>
              </p:nvSpPr>
              <p:spPr bwMode="auto">
                <a:xfrm>
                  <a:off x="3203" y="2487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3" name="Freeform 167"/>
                <p:cNvSpPr>
                  <a:spLocks noEditPoints="1"/>
                </p:cNvSpPr>
                <p:nvPr/>
              </p:nvSpPr>
              <p:spPr bwMode="auto">
                <a:xfrm>
                  <a:off x="3208" y="2410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4" name="Freeform 168"/>
                <p:cNvSpPr>
                  <a:spLocks/>
                </p:cNvSpPr>
                <p:nvPr/>
              </p:nvSpPr>
              <p:spPr bwMode="auto">
                <a:xfrm>
                  <a:off x="3240" y="2344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5" name="Freeform 169"/>
                <p:cNvSpPr>
                  <a:spLocks/>
                </p:cNvSpPr>
                <p:nvPr/>
              </p:nvSpPr>
              <p:spPr bwMode="auto">
                <a:xfrm>
                  <a:off x="3240" y="2344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" name="Freeform 170"/>
                <p:cNvSpPr>
                  <a:spLocks/>
                </p:cNvSpPr>
                <p:nvPr/>
              </p:nvSpPr>
              <p:spPr bwMode="auto">
                <a:xfrm>
                  <a:off x="3239" y="2342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" name="Freeform 171"/>
                <p:cNvSpPr>
                  <a:spLocks/>
                </p:cNvSpPr>
                <p:nvPr/>
              </p:nvSpPr>
              <p:spPr bwMode="auto">
                <a:xfrm>
                  <a:off x="3239" y="2342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8" name="Freeform 172"/>
                <p:cNvSpPr>
                  <a:spLocks noEditPoints="1"/>
                </p:cNvSpPr>
                <p:nvPr/>
              </p:nvSpPr>
              <p:spPr bwMode="auto">
                <a:xfrm>
                  <a:off x="3107" y="2382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9" name="Freeform 173"/>
                <p:cNvSpPr>
                  <a:spLocks/>
                </p:cNvSpPr>
                <p:nvPr/>
              </p:nvSpPr>
              <p:spPr bwMode="auto">
                <a:xfrm>
                  <a:off x="3124" y="2382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0" name="Rectangle 174"/>
                <p:cNvSpPr>
                  <a:spLocks noChangeArrowheads="1"/>
                </p:cNvSpPr>
                <p:nvPr/>
              </p:nvSpPr>
              <p:spPr bwMode="auto">
                <a:xfrm>
                  <a:off x="3136" y="2461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1" name="Freeform 175"/>
                <p:cNvSpPr>
                  <a:spLocks/>
                </p:cNvSpPr>
                <p:nvPr/>
              </p:nvSpPr>
              <p:spPr bwMode="auto">
                <a:xfrm>
                  <a:off x="3107" y="2466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2" name="Freeform 176"/>
                <p:cNvSpPr>
                  <a:spLocks/>
                </p:cNvSpPr>
                <p:nvPr/>
              </p:nvSpPr>
              <p:spPr bwMode="auto">
                <a:xfrm>
                  <a:off x="3100" y="2494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3" name="Freeform 177"/>
                <p:cNvSpPr>
                  <a:spLocks/>
                </p:cNvSpPr>
                <p:nvPr/>
              </p:nvSpPr>
              <p:spPr bwMode="auto">
                <a:xfrm>
                  <a:off x="3120" y="2502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4" name="Freeform 178"/>
                <p:cNvSpPr>
                  <a:spLocks/>
                </p:cNvSpPr>
                <p:nvPr/>
              </p:nvSpPr>
              <p:spPr bwMode="auto">
                <a:xfrm>
                  <a:off x="3120" y="2502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5" name="Rectangle 179"/>
                <p:cNvSpPr>
                  <a:spLocks noChangeArrowheads="1"/>
                </p:cNvSpPr>
                <p:nvPr/>
              </p:nvSpPr>
              <p:spPr bwMode="auto">
                <a:xfrm>
                  <a:off x="3129" y="2511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6" name="Freeform 180"/>
                <p:cNvSpPr>
                  <a:spLocks noEditPoints="1"/>
                </p:cNvSpPr>
                <p:nvPr/>
              </p:nvSpPr>
              <p:spPr bwMode="auto">
                <a:xfrm>
                  <a:off x="3307" y="2452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7" name="Freeform 181"/>
                <p:cNvSpPr>
                  <a:spLocks noEditPoints="1"/>
                </p:cNvSpPr>
                <p:nvPr/>
              </p:nvSpPr>
              <p:spPr bwMode="auto">
                <a:xfrm>
                  <a:off x="3307" y="2452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8" name="Rectangle 182"/>
                <p:cNvSpPr>
                  <a:spLocks noChangeArrowheads="1"/>
                </p:cNvSpPr>
                <p:nvPr/>
              </p:nvSpPr>
              <p:spPr bwMode="auto">
                <a:xfrm>
                  <a:off x="3064" y="2662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299" name="Rectangle 183"/>
                <p:cNvSpPr>
                  <a:spLocks noChangeArrowheads="1"/>
                </p:cNvSpPr>
                <p:nvPr/>
              </p:nvSpPr>
              <p:spPr bwMode="auto">
                <a:xfrm>
                  <a:off x="3389" y="2662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C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301" name="Group 118"/>
              <p:cNvGrpSpPr>
                <a:grpSpLocks noChangeAspect="1"/>
              </p:cNvGrpSpPr>
              <p:nvPr/>
            </p:nvGrpSpPr>
            <p:grpSpPr bwMode="auto">
              <a:xfrm>
                <a:off x="1624509" y="3660135"/>
                <a:ext cx="725487" cy="706438"/>
                <a:chOff x="2019" y="2322"/>
                <a:chExt cx="457" cy="445"/>
              </a:xfrm>
            </p:grpSpPr>
            <p:sp>
              <p:nvSpPr>
                <p:cNvPr id="302" name="AutoShape 11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019" y="2322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3" name="Rectangle 119"/>
                <p:cNvSpPr>
                  <a:spLocks noChangeArrowheads="1"/>
                </p:cNvSpPr>
                <p:nvPr/>
              </p:nvSpPr>
              <p:spPr bwMode="auto">
                <a:xfrm>
                  <a:off x="2208" y="2395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4" name="Rectangle 120"/>
                <p:cNvSpPr>
                  <a:spLocks noChangeArrowheads="1"/>
                </p:cNvSpPr>
                <p:nvPr/>
              </p:nvSpPr>
              <p:spPr bwMode="auto">
                <a:xfrm>
                  <a:off x="2208" y="2401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5" name="Rectangle 121"/>
                <p:cNvSpPr>
                  <a:spLocks noChangeArrowheads="1"/>
                </p:cNvSpPr>
                <p:nvPr/>
              </p:nvSpPr>
              <p:spPr bwMode="auto">
                <a:xfrm>
                  <a:off x="2208" y="2407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6" name="Rectangle 122"/>
                <p:cNvSpPr>
                  <a:spLocks noChangeArrowheads="1"/>
                </p:cNvSpPr>
                <p:nvPr/>
              </p:nvSpPr>
              <p:spPr bwMode="auto">
                <a:xfrm>
                  <a:off x="2208" y="2413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" name="Rectangle 123"/>
                <p:cNvSpPr>
                  <a:spLocks noChangeArrowheads="1"/>
                </p:cNvSpPr>
                <p:nvPr/>
              </p:nvSpPr>
              <p:spPr bwMode="auto">
                <a:xfrm>
                  <a:off x="2208" y="2420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8" name="Rectangle 124"/>
                <p:cNvSpPr>
                  <a:spLocks noChangeArrowheads="1"/>
                </p:cNvSpPr>
                <p:nvPr/>
              </p:nvSpPr>
              <p:spPr bwMode="auto">
                <a:xfrm>
                  <a:off x="2208" y="2426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9" name="Rectangle 125"/>
                <p:cNvSpPr>
                  <a:spLocks noChangeArrowheads="1"/>
                </p:cNvSpPr>
                <p:nvPr/>
              </p:nvSpPr>
              <p:spPr bwMode="auto">
                <a:xfrm>
                  <a:off x="2208" y="2432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0" name="Rectangle 126"/>
                <p:cNvSpPr>
                  <a:spLocks noChangeArrowheads="1"/>
                </p:cNvSpPr>
                <p:nvPr/>
              </p:nvSpPr>
              <p:spPr bwMode="auto">
                <a:xfrm>
                  <a:off x="2208" y="2438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1" name="Rectangle 127"/>
                <p:cNvSpPr>
                  <a:spLocks noChangeArrowheads="1"/>
                </p:cNvSpPr>
                <p:nvPr/>
              </p:nvSpPr>
              <p:spPr bwMode="auto">
                <a:xfrm>
                  <a:off x="2208" y="2444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2" name="Rectangle 128"/>
                <p:cNvSpPr>
                  <a:spLocks noChangeArrowheads="1"/>
                </p:cNvSpPr>
                <p:nvPr/>
              </p:nvSpPr>
              <p:spPr bwMode="auto">
                <a:xfrm>
                  <a:off x="2208" y="2450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" name="Rectangle 129"/>
                <p:cNvSpPr>
                  <a:spLocks noChangeArrowheads="1"/>
                </p:cNvSpPr>
                <p:nvPr/>
              </p:nvSpPr>
              <p:spPr bwMode="auto">
                <a:xfrm>
                  <a:off x="2208" y="2456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4" name="Rectangle 130"/>
                <p:cNvSpPr>
                  <a:spLocks noChangeArrowheads="1"/>
                </p:cNvSpPr>
                <p:nvPr/>
              </p:nvSpPr>
              <p:spPr bwMode="auto">
                <a:xfrm>
                  <a:off x="2208" y="2462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5" name="Rectangle 131"/>
                <p:cNvSpPr>
                  <a:spLocks noChangeArrowheads="1"/>
                </p:cNvSpPr>
                <p:nvPr/>
              </p:nvSpPr>
              <p:spPr bwMode="auto">
                <a:xfrm>
                  <a:off x="2208" y="2468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6" name="Rectangle 132"/>
                <p:cNvSpPr>
                  <a:spLocks noChangeArrowheads="1"/>
                </p:cNvSpPr>
                <p:nvPr/>
              </p:nvSpPr>
              <p:spPr bwMode="auto">
                <a:xfrm>
                  <a:off x="2208" y="2474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7" name="Freeform 133"/>
                <p:cNvSpPr>
                  <a:spLocks noEditPoints="1"/>
                </p:cNvSpPr>
                <p:nvPr/>
              </p:nvSpPr>
              <p:spPr bwMode="auto">
                <a:xfrm>
                  <a:off x="2213" y="2397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8" name="Freeform 134"/>
                <p:cNvSpPr>
                  <a:spLocks/>
                </p:cNvSpPr>
                <p:nvPr/>
              </p:nvSpPr>
              <p:spPr bwMode="auto">
                <a:xfrm>
                  <a:off x="2245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9" name="Freeform 135"/>
                <p:cNvSpPr>
                  <a:spLocks/>
                </p:cNvSpPr>
                <p:nvPr/>
              </p:nvSpPr>
              <p:spPr bwMode="auto">
                <a:xfrm>
                  <a:off x="2245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0" name="Freeform 136"/>
                <p:cNvSpPr>
                  <a:spLocks/>
                </p:cNvSpPr>
                <p:nvPr/>
              </p:nvSpPr>
              <p:spPr bwMode="auto">
                <a:xfrm>
                  <a:off x="2244" y="2329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1" name="Freeform 137"/>
                <p:cNvSpPr>
                  <a:spLocks/>
                </p:cNvSpPr>
                <p:nvPr/>
              </p:nvSpPr>
              <p:spPr bwMode="auto">
                <a:xfrm>
                  <a:off x="2244" y="2329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2" name="Freeform 138"/>
                <p:cNvSpPr>
                  <a:spLocks noEditPoints="1"/>
                </p:cNvSpPr>
                <p:nvPr/>
              </p:nvSpPr>
              <p:spPr bwMode="auto">
                <a:xfrm>
                  <a:off x="2112" y="2369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3" name="Freeform 139"/>
                <p:cNvSpPr>
                  <a:spLocks/>
                </p:cNvSpPr>
                <p:nvPr/>
              </p:nvSpPr>
              <p:spPr bwMode="auto">
                <a:xfrm>
                  <a:off x="2129" y="2369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4" name="Rectangle 140"/>
                <p:cNvSpPr>
                  <a:spLocks noChangeArrowheads="1"/>
                </p:cNvSpPr>
                <p:nvPr/>
              </p:nvSpPr>
              <p:spPr bwMode="auto">
                <a:xfrm>
                  <a:off x="2141" y="2448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5" name="Freeform 141"/>
                <p:cNvSpPr>
                  <a:spLocks/>
                </p:cNvSpPr>
                <p:nvPr/>
              </p:nvSpPr>
              <p:spPr bwMode="auto">
                <a:xfrm>
                  <a:off x="2112" y="2453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6" name="Freeform 142"/>
                <p:cNvSpPr>
                  <a:spLocks/>
                </p:cNvSpPr>
                <p:nvPr/>
              </p:nvSpPr>
              <p:spPr bwMode="auto">
                <a:xfrm>
                  <a:off x="2105" y="2481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7" name="Freeform 143"/>
                <p:cNvSpPr>
                  <a:spLocks/>
                </p:cNvSpPr>
                <p:nvPr/>
              </p:nvSpPr>
              <p:spPr bwMode="auto">
                <a:xfrm>
                  <a:off x="2125" y="2489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8" name="Freeform 144"/>
                <p:cNvSpPr>
                  <a:spLocks/>
                </p:cNvSpPr>
                <p:nvPr/>
              </p:nvSpPr>
              <p:spPr bwMode="auto">
                <a:xfrm>
                  <a:off x="2125" y="2489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9" name="Rectangle 145"/>
                <p:cNvSpPr>
                  <a:spLocks noChangeArrowheads="1"/>
                </p:cNvSpPr>
                <p:nvPr/>
              </p:nvSpPr>
              <p:spPr bwMode="auto">
                <a:xfrm>
                  <a:off x="2134" y="2498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0" name="Freeform 146"/>
                <p:cNvSpPr>
                  <a:spLocks noEditPoints="1"/>
                </p:cNvSpPr>
                <p:nvPr/>
              </p:nvSpPr>
              <p:spPr bwMode="auto">
                <a:xfrm>
                  <a:off x="2312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1" name="Freeform 147"/>
                <p:cNvSpPr>
                  <a:spLocks noEditPoints="1"/>
                </p:cNvSpPr>
                <p:nvPr/>
              </p:nvSpPr>
              <p:spPr bwMode="auto">
                <a:xfrm>
                  <a:off x="2312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2" name="Rectangle 148"/>
                <p:cNvSpPr>
                  <a:spLocks noChangeArrowheads="1"/>
                </p:cNvSpPr>
                <p:nvPr/>
              </p:nvSpPr>
              <p:spPr bwMode="auto">
                <a:xfrm>
                  <a:off x="2069" y="2649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333" name="Rectangle 149"/>
                <p:cNvSpPr>
                  <a:spLocks noChangeArrowheads="1"/>
                </p:cNvSpPr>
                <p:nvPr/>
              </p:nvSpPr>
              <p:spPr bwMode="auto">
                <a:xfrm>
                  <a:off x="2394" y="2649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334" name="Group 186"/>
              <p:cNvGrpSpPr>
                <a:grpSpLocks noChangeAspect="1"/>
              </p:cNvGrpSpPr>
              <p:nvPr/>
            </p:nvGrpSpPr>
            <p:grpSpPr bwMode="auto">
              <a:xfrm>
                <a:off x="6400800" y="3686175"/>
                <a:ext cx="725488" cy="706438"/>
                <a:chOff x="4032" y="2322"/>
                <a:chExt cx="457" cy="445"/>
              </a:xfrm>
            </p:grpSpPr>
            <p:sp>
              <p:nvSpPr>
                <p:cNvPr id="335" name="AutoShape 185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032" y="2322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6" name="Rectangle 187"/>
                <p:cNvSpPr>
                  <a:spLocks noChangeArrowheads="1"/>
                </p:cNvSpPr>
                <p:nvPr/>
              </p:nvSpPr>
              <p:spPr bwMode="auto">
                <a:xfrm>
                  <a:off x="4221" y="2395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7" name="Rectangle 188"/>
                <p:cNvSpPr>
                  <a:spLocks noChangeArrowheads="1"/>
                </p:cNvSpPr>
                <p:nvPr/>
              </p:nvSpPr>
              <p:spPr bwMode="auto">
                <a:xfrm>
                  <a:off x="4221" y="2401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" name="Rectangle 189"/>
                <p:cNvSpPr>
                  <a:spLocks noChangeArrowheads="1"/>
                </p:cNvSpPr>
                <p:nvPr/>
              </p:nvSpPr>
              <p:spPr bwMode="auto">
                <a:xfrm>
                  <a:off x="4221" y="2407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9" name="Rectangle 190"/>
                <p:cNvSpPr>
                  <a:spLocks noChangeArrowheads="1"/>
                </p:cNvSpPr>
                <p:nvPr/>
              </p:nvSpPr>
              <p:spPr bwMode="auto">
                <a:xfrm>
                  <a:off x="4221" y="2413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0" name="Rectangle 191"/>
                <p:cNvSpPr>
                  <a:spLocks noChangeArrowheads="1"/>
                </p:cNvSpPr>
                <p:nvPr/>
              </p:nvSpPr>
              <p:spPr bwMode="auto">
                <a:xfrm>
                  <a:off x="4221" y="2420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1" name="Rectangle 192"/>
                <p:cNvSpPr>
                  <a:spLocks noChangeArrowheads="1"/>
                </p:cNvSpPr>
                <p:nvPr/>
              </p:nvSpPr>
              <p:spPr bwMode="auto">
                <a:xfrm>
                  <a:off x="4221" y="2426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2" name="Rectangle 193"/>
                <p:cNvSpPr>
                  <a:spLocks noChangeArrowheads="1"/>
                </p:cNvSpPr>
                <p:nvPr/>
              </p:nvSpPr>
              <p:spPr bwMode="auto">
                <a:xfrm>
                  <a:off x="4221" y="2432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3" name="Rectangle 194"/>
                <p:cNvSpPr>
                  <a:spLocks noChangeArrowheads="1"/>
                </p:cNvSpPr>
                <p:nvPr/>
              </p:nvSpPr>
              <p:spPr bwMode="auto">
                <a:xfrm>
                  <a:off x="4221" y="2438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4" name="Rectangle 195"/>
                <p:cNvSpPr>
                  <a:spLocks noChangeArrowheads="1"/>
                </p:cNvSpPr>
                <p:nvPr/>
              </p:nvSpPr>
              <p:spPr bwMode="auto">
                <a:xfrm>
                  <a:off x="4221" y="2444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5" name="Rectangle 196"/>
                <p:cNvSpPr>
                  <a:spLocks noChangeArrowheads="1"/>
                </p:cNvSpPr>
                <p:nvPr/>
              </p:nvSpPr>
              <p:spPr bwMode="auto">
                <a:xfrm>
                  <a:off x="4221" y="2450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6" name="Rectangle 197"/>
                <p:cNvSpPr>
                  <a:spLocks noChangeArrowheads="1"/>
                </p:cNvSpPr>
                <p:nvPr/>
              </p:nvSpPr>
              <p:spPr bwMode="auto">
                <a:xfrm>
                  <a:off x="4221" y="2456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7" name="Rectangle 198"/>
                <p:cNvSpPr>
                  <a:spLocks noChangeArrowheads="1"/>
                </p:cNvSpPr>
                <p:nvPr/>
              </p:nvSpPr>
              <p:spPr bwMode="auto">
                <a:xfrm>
                  <a:off x="4221" y="2462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" name="Rectangle 199"/>
                <p:cNvSpPr>
                  <a:spLocks noChangeArrowheads="1"/>
                </p:cNvSpPr>
                <p:nvPr/>
              </p:nvSpPr>
              <p:spPr bwMode="auto">
                <a:xfrm>
                  <a:off x="4221" y="2468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" name="Rectangle 200"/>
                <p:cNvSpPr>
                  <a:spLocks noChangeArrowheads="1"/>
                </p:cNvSpPr>
                <p:nvPr/>
              </p:nvSpPr>
              <p:spPr bwMode="auto">
                <a:xfrm>
                  <a:off x="4221" y="2474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0" name="Freeform 201"/>
                <p:cNvSpPr>
                  <a:spLocks noEditPoints="1"/>
                </p:cNvSpPr>
                <p:nvPr/>
              </p:nvSpPr>
              <p:spPr bwMode="auto">
                <a:xfrm>
                  <a:off x="4226" y="2397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1" name="Freeform 202"/>
                <p:cNvSpPr>
                  <a:spLocks/>
                </p:cNvSpPr>
                <p:nvPr/>
              </p:nvSpPr>
              <p:spPr bwMode="auto">
                <a:xfrm>
                  <a:off x="4258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2" name="Freeform 203"/>
                <p:cNvSpPr>
                  <a:spLocks/>
                </p:cNvSpPr>
                <p:nvPr/>
              </p:nvSpPr>
              <p:spPr bwMode="auto">
                <a:xfrm>
                  <a:off x="4258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3" name="Freeform 204"/>
                <p:cNvSpPr>
                  <a:spLocks/>
                </p:cNvSpPr>
                <p:nvPr/>
              </p:nvSpPr>
              <p:spPr bwMode="auto">
                <a:xfrm>
                  <a:off x="4257" y="2329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4" name="Freeform 205"/>
                <p:cNvSpPr>
                  <a:spLocks/>
                </p:cNvSpPr>
                <p:nvPr/>
              </p:nvSpPr>
              <p:spPr bwMode="auto">
                <a:xfrm>
                  <a:off x="4257" y="2329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5" name="Freeform 206"/>
                <p:cNvSpPr>
                  <a:spLocks noEditPoints="1"/>
                </p:cNvSpPr>
                <p:nvPr/>
              </p:nvSpPr>
              <p:spPr bwMode="auto">
                <a:xfrm>
                  <a:off x="4125" y="2369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6" name="Freeform 207"/>
                <p:cNvSpPr>
                  <a:spLocks/>
                </p:cNvSpPr>
                <p:nvPr/>
              </p:nvSpPr>
              <p:spPr bwMode="auto">
                <a:xfrm>
                  <a:off x="4142" y="2369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7" name="Rectangle 208"/>
                <p:cNvSpPr>
                  <a:spLocks noChangeArrowheads="1"/>
                </p:cNvSpPr>
                <p:nvPr/>
              </p:nvSpPr>
              <p:spPr bwMode="auto">
                <a:xfrm>
                  <a:off x="4154" y="2448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8" name="Freeform 209"/>
                <p:cNvSpPr>
                  <a:spLocks/>
                </p:cNvSpPr>
                <p:nvPr/>
              </p:nvSpPr>
              <p:spPr bwMode="auto">
                <a:xfrm>
                  <a:off x="4125" y="2453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9" name="Freeform 210"/>
                <p:cNvSpPr>
                  <a:spLocks/>
                </p:cNvSpPr>
                <p:nvPr/>
              </p:nvSpPr>
              <p:spPr bwMode="auto">
                <a:xfrm>
                  <a:off x="4118" y="2481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0" name="Freeform 211"/>
                <p:cNvSpPr>
                  <a:spLocks/>
                </p:cNvSpPr>
                <p:nvPr/>
              </p:nvSpPr>
              <p:spPr bwMode="auto">
                <a:xfrm>
                  <a:off x="4138" y="2489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1" name="Freeform 212"/>
                <p:cNvSpPr>
                  <a:spLocks/>
                </p:cNvSpPr>
                <p:nvPr/>
              </p:nvSpPr>
              <p:spPr bwMode="auto">
                <a:xfrm>
                  <a:off x="4138" y="2489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2" name="Rectangle 213"/>
                <p:cNvSpPr>
                  <a:spLocks noChangeArrowheads="1"/>
                </p:cNvSpPr>
                <p:nvPr/>
              </p:nvSpPr>
              <p:spPr bwMode="auto">
                <a:xfrm>
                  <a:off x="4147" y="2498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3" name="Freeform 214"/>
                <p:cNvSpPr>
                  <a:spLocks noEditPoints="1"/>
                </p:cNvSpPr>
                <p:nvPr/>
              </p:nvSpPr>
              <p:spPr bwMode="auto">
                <a:xfrm>
                  <a:off x="4325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4" name="Freeform 215"/>
                <p:cNvSpPr>
                  <a:spLocks noEditPoints="1"/>
                </p:cNvSpPr>
                <p:nvPr/>
              </p:nvSpPr>
              <p:spPr bwMode="auto">
                <a:xfrm>
                  <a:off x="4325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5" name="Rectangle 216"/>
                <p:cNvSpPr>
                  <a:spLocks noChangeArrowheads="1"/>
                </p:cNvSpPr>
                <p:nvPr/>
              </p:nvSpPr>
              <p:spPr bwMode="auto">
                <a:xfrm>
                  <a:off x="4082" y="2649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366" name="Rectangle 217"/>
                <p:cNvSpPr>
                  <a:spLocks noChangeArrowheads="1"/>
                </p:cNvSpPr>
                <p:nvPr/>
              </p:nvSpPr>
              <p:spPr bwMode="auto">
                <a:xfrm>
                  <a:off x="4407" y="2649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367" name="Group 220"/>
              <p:cNvGrpSpPr>
                <a:grpSpLocks noChangeAspect="1"/>
              </p:cNvGrpSpPr>
              <p:nvPr/>
            </p:nvGrpSpPr>
            <p:grpSpPr bwMode="auto">
              <a:xfrm>
                <a:off x="7981950" y="3686175"/>
                <a:ext cx="725488" cy="706438"/>
                <a:chOff x="5028" y="2322"/>
                <a:chExt cx="457" cy="445"/>
              </a:xfrm>
            </p:grpSpPr>
            <p:sp>
              <p:nvSpPr>
                <p:cNvPr id="368" name="AutoShape 21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028" y="2322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9" name="Rectangle 221"/>
                <p:cNvSpPr>
                  <a:spLocks noChangeArrowheads="1"/>
                </p:cNvSpPr>
                <p:nvPr/>
              </p:nvSpPr>
              <p:spPr bwMode="auto">
                <a:xfrm>
                  <a:off x="5217" y="2395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0" name="Rectangle 222"/>
                <p:cNvSpPr>
                  <a:spLocks noChangeArrowheads="1"/>
                </p:cNvSpPr>
                <p:nvPr/>
              </p:nvSpPr>
              <p:spPr bwMode="auto">
                <a:xfrm>
                  <a:off x="5217" y="2401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1" name="Rectangle 223"/>
                <p:cNvSpPr>
                  <a:spLocks noChangeArrowheads="1"/>
                </p:cNvSpPr>
                <p:nvPr/>
              </p:nvSpPr>
              <p:spPr bwMode="auto">
                <a:xfrm>
                  <a:off x="5217" y="2407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2" name="Rectangle 224"/>
                <p:cNvSpPr>
                  <a:spLocks noChangeArrowheads="1"/>
                </p:cNvSpPr>
                <p:nvPr/>
              </p:nvSpPr>
              <p:spPr bwMode="auto">
                <a:xfrm>
                  <a:off x="5217" y="2413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3" name="Rectangle 225"/>
                <p:cNvSpPr>
                  <a:spLocks noChangeArrowheads="1"/>
                </p:cNvSpPr>
                <p:nvPr/>
              </p:nvSpPr>
              <p:spPr bwMode="auto">
                <a:xfrm>
                  <a:off x="5217" y="2420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4" name="Rectangle 226"/>
                <p:cNvSpPr>
                  <a:spLocks noChangeArrowheads="1"/>
                </p:cNvSpPr>
                <p:nvPr/>
              </p:nvSpPr>
              <p:spPr bwMode="auto">
                <a:xfrm>
                  <a:off x="5217" y="2426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5" name="Rectangle 227"/>
                <p:cNvSpPr>
                  <a:spLocks noChangeArrowheads="1"/>
                </p:cNvSpPr>
                <p:nvPr/>
              </p:nvSpPr>
              <p:spPr bwMode="auto">
                <a:xfrm>
                  <a:off x="5217" y="2432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6" name="Rectangle 228"/>
                <p:cNvSpPr>
                  <a:spLocks noChangeArrowheads="1"/>
                </p:cNvSpPr>
                <p:nvPr/>
              </p:nvSpPr>
              <p:spPr bwMode="auto">
                <a:xfrm>
                  <a:off x="5217" y="2438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7" name="Rectangle 229"/>
                <p:cNvSpPr>
                  <a:spLocks noChangeArrowheads="1"/>
                </p:cNvSpPr>
                <p:nvPr/>
              </p:nvSpPr>
              <p:spPr bwMode="auto">
                <a:xfrm>
                  <a:off x="5217" y="2444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8" name="Rectangle 230"/>
                <p:cNvSpPr>
                  <a:spLocks noChangeArrowheads="1"/>
                </p:cNvSpPr>
                <p:nvPr/>
              </p:nvSpPr>
              <p:spPr bwMode="auto">
                <a:xfrm>
                  <a:off x="5217" y="2450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" name="Rectangle 231"/>
                <p:cNvSpPr>
                  <a:spLocks noChangeArrowheads="1"/>
                </p:cNvSpPr>
                <p:nvPr/>
              </p:nvSpPr>
              <p:spPr bwMode="auto">
                <a:xfrm>
                  <a:off x="5217" y="2456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0" name="Rectangle 232"/>
                <p:cNvSpPr>
                  <a:spLocks noChangeArrowheads="1"/>
                </p:cNvSpPr>
                <p:nvPr/>
              </p:nvSpPr>
              <p:spPr bwMode="auto">
                <a:xfrm>
                  <a:off x="5217" y="2462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1" name="Rectangle 233"/>
                <p:cNvSpPr>
                  <a:spLocks noChangeArrowheads="1"/>
                </p:cNvSpPr>
                <p:nvPr/>
              </p:nvSpPr>
              <p:spPr bwMode="auto">
                <a:xfrm>
                  <a:off x="5217" y="2468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2" name="Rectangle 234"/>
                <p:cNvSpPr>
                  <a:spLocks noChangeArrowheads="1"/>
                </p:cNvSpPr>
                <p:nvPr/>
              </p:nvSpPr>
              <p:spPr bwMode="auto">
                <a:xfrm>
                  <a:off x="5217" y="2474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3" name="Freeform 235"/>
                <p:cNvSpPr>
                  <a:spLocks noEditPoints="1"/>
                </p:cNvSpPr>
                <p:nvPr/>
              </p:nvSpPr>
              <p:spPr bwMode="auto">
                <a:xfrm>
                  <a:off x="5222" y="2397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4" name="Freeform 236"/>
                <p:cNvSpPr>
                  <a:spLocks/>
                </p:cNvSpPr>
                <p:nvPr/>
              </p:nvSpPr>
              <p:spPr bwMode="auto">
                <a:xfrm>
                  <a:off x="5254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5" name="Freeform 237"/>
                <p:cNvSpPr>
                  <a:spLocks/>
                </p:cNvSpPr>
                <p:nvPr/>
              </p:nvSpPr>
              <p:spPr bwMode="auto">
                <a:xfrm>
                  <a:off x="5254" y="2331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6" name="Freeform 238"/>
                <p:cNvSpPr>
                  <a:spLocks/>
                </p:cNvSpPr>
                <p:nvPr/>
              </p:nvSpPr>
              <p:spPr bwMode="auto">
                <a:xfrm>
                  <a:off x="5253" y="2329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7" name="Freeform 239"/>
                <p:cNvSpPr>
                  <a:spLocks/>
                </p:cNvSpPr>
                <p:nvPr/>
              </p:nvSpPr>
              <p:spPr bwMode="auto">
                <a:xfrm>
                  <a:off x="5253" y="2329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8" name="Freeform 240"/>
                <p:cNvSpPr>
                  <a:spLocks noEditPoints="1"/>
                </p:cNvSpPr>
                <p:nvPr/>
              </p:nvSpPr>
              <p:spPr bwMode="auto">
                <a:xfrm>
                  <a:off x="5121" y="2369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9" name="Freeform 241"/>
                <p:cNvSpPr>
                  <a:spLocks/>
                </p:cNvSpPr>
                <p:nvPr/>
              </p:nvSpPr>
              <p:spPr bwMode="auto">
                <a:xfrm>
                  <a:off x="5138" y="2369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0" name="Rectangle 242"/>
                <p:cNvSpPr>
                  <a:spLocks noChangeArrowheads="1"/>
                </p:cNvSpPr>
                <p:nvPr/>
              </p:nvSpPr>
              <p:spPr bwMode="auto">
                <a:xfrm>
                  <a:off x="5150" y="2448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1" name="Freeform 243"/>
                <p:cNvSpPr>
                  <a:spLocks/>
                </p:cNvSpPr>
                <p:nvPr/>
              </p:nvSpPr>
              <p:spPr bwMode="auto">
                <a:xfrm>
                  <a:off x="5121" y="2453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2" name="Freeform 244"/>
                <p:cNvSpPr>
                  <a:spLocks/>
                </p:cNvSpPr>
                <p:nvPr/>
              </p:nvSpPr>
              <p:spPr bwMode="auto">
                <a:xfrm>
                  <a:off x="5114" y="2481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3" name="Freeform 245"/>
                <p:cNvSpPr>
                  <a:spLocks/>
                </p:cNvSpPr>
                <p:nvPr/>
              </p:nvSpPr>
              <p:spPr bwMode="auto">
                <a:xfrm>
                  <a:off x="5134" y="2489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4" name="Freeform 246"/>
                <p:cNvSpPr>
                  <a:spLocks/>
                </p:cNvSpPr>
                <p:nvPr/>
              </p:nvSpPr>
              <p:spPr bwMode="auto">
                <a:xfrm>
                  <a:off x="5134" y="2489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5" name="Rectangle 247"/>
                <p:cNvSpPr>
                  <a:spLocks noChangeArrowheads="1"/>
                </p:cNvSpPr>
                <p:nvPr/>
              </p:nvSpPr>
              <p:spPr bwMode="auto">
                <a:xfrm>
                  <a:off x="5143" y="2498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6" name="Freeform 248"/>
                <p:cNvSpPr>
                  <a:spLocks noEditPoints="1"/>
                </p:cNvSpPr>
                <p:nvPr/>
              </p:nvSpPr>
              <p:spPr bwMode="auto">
                <a:xfrm>
                  <a:off x="5321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7" name="Freeform 249"/>
                <p:cNvSpPr>
                  <a:spLocks noEditPoints="1"/>
                </p:cNvSpPr>
                <p:nvPr/>
              </p:nvSpPr>
              <p:spPr bwMode="auto">
                <a:xfrm>
                  <a:off x="5321" y="2439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8" name="Rectangle 250"/>
                <p:cNvSpPr>
                  <a:spLocks noChangeArrowheads="1"/>
                </p:cNvSpPr>
                <p:nvPr/>
              </p:nvSpPr>
              <p:spPr bwMode="auto">
                <a:xfrm>
                  <a:off x="5078" y="2649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399" name="Rectangle 251"/>
                <p:cNvSpPr>
                  <a:spLocks noChangeArrowheads="1"/>
                </p:cNvSpPr>
                <p:nvPr/>
              </p:nvSpPr>
              <p:spPr bwMode="auto">
                <a:xfrm>
                  <a:off x="5403" y="2649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400" name="Group 254"/>
              <p:cNvGrpSpPr>
                <a:grpSpLocks noChangeAspect="1"/>
              </p:cNvGrpSpPr>
              <p:nvPr/>
            </p:nvGrpSpPr>
            <p:grpSpPr bwMode="auto">
              <a:xfrm>
                <a:off x="9559925" y="3706813"/>
                <a:ext cx="725488" cy="706437"/>
                <a:chOff x="6022" y="2335"/>
                <a:chExt cx="457" cy="445"/>
              </a:xfrm>
            </p:grpSpPr>
            <p:sp>
              <p:nvSpPr>
                <p:cNvPr id="401" name="AutoShape 25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022" y="2335"/>
                  <a:ext cx="457" cy="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2" name="Rectangle 255"/>
                <p:cNvSpPr>
                  <a:spLocks noChangeArrowheads="1"/>
                </p:cNvSpPr>
                <p:nvPr/>
              </p:nvSpPr>
              <p:spPr bwMode="auto">
                <a:xfrm>
                  <a:off x="6211" y="2408"/>
                  <a:ext cx="122" cy="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3" name="Rectangle 256"/>
                <p:cNvSpPr>
                  <a:spLocks noChangeArrowheads="1"/>
                </p:cNvSpPr>
                <p:nvPr/>
              </p:nvSpPr>
              <p:spPr bwMode="auto">
                <a:xfrm>
                  <a:off x="6211" y="2414"/>
                  <a:ext cx="122" cy="6"/>
                </a:xfrm>
                <a:prstGeom prst="rect">
                  <a:avLst/>
                </a:prstGeom>
                <a:solidFill>
                  <a:srgbClr val="00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4" name="Rectangle 257"/>
                <p:cNvSpPr>
                  <a:spLocks noChangeArrowheads="1"/>
                </p:cNvSpPr>
                <p:nvPr/>
              </p:nvSpPr>
              <p:spPr bwMode="auto">
                <a:xfrm>
                  <a:off x="6211" y="2420"/>
                  <a:ext cx="122" cy="6"/>
                </a:xfrm>
                <a:prstGeom prst="rect">
                  <a:avLst/>
                </a:prstGeom>
                <a:solidFill>
                  <a:srgbClr val="00F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5" name="Rectangle 258"/>
                <p:cNvSpPr>
                  <a:spLocks noChangeArrowheads="1"/>
                </p:cNvSpPr>
                <p:nvPr/>
              </p:nvSpPr>
              <p:spPr bwMode="auto">
                <a:xfrm>
                  <a:off x="6211" y="2426"/>
                  <a:ext cx="122" cy="7"/>
                </a:xfrm>
                <a:prstGeom prst="rect">
                  <a:avLst/>
                </a:prstGeom>
                <a:solidFill>
                  <a:srgbClr val="00F4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6" name="Rectangle 259"/>
                <p:cNvSpPr>
                  <a:spLocks noChangeArrowheads="1"/>
                </p:cNvSpPr>
                <p:nvPr/>
              </p:nvSpPr>
              <p:spPr bwMode="auto">
                <a:xfrm>
                  <a:off x="6211" y="2433"/>
                  <a:ext cx="122" cy="6"/>
                </a:xfrm>
                <a:prstGeom prst="rect">
                  <a:avLst/>
                </a:prstGeom>
                <a:solidFill>
                  <a:srgbClr val="00E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7" name="Rectangle 260"/>
                <p:cNvSpPr>
                  <a:spLocks noChangeArrowheads="1"/>
                </p:cNvSpPr>
                <p:nvPr/>
              </p:nvSpPr>
              <p:spPr bwMode="auto">
                <a:xfrm>
                  <a:off x="6211" y="2439"/>
                  <a:ext cx="122" cy="6"/>
                </a:xfrm>
                <a:prstGeom prst="rect">
                  <a:avLst/>
                </a:prstGeom>
                <a:solidFill>
                  <a:srgbClr val="00E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8" name="Rectangle 261"/>
                <p:cNvSpPr>
                  <a:spLocks noChangeArrowheads="1"/>
                </p:cNvSpPr>
                <p:nvPr/>
              </p:nvSpPr>
              <p:spPr bwMode="auto">
                <a:xfrm>
                  <a:off x="6211" y="2445"/>
                  <a:ext cx="122" cy="6"/>
                </a:xfrm>
                <a:prstGeom prst="rect">
                  <a:avLst/>
                </a:prstGeom>
                <a:solidFill>
                  <a:srgbClr val="00D5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" name="Rectangle 262"/>
                <p:cNvSpPr>
                  <a:spLocks noChangeArrowheads="1"/>
                </p:cNvSpPr>
                <p:nvPr/>
              </p:nvSpPr>
              <p:spPr bwMode="auto">
                <a:xfrm>
                  <a:off x="6211" y="2451"/>
                  <a:ext cx="122" cy="6"/>
                </a:xfrm>
                <a:prstGeom prst="rect">
                  <a:avLst/>
                </a:prstGeom>
                <a:solidFill>
                  <a:srgbClr val="00C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0" name="Rectangle 263"/>
                <p:cNvSpPr>
                  <a:spLocks noChangeArrowheads="1"/>
                </p:cNvSpPr>
                <p:nvPr/>
              </p:nvSpPr>
              <p:spPr bwMode="auto">
                <a:xfrm>
                  <a:off x="6211" y="2457"/>
                  <a:ext cx="122" cy="6"/>
                </a:xfrm>
                <a:prstGeom prst="rect">
                  <a:avLst/>
                </a:prstGeom>
                <a:solidFill>
                  <a:srgbClr val="00B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1" name="Rectangle 264"/>
                <p:cNvSpPr>
                  <a:spLocks noChangeArrowheads="1"/>
                </p:cNvSpPr>
                <p:nvPr/>
              </p:nvSpPr>
              <p:spPr bwMode="auto">
                <a:xfrm>
                  <a:off x="6211" y="2463"/>
                  <a:ext cx="122" cy="6"/>
                </a:xfrm>
                <a:prstGeom prst="rect">
                  <a:avLst/>
                </a:prstGeom>
                <a:solidFill>
                  <a:srgbClr val="00A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2" name="Rectangle 265"/>
                <p:cNvSpPr>
                  <a:spLocks noChangeArrowheads="1"/>
                </p:cNvSpPr>
                <p:nvPr/>
              </p:nvSpPr>
              <p:spPr bwMode="auto">
                <a:xfrm>
                  <a:off x="6211" y="2469"/>
                  <a:ext cx="122" cy="6"/>
                </a:xfrm>
                <a:prstGeom prst="rect">
                  <a:avLst/>
                </a:prstGeom>
                <a:solidFill>
                  <a:srgbClr val="00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3" name="Rectangle 266"/>
                <p:cNvSpPr>
                  <a:spLocks noChangeArrowheads="1"/>
                </p:cNvSpPr>
                <p:nvPr/>
              </p:nvSpPr>
              <p:spPr bwMode="auto">
                <a:xfrm>
                  <a:off x="6211" y="2475"/>
                  <a:ext cx="122" cy="6"/>
                </a:xfrm>
                <a:prstGeom prst="rect">
                  <a:avLst/>
                </a:prstGeom>
                <a:solidFill>
                  <a:srgbClr val="009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4" name="Rectangle 267"/>
                <p:cNvSpPr>
                  <a:spLocks noChangeArrowheads="1"/>
                </p:cNvSpPr>
                <p:nvPr/>
              </p:nvSpPr>
              <p:spPr bwMode="auto">
                <a:xfrm>
                  <a:off x="6211" y="2481"/>
                  <a:ext cx="122" cy="6"/>
                </a:xfrm>
                <a:prstGeom prst="rect">
                  <a:avLst/>
                </a:prstGeom>
                <a:solidFill>
                  <a:srgbClr val="008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268"/>
                <p:cNvSpPr>
                  <a:spLocks noChangeArrowheads="1"/>
                </p:cNvSpPr>
                <p:nvPr/>
              </p:nvSpPr>
              <p:spPr bwMode="auto">
                <a:xfrm>
                  <a:off x="6211" y="2487"/>
                  <a:ext cx="122" cy="13"/>
                </a:xfrm>
                <a:prstGeom prst="rect">
                  <a:avLst/>
                </a:prstGeom>
                <a:solidFill>
                  <a:srgbClr val="008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6" name="Freeform 269"/>
                <p:cNvSpPr>
                  <a:spLocks noEditPoints="1"/>
                </p:cNvSpPr>
                <p:nvPr/>
              </p:nvSpPr>
              <p:spPr bwMode="auto">
                <a:xfrm>
                  <a:off x="6216" y="2410"/>
                  <a:ext cx="111" cy="84"/>
                </a:xfrm>
                <a:custGeom>
                  <a:avLst/>
                  <a:gdLst>
                    <a:gd name="T0" fmla="*/ 58 w 292"/>
                    <a:gd name="T1" fmla="*/ 147 h 220"/>
                    <a:gd name="T2" fmla="*/ 58 w 292"/>
                    <a:gd name="T3" fmla="*/ 220 h 220"/>
                    <a:gd name="T4" fmla="*/ 234 w 292"/>
                    <a:gd name="T5" fmla="*/ 220 h 220"/>
                    <a:gd name="T6" fmla="*/ 234 w 292"/>
                    <a:gd name="T7" fmla="*/ 147 h 220"/>
                    <a:gd name="T8" fmla="*/ 48 w 292"/>
                    <a:gd name="T9" fmla="*/ 220 h 220"/>
                    <a:gd name="T10" fmla="*/ 292 w 292"/>
                    <a:gd name="T11" fmla="*/ 220 h 220"/>
                    <a:gd name="T12" fmla="*/ 292 w 292"/>
                    <a:gd name="T13" fmla="*/ 97 h 220"/>
                    <a:gd name="T14" fmla="*/ 195 w 292"/>
                    <a:gd name="T15" fmla="*/ 2 h 220"/>
                    <a:gd name="T16" fmla="*/ 132 w 292"/>
                    <a:gd name="T17" fmla="*/ 53 h 220"/>
                    <a:gd name="T18" fmla="*/ 97 w 292"/>
                    <a:gd name="T19" fmla="*/ 2 h 220"/>
                    <a:gd name="T20" fmla="*/ 0 w 292"/>
                    <a:gd name="T21" fmla="*/ 97 h 220"/>
                    <a:gd name="T22" fmla="*/ 0 w 292"/>
                    <a:gd name="T23" fmla="*/ 220 h 220"/>
                    <a:gd name="T24" fmla="*/ 48 w 292"/>
                    <a:gd name="T25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2" h="220">
                      <a:moveTo>
                        <a:pt x="58" y="147"/>
                      </a:moveTo>
                      <a:lnTo>
                        <a:pt x="58" y="220"/>
                      </a:lnTo>
                      <a:moveTo>
                        <a:pt x="234" y="220"/>
                      </a:moveTo>
                      <a:lnTo>
                        <a:pt x="234" y="147"/>
                      </a:lnTo>
                      <a:moveTo>
                        <a:pt x="48" y="220"/>
                      </a:moveTo>
                      <a:lnTo>
                        <a:pt x="292" y="220"/>
                      </a:lnTo>
                      <a:lnTo>
                        <a:pt x="292" y="97"/>
                      </a:lnTo>
                      <a:cubicBezTo>
                        <a:pt x="277" y="38"/>
                        <a:pt x="238" y="0"/>
                        <a:pt x="195" y="2"/>
                      </a:cubicBezTo>
                      <a:cubicBezTo>
                        <a:pt x="187" y="42"/>
                        <a:pt x="159" y="65"/>
                        <a:pt x="132" y="53"/>
                      </a:cubicBezTo>
                      <a:cubicBezTo>
                        <a:pt x="115" y="46"/>
                        <a:pt x="102" y="27"/>
                        <a:pt x="97" y="2"/>
                      </a:cubicBezTo>
                      <a:cubicBezTo>
                        <a:pt x="56" y="9"/>
                        <a:pt x="20" y="44"/>
                        <a:pt x="0" y="97"/>
                      </a:cubicBezTo>
                      <a:lnTo>
                        <a:pt x="0" y="220"/>
                      </a:lnTo>
                      <a:lnTo>
                        <a:pt x="48" y="22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7" name="Freeform 270"/>
                <p:cNvSpPr>
                  <a:spLocks/>
                </p:cNvSpPr>
                <p:nvPr/>
              </p:nvSpPr>
              <p:spPr bwMode="auto">
                <a:xfrm>
                  <a:off x="6248" y="2344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8" name="Freeform 271"/>
                <p:cNvSpPr>
                  <a:spLocks/>
                </p:cNvSpPr>
                <p:nvPr/>
              </p:nvSpPr>
              <p:spPr bwMode="auto">
                <a:xfrm>
                  <a:off x="6248" y="2344"/>
                  <a:ext cx="48" cy="89"/>
                </a:xfrm>
                <a:custGeom>
                  <a:avLst/>
                  <a:gdLst>
                    <a:gd name="T0" fmla="*/ 103 w 126"/>
                    <a:gd name="T1" fmla="*/ 160 h 234"/>
                    <a:gd name="T2" fmla="*/ 126 w 126"/>
                    <a:gd name="T3" fmla="*/ 90 h 234"/>
                    <a:gd name="T4" fmla="*/ 63 w 126"/>
                    <a:gd name="T5" fmla="*/ 0 h 234"/>
                    <a:gd name="T6" fmla="*/ 0 w 126"/>
                    <a:gd name="T7" fmla="*/ 90 h 234"/>
                    <a:gd name="T8" fmla="*/ 24 w 126"/>
                    <a:gd name="T9" fmla="*/ 160 h 234"/>
                    <a:gd name="T10" fmla="*/ 14 w 126"/>
                    <a:gd name="T11" fmla="*/ 175 h 234"/>
                    <a:gd name="T12" fmla="*/ 14 w 126"/>
                    <a:gd name="T13" fmla="*/ 234 h 234"/>
                    <a:gd name="T14" fmla="*/ 112 w 126"/>
                    <a:gd name="T15" fmla="*/ 234 h 234"/>
                    <a:gd name="T16" fmla="*/ 112 w 126"/>
                    <a:gd name="T17" fmla="*/ 175 h 234"/>
                    <a:gd name="T18" fmla="*/ 103 w 126"/>
                    <a:gd name="T19" fmla="*/ 16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234">
                      <a:moveTo>
                        <a:pt x="103" y="160"/>
                      </a:moveTo>
                      <a:cubicBezTo>
                        <a:pt x="117" y="143"/>
                        <a:pt x="126" y="117"/>
                        <a:pt x="126" y="90"/>
                      </a:cubicBezTo>
                      <a:cubicBezTo>
                        <a:pt x="126" y="41"/>
                        <a:pt x="98" y="0"/>
                        <a:pt x="63" y="0"/>
                      </a:cubicBezTo>
                      <a:cubicBezTo>
                        <a:pt x="28" y="0"/>
                        <a:pt x="0" y="41"/>
                        <a:pt x="0" y="90"/>
                      </a:cubicBezTo>
                      <a:cubicBezTo>
                        <a:pt x="0" y="117"/>
                        <a:pt x="9" y="143"/>
                        <a:pt x="24" y="160"/>
                      </a:cubicBezTo>
                      <a:lnTo>
                        <a:pt x="14" y="175"/>
                      </a:lnTo>
                      <a:lnTo>
                        <a:pt x="14" y="234"/>
                      </a:lnTo>
                      <a:lnTo>
                        <a:pt x="112" y="234"/>
                      </a:lnTo>
                      <a:lnTo>
                        <a:pt x="112" y="175"/>
                      </a:lnTo>
                      <a:lnTo>
                        <a:pt x="103" y="16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9" name="Freeform 272"/>
                <p:cNvSpPr>
                  <a:spLocks/>
                </p:cNvSpPr>
                <p:nvPr/>
              </p:nvSpPr>
              <p:spPr bwMode="auto">
                <a:xfrm>
                  <a:off x="6247" y="2342"/>
                  <a:ext cx="50" cy="40"/>
                </a:xfrm>
                <a:custGeom>
                  <a:avLst/>
                  <a:gdLst>
                    <a:gd name="T0" fmla="*/ 1 w 132"/>
                    <a:gd name="T1" fmla="*/ 95 h 103"/>
                    <a:gd name="T2" fmla="*/ 55 w 132"/>
                    <a:gd name="T3" fmla="*/ 91 h 103"/>
                    <a:gd name="T4" fmla="*/ 127 w 132"/>
                    <a:gd name="T5" fmla="*/ 95 h 103"/>
                    <a:gd name="T6" fmla="*/ 72 w 132"/>
                    <a:gd name="T7" fmla="*/ 6 h 103"/>
                    <a:gd name="T8" fmla="*/ 1 w 132"/>
                    <a:gd name="T9" fmla="*/ 74 h 103"/>
                    <a:gd name="T10" fmla="*/ 1 w 132"/>
                    <a:gd name="T11" fmla="*/ 95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03">
                      <a:moveTo>
                        <a:pt x="1" y="95"/>
                      </a:moveTo>
                      <a:cubicBezTo>
                        <a:pt x="18" y="103"/>
                        <a:pt x="41" y="101"/>
                        <a:pt x="55" y="91"/>
                      </a:cubicBezTo>
                      <a:cubicBezTo>
                        <a:pt x="79" y="87"/>
                        <a:pt x="104" y="89"/>
                        <a:pt x="127" y="95"/>
                      </a:cubicBezTo>
                      <a:cubicBezTo>
                        <a:pt x="132" y="52"/>
                        <a:pt x="107" y="12"/>
                        <a:pt x="72" y="6"/>
                      </a:cubicBezTo>
                      <a:cubicBezTo>
                        <a:pt x="38" y="0"/>
                        <a:pt x="6" y="31"/>
                        <a:pt x="1" y="74"/>
                      </a:cubicBezTo>
                      <a:cubicBezTo>
                        <a:pt x="0" y="81"/>
                        <a:pt x="0" y="88"/>
                        <a:pt x="1" y="95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0" name="Freeform 273"/>
                <p:cNvSpPr>
                  <a:spLocks/>
                </p:cNvSpPr>
                <p:nvPr/>
              </p:nvSpPr>
              <p:spPr bwMode="auto">
                <a:xfrm>
                  <a:off x="6247" y="2342"/>
                  <a:ext cx="50" cy="40"/>
                </a:xfrm>
                <a:custGeom>
                  <a:avLst/>
                  <a:gdLst>
                    <a:gd name="T0" fmla="*/ 1 w 50"/>
                    <a:gd name="T1" fmla="*/ 36 h 40"/>
                    <a:gd name="T2" fmla="*/ 21 w 50"/>
                    <a:gd name="T3" fmla="*/ 35 h 40"/>
                    <a:gd name="T4" fmla="*/ 49 w 50"/>
                    <a:gd name="T5" fmla="*/ 36 h 40"/>
                    <a:gd name="T6" fmla="*/ 28 w 50"/>
                    <a:gd name="T7" fmla="*/ 3 h 40"/>
                    <a:gd name="T8" fmla="*/ 1 w 50"/>
                    <a:gd name="T9" fmla="*/ 28 h 40"/>
                    <a:gd name="T10" fmla="*/ 1 w 50"/>
                    <a:gd name="T11" fmla="*/ 3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">
                      <a:moveTo>
                        <a:pt x="1" y="36"/>
                      </a:moveTo>
                      <a:cubicBezTo>
                        <a:pt x="7" y="40"/>
                        <a:pt x="16" y="39"/>
                        <a:pt x="21" y="35"/>
                      </a:cubicBezTo>
                      <a:cubicBezTo>
                        <a:pt x="30" y="33"/>
                        <a:pt x="40" y="34"/>
                        <a:pt x="49" y="36"/>
                      </a:cubicBezTo>
                      <a:cubicBezTo>
                        <a:pt x="50" y="20"/>
                        <a:pt x="41" y="5"/>
                        <a:pt x="28" y="3"/>
                      </a:cubicBezTo>
                      <a:cubicBezTo>
                        <a:pt x="15" y="0"/>
                        <a:pt x="2" y="12"/>
                        <a:pt x="1" y="28"/>
                      </a:cubicBezTo>
                      <a:cubicBezTo>
                        <a:pt x="0" y="31"/>
                        <a:pt x="0" y="34"/>
                        <a:pt x="1" y="36"/>
                      </a:cubicBez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1" name="Freeform 274"/>
                <p:cNvSpPr>
                  <a:spLocks noEditPoints="1"/>
                </p:cNvSpPr>
                <p:nvPr/>
              </p:nvSpPr>
              <p:spPr bwMode="auto">
                <a:xfrm>
                  <a:off x="6115" y="2382"/>
                  <a:ext cx="129" cy="112"/>
                </a:xfrm>
                <a:custGeom>
                  <a:avLst/>
                  <a:gdLst>
                    <a:gd name="T0" fmla="*/ 29 w 129"/>
                    <a:gd name="T1" fmla="*/ 75 h 112"/>
                    <a:gd name="T2" fmla="*/ 113 w 129"/>
                    <a:gd name="T3" fmla="*/ 75 h 112"/>
                    <a:gd name="T4" fmla="*/ 113 w 129"/>
                    <a:gd name="T5" fmla="*/ 0 h 112"/>
                    <a:gd name="T6" fmla="*/ 17 w 129"/>
                    <a:gd name="T7" fmla="*/ 0 h 112"/>
                    <a:gd name="T8" fmla="*/ 17 w 129"/>
                    <a:gd name="T9" fmla="*/ 75 h 112"/>
                    <a:gd name="T10" fmla="*/ 29 w 129"/>
                    <a:gd name="T11" fmla="*/ 75 h 112"/>
                    <a:gd name="T12" fmla="*/ 101 w 129"/>
                    <a:gd name="T13" fmla="*/ 79 h 112"/>
                    <a:gd name="T14" fmla="*/ 29 w 129"/>
                    <a:gd name="T15" fmla="*/ 79 h 112"/>
                    <a:gd name="T16" fmla="*/ 29 w 129"/>
                    <a:gd name="T17" fmla="*/ 84 h 112"/>
                    <a:gd name="T18" fmla="*/ 101 w 129"/>
                    <a:gd name="T19" fmla="*/ 84 h 112"/>
                    <a:gd name="T20" fmla="*/ 101 w 129"/>
                    <a:gd name="T21" fmla="*/ 79 h 112"/>
                    <a:gd name="T22" fmla="*/ 101 w 129"/>
                    <a:gd name="T23" fmla="*/ 84 h 112"/>
                    <a:gd name="T24" fmla="*/ 0 w 129"/>
                    <a:gd name="T25" fmla="*/ 84 h 112"/>
                    <a:gd name="T26" fmla="*/ 0 w 129"/>
                    <a:gd name="T27" fmla="*/ 112 h 112"/>
                    <a:gd name="T28" fmla="*/ 129 w 129"/>
                    <a:gd name="T29" fmla="*/ 112 h 112"/>
                    <a:gd name="T30" fmla="*/ 129 w 129"/>
                    <a:gd name="T31" fmla="*/ 84 h 112"/>
                    <a:gd name="T32" fmla="*/ 101 w 129"/>
                    <a:gd name="T33" fmla="*/ 8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12">
                      <a:moveTo>
                        <a:pt x="29" y="75"/>
                      </a:moveTo>
                      <a:lnTo>
                        <a:pt x="113" y="75"/>
                      </a:lnTo>
                      <a:lnTo>
                        <a:pt x="113" y="0"/>
                      </a:lnTo>
                      <a:lnTo>
                        <a:pt x="17" y="0"/>
                      </a:lnTo>
                      <a:lnTo>
                        <a:pt x="17" y="75"/>
                      </a:lnTo>
                      <a:lnTo>
                        <a:pt x="29" y="75"/>
                      </a:lnTo>
                      <a:close/>
                      <a:moveTo>
                        <a:pt x="101" y="79"/>
                      </a:moveTo>
                      <a:lnTo>
                        <a:pt x="29" y="79"/>
                      </a:lnTo>
                      <a:lnTo>
                        <a:pt x="29" y="84"/>
                      </a:lnTo>
                      <a:lnTo>
                        <a:pt x="101" y="84"/>
                      </a:lnTo>
                      <a:lnTo>
                        <a:pt x="101" y="79"/>
                      </a:lnTo>
                      <a:close/>
                      <a:moveTo>
                        <a:pt x="101" y="84"/>
                      </a:moveTo>
                      <a:lnTo>
                        <a:pt x="0" y="84"/>
                      </a:lnTo>
                      <a:lnTo>
                        <a:pt x="0" y="112"/>
                      </a:lnTo>
                      <a:lnTo>
                        <a:pt x="129" y="112"/>
                      </a:lnTo>
                      <a:lnTo>
                        <a:pt x="129" y="84"/>
                      </a:lnTo>
                      <a:lnTo>
                        <a:pt x="101" y="84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2" name="Freeform 275"/>
                <p:cNvSpPr>
                  <a:spLocks/>
                </p:cNvSpPr>
                <p:nvPr/>
              </p:nvSpPr>
              <p:spPr bwMode="auto">
                <a:xfrm>
                  <a:off x="6132" y="2382"/>
                  <a:ext cx="96" cy="75"/>
                </a:xfrm>
                <a:custGeom>
                  <a:avLst/>
                  <a:gdLst>
                    <a:gd name="T0" fmla="*/ 12 w 96"/>
                    <a:gd name="T1" fmla="*/ 75 h 75"/>
                    <a:gd name="T2" fmla="*/ 96 w 96"/>
                    <a:gd name="T3" fmla="*/ 75 h 75"/>
                    <a:gd name="T4" fmla="*/ 96 w 96"/>
                    <a:gd name="T5" fmla="*/ 0 h 75"/>
                    <a:gd name="T6" fmla="*/ 0 w 96"/>
                    <a:gd name="T7" fmla="*/ 0 h 75"/>
                    <a:gd name="T8" fmla="*/ 0 w 96"/>
                    <a:gd name="T9" fmla="*/ 75 h 75"/>
                    <a:gd name="T10" fmla="*/ 12 w 96"/>
                    <a:gd name="T1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75">
                      <a:moveTo>
                        <a:pt x="12" y="75"/>
                      </a:moveTo>
                      <a:lnTo>
                        <a:pt x="96" y="75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12" y="7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3" name="Rectangle 276"/>
                <p:cNvSpPr>
                  <a:spLocks noChangeArrowheads="1"/>
                </p:cNvSpPr>
                <p:nvPr/>
              </p:nvSpPr>
              <p:spPr bwMode="auto">
                <a:xfrm>
                  <a:off x="6144" y="2461"/>
                  <a:ext cx="72" cy="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4" name="Freeform 277"/>
                <p:cNvSpPr>
                  <a:spLocks/>
                </p:cNvSpPr>
                <p:nvPr/>
              </p:nvSpPr>
              <p:spPr bwMode="auto">
                <a:xfrm>
                  <a:off x="6115" y="2466"/>
                  <a:ext cx="129" cy="28"/>
                </a:xfrm>
                <a:custGeom>
                  <a:avLst/>
                  <a:gdLst>
                    <a:gd name="T0" fmla="*/ 101 w 129"/>
                    <a:gd name="T1" fmla="*/ 0 h 28"/>
                    <a:gd name="T2" fmla="*/ 0 w 129"/>
                    <a:gd name="T3" fmla="*/ 0 h 28"/>
                    <a:gd name="T4" fmla="*/ 0 w 129"/>
                    <a:gd name="T5" fmla="*/ 28 h 28"/>
                    <a:gd name="T6" fmla="*/ 129 w 129"/>
                    <a:gd name="T7" fmla="*/ 28 h 28"/>
                    <a:gd name="T8" fmla="*/ 129 w 129"/>
                    <a:gd name="T9" fmla="*/ 0 h 28"/>
                    <a:gd name="T10" fmla="*/ 101 w 129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28">
                      <a:moveTo>
                        <a:pt x="101" y="0"/>
                      </a:moveTo>
                      <a:lnTo>
                        <a:pt x="0" y="0"/>
                      </a:lnTo>
                      <a:lnTo>
                        <a:pt x="0" y="28"/>
                      </a:lnTo>
                      <a:lnTo>
                        <a:pt x="129" y="28"/>
                      </a:lnTo>
                      <a:lnTo>
                        <a:pt x="129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5" name="Freeform 278"/>
                <p:cNvSpPr>
                  <a:spLocks/>
                </p:cNvSpPr>
                <p:nvPr/>
              </p:nvSpPr>
              <p:spPr bwMode="auto">
                <a:xfrm>
                  <a:off x="6108" y="2494"/>
                  <a:ext cx="288" cy="138"/>
                </a:xfrm>
                <a:custGeom>
                  <a:avLst/>
                  <a:gdLst>
                    <a:gd name="T0" fmla="*/ 277 w 288"/>
                    <a:gd name="T1" fmla="*/ 11 h 138"/>
                    <a:gd name="T2" fmla="*/ 288 w 288"/>
                    <a:gd name="T3" fmla="*/ 11 h 138"/>
                    <a:gd name="T4" fmla="*/ 288 w 288"/>
                    <a:gd name="T5" fmla="*/ 0 h 138"/>
                    <a:gd name="T6" fmla="*/ 0 w 288"/>
                    <a:gd name="T7" fmla="*/ 0 h 138"/>
                    <a:gd name="T8" fmla="*/ 0 w 288"/>
                    <a:gd name="T9" fmla="*/ 11 h 138"/>
                    <a:gd name="T10" fmla="*/ 12 w 288"/>
                    <a:gd name="T11" fmla="*/ 11 h 138"/>
                    <a:gd name="T12" fmla="*/ 12 w 288"/>
                    <a:gd name="T13" fmla="*/ 138 h 138"/>
                    <a:gd name="T14" fmla="*/ 277 w 288"/>
                    <a:gd name="T15" fmla="*/ 138 h 138"/>
                    <a:gd name="T16" fmla="*/ 277 w 288"/>
                    <a:gd name="T17" fmla="*/ 1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8" h="138">
                      <a:moveTo>
                        <a:pt x="277" y="11"/>
                      </a:move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2" y="11"/>
                      </a:lnTo>
                      <a:lnTo>
                        <a:pt x="12" y="138"/>
                      </a:lnTo>
                      <a:lnTo>
                        <a:pt x="277" y="138"/>
                      </a:lnTo>
                      <a:lnTo>
                        <a:pt x="2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6" name="Freeform 279"/>
                <p:cNvSpPr>
                  <a:spLocks/>
                </p:cNvSpPr>
                <p:nvPr/>
              </p:nvSpPr>
              <p:spPr bwMode="auto">
                <a:xfrm>
                  <a:off x="6128" y="2502"/>
                  <a:ext cx="247" cy="122"/>
                </a:xfrm>
                <a:custGeom>
                  <a:avLst/>
                  <a:gdLst>
                    <a:gd name="T0" fmla="*/ 0 w 247"/>
                    <a:gd name="T1" fmla="*/ 0 h 122"/>
                    <a:gd name="T2" fmla="*/ 247 w 247"/>
                    <a:gd name="T3" fmla="*/ 0 h 122"/>
                    <a:gd name="T4" fmla="*/ 238 w 247"/>
                    <a:gd name="T5" fmla="*/ 9 h 122"/>
                    <a:gd name="T6" fmla="*/ 9 w 247"/>
                    <a:gd name="T7" fmla="*/ 9 h 122"/>
                    <a:gd name="T8" fmla="*/ 9 w 247"/>
                    <a:gd name="T9" fmla="*/ 113 h 122"/>
                    <a:gd name="T10" fmla="*/ 0 w 247"/>
                    <a:gd name="T11" fmla="*/ 122 h 122"/>
                    <a:gd name="T12" fmla="*/ 0 w 247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0" y="0"/>
                      </a:moveTo>
                      <a:lnTo>
                        <a:pt x="247" y="0"/>
                      </a:lnTo>
                      <a:lnTo>
                        <a:pt x="238" y="9"/>
                      </a:lnTo>
                      <a:lnTo>
                        <a:pt x="9" y="9"/>
                      </a:lnTo>
                      <a:lnTo>
                        <a:pt x="9" y="113"/>
                      </a:lnTo>
                      <a:lnTo>
                        <a:pt x="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7" name="Freeform 280"/>
                <p:cNvSpPr>
                  <a:spLocks/>
                </p:cNvSpPr>
                <p:nvPr/>
              </p:nvSpPr>
              <p:spPr bwMode="auto">
                <a:xfrm>
                  <a:off x="6128" y="2502"/>
                  <a:ext cx="247" cy="122"/>
                </a:xfrm>
                <a:custGeom>
                  <a:avLst/>
                  <a:gdLst>
                    <a:gd name="T0" fmla="*/ 247 w 247"/>
                    <a:gd name="T1" fmla="*/ 122 h 122"/>
                    <a:gd name="T2" fmla="*/ 0 w 247"/>
                    <a:gd name="T3" fmla="*/ 122 h 122"/>
                    <a:gd name="T4" fmla="*/ 9 w 247"/>
                    <a:gd name="T5" fmla="*/ 113 h 122"/>
                    <a:gd name="T6" fmla="*/ 238 w 247"/>
                    <a:gd name="T7" fmla="*/ 113 h 122"/>
                    <a:gd name="T8" fmla="*/ 238 w 247"/>
                    <a:gd name="T9" fmla="*/ 9 h 122"/>
                    <a:gd name="T10" fmla="*/ 247 w 247"/>
                    <a:gd name="T11" fmla="*/ 0 h 122"/>
                    <a:gd name="T12" fmla="*/ 247 w 247"/>
                    <a:gd name="T1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" h="122">
                      <a:moveTo>
                        <a:pt x="247" y="122"/>
                      </a:moveTo>
                      <a:lnTo>
                        <a:pt x="0" y="122"/>
                      </a:lnTo>
                      <a:lnTo>
                        <a:pt x="9" y="113"/>
                      </a:lnTo>
                      <a:lnTo>
                        <a:pt x="238" y="113"/>
                      </a:lnTo>
                      <a:lnTo>
                        <a:pt x="238" y="9"/>
                      </a:lnTo>
                      <a:lnTo>
                        <a:pt x="247" y="0"/>
                      </a:lnTo>
                      <a:lnTo>
                        <a:pt x="247" y="12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281"/>
                <p:cNvSpPr>
                  <a:spLocks noChangeArrowheads="1"/>
                </p:cNvSpPr>
                <p:nvPr/>
              </p:nvSpPr>
              <p:spPr bwMode="auto">
                <a:xfrm>
                  <a:off x="6137" y="2511"/>
                  <a:ext cx="229" cy="10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9" name="Freeform 282"/>
                <p:cNvSpPr>
                  <a:spLocks noEditPoints="1"/>
                </p:cNvSpPr>
                <p:nvPr/>
              </p:nvSpPr>
              <p:spPr bwMode="auto">
                <a:xfrm>
                  <a:off x="6315" y="2452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0" name="Freeform 283"/>
                <p:cNvSpPr>
                  <a:spLocks noEditPoints="1"/>
                </p:cNvSpPr>
                <p:nvPr/>
              </p:nvSpPr>
              <p:spPr bwMode="auto">
                <a:xfrm>
                  <a:off x="6315" y="2452"/>
                  <a:ext cx="73" cy="42"/>
                </a:xfrm>
                <a:custGeom>
                  <a:avLst/>
                  <a:gdLst>
                    <a:gd name="T0" fmla="*/ 56 w 193"/>
                    <a:gd name="T1" fmla="*/ 38 h 111"/>
                    <a:gd name="T2" fmla="*/ 135 w 193"/>
                    <a:gd name="T3" fmla="*/ 38 h 111"/>
                    <a:gd name="T4" fmla="*/ 171 w 193"/>
                    <a:gd name="T5" fmla="*/ 54 h 111"/>
                    <a:gd name="T6" fmla="*/ 188 w 193"/>
                    <a:gd name="T7" fmla="*/ 38 h 111"/>
                    <a:gd name="T8" fmla="*/ 190 w 193"/>
                    <a:gd name="T9" fmla="*/ 38 h 111"/>
                    <a:gd name="T10" fmla="*/ 189 w 193"/>
                    <a:gd name="T11" fmla="*/ 36 h 111"/>
                    <a:gd name="T12" fmla="*/ 169 w 193"/>
                    <a:gd name="T13" fmla="*/ 2 h 111"/>
                    <a:gd name="T14" fmla="*/ 158 w 193"/>
                    <a:gd name="T15" fmla="*/ 1 h 111"/>
                    <a:gd name="T16" fmla="*/ 32 w 193"/>
                    <a:gd name="T17" fmla="*/ 1 h 111"/>
                    <a:gd name="T18" fmla="*/ 1 w 193"/>
                    <a:gd name="T19" fmla="*/ 26 h 111"/>
                    <a:gd name="T20" fmla="*/ 2 w 193"/>
                    <a:gd name="T21" fmla="*/ 36 h 111"/>
                    <a:gd name="T22" fmla="*/ 0 w 193"/>
                    <a:gd name="T23" fmla="*/ 38 h 111"/>
                    <a:gd name="T24" fmla="*/ 2 w 193"/>
                    <a:gd name="T25" fmla="*/ 38 h 111"/>
                    <a:gd name="T26" fmla="*/ 38 w 193"/>
                    <a:gd name="T27" fmla="*/ 54 h 111"/>
                    <a:gd name="T28" fmla="*/ 56 w 193"/>
                    <a:gd name="T29" fmla="*/ 38 h 111"/>
                    <a:gd name="T30" fmla="*/ 19 w 193"/>
                    <a:gd name="T31" fmla="*/ 111 h 111"/>
                    <a:gd name="T32" fmla="*/ 171 w 193"/>
                    <a:gd name="T33" fmla="*/ 111 h 111"/>
                    <a:gd name="T34" fmla="*/ 133 w 193"/>
                    <a:gd name="T35" fmla="*/ 38 h 111"/>
                    <a:gd name="T36" fmla="*/ 57 w 193"/>
                    <a:gd name="T37" fmla="*/ 38 h 111"/>
                    <a:gd name="T38" fmla="*/ 19 w 193"/>
                    <a:gd name="T3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3" h="111">
                      <a:moveTo>
                        <a:pt x="56" y="38"/>
                      </a:moveTo>
                      <a:lnTo>
                        <a:pt x="135" y="38"/>
                      </a:lnTo>
                      <a:cubicBezTo>
                        <a:pt x="140" y="52"/>
                        <a:pt x="156" y="59"/>
                        <a:pt x="171" y="54"/>
                      </a:cubicBezTo>
                      <a:cubicBezTo>
                        <a:pt x="179" y="52"/>
                        <a:pt x="185" y="45"/>
                        <a:pt x="188" y="38"/>
                      </a:cubicBezTo>
                      <a:lnTo>
                        <a:pt x="190" y="38"/>
                      </a:lnTo>
                      <a:lnTo>
                        <a:pt x="189" y="36"/>
                      </a:lnTo>
                      <a:cubicBezTo>
                        <a:pt x="193" y="22"/>
                        <a:pt x="184" y="7"/>
                        <a:pt x="169" y="2"/>
                      </a:cubicBezTo>
                      <a:cubicBezTo>
                        <a:pt x="166" y="1"/>
                        <a:pt x="162" y="1"/>
                        <a:pt x="158" y="1"/>
                      </a:cubicBezTo>
                      <a:lnTo>
                        <a:pt x="32" y="1"/>
                      </a:lnTo>
                      <a:cubicBezTo>
                        <a:pt x="16" y="0"/>
                        <a:pt x="2" y="11"/>
                        <a:pt x="1" y="26"/>
                      </a:cubicBezTo>
                      <a:cubicBezTo>
                        <a:pt x="0" y="29"/>
                        <a:pt x="1" y="33"/>
                        <a:pt x="2" y="36"/>
                      </a:cubicBezTo>
                      <a:lnTo>
                        <a:pt x="0" y="38"/>
                      </a:lnTo>
                      <a:lnTo>
                        <a:pt x="2" y="38"/>
                      </a:lnTo>
                      <a:cubicBezTo>
                        <a:pt x="7" y="52"/>
                        <a:pt x="24" y="59"/>
                        <a:pt x="38" y="54"/>
                      </a:cubicBezTo>
                      <a:cubicBezTo>
                        <a:pt x="46" y="52"/>
                        <a:pt x="53" y="45"/>
                        <a:pt x="56" y="38"/>
                      </a:cubicBezTo>
                      <a:close/>
                      <a:moveTo>
                        <a:pt x="19" y="111"/>
                      </a:moveTo>
                      <a:lnTo>
                        <a:pt x="171" y="111"/>
                      </a:lnTo>
                      <a:lnTo>
                        <a:pt x="133" y="38"/>
                      </a:lnTo>
                      <a:lnTo>
                        <a:pt x="57" y="38"/>
                      </a:lnTo>
                      <a:lnTo>
                        <a:pt x="19" y="111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1" name="Rectangle 284"/>
                <p:cNvSpPr>
                  <a:spLocks noChangeArrowheads="1"/>
                </p:cNvSpPr>
                <p:nvPr/>
              </p:nvSpPr>
              <p:spPr bwMode="auto">
                <a:xfrm>
                  <a:off x="6072" y="2662"/>
                  <a:ext cx="32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政府官员</a:t>
                  </a:r>
                  <a:endParaRPr kumimoji="0" 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432" name="Rectangle 285"/>
                <p:cNvSpPr>
                  <a:spLocks noChangeArrowheads="1"/>
                </p:cNvSpPr>
                <p:nvPr/>
              </p:nvSpPr>
              <p:spPr bwMode="auto">
                <a:xfrm>
                  <a:off x="6397" y="2662"/>
                  <a:ext cx="40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C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433" name="Group 288"/>
              <p:cNvGrpSpPr>
                <a:grpSpLocks noChangeAspect="1"/>
              </p:cNvGrpSpPr>
              <p:nvPr/>
            </p:nvGrpSpPr>
            <p:grpSpPr bwMode="auto">
              <a:xfrm>
                <a:off x="5184775" y="4340225"/>
                <a:ext cx="342900" cy="276225"/>
                <a:chOff x="3266" y="2734"/>
                <a:chExt cx="216" cy="174"/>
              </a:xfrm>
            </p:grpSpPr>
            <p:sp>
              <p:nvSpPr>
                <p:cNvPr id="434" name="AutoShape 28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266" y="2734"/>
                  <a:ext cx="216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5" name="Rectangle 289"/>
                <p:cNvSpPr>
                  <a:spLocks noChangeArrowheads="1"/>
                </p:cNvSpPr>
                <p:nvPr/>
              </p:nvSpPr>
              <p:spPr bwMode="auto">
                <a:xfrm>
                  <a:off x="3316" y="2768"/>
                  <a:ext cx="41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$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436" name="Rectangle 290"/>
                <p:cNvSpPr>
                  <a:spLocks noChangeArrowheads="1"/>
                </p:cNvSpPr>
                <p:nvPr/>
              </p:nvSpPr>
              <p:spPr bwMode="auto">
                <a:xfrm>
                  <a:off x="3358" y="2768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11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437" name="Group 293"/>
              <p:cNvGrpSpPr>
                <a:grpSpLocks noChangeAspect="1"/>
              </p:cNvGrpSpPr>
              <p:nvPr/>
            </p:nvGrpSpPr>
            <p:grpSpPr bwMode="auto">
              <a:xfrm>
                <a:off x="6731000" y="4800600"/>
                <a:ext cx="344488" cy="277813"/>
                <a:chOff x="4240" y="3024"/>
                <a:chExt cx="217" cy="175"/>
              </a:xfrm>
            </p:grpSpPr>
            <p:sp>
              <p:nvSpPr>
                <p:cNvPr id="438" name="AutoShape 29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240" y="3024"/>
                  <a:ext cx="217" cy="1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9" name="Rectangle 294"/>
                <p:cNvSpPr>
                  <a:spLocks noChangeArrowheads="1"/>
                </p:cNvSpPr>
                <p:nvPr/>
              </p:nvSpPr>
              <p:spPr bwMode="auto">
                <a:xfrm>
                  <a:off x="4291" y="3059"/>
                  <a:ext cx="41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$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440" name="Rectangle 295"/>
                <p:cNvSpPr>
                  <a:spLocks noChangeArrowheads="1"/>
                </p:cNvSpPr>
                <p:nvPr/>
              </p:nvSpPr>
              <p:spPr bwMode="auto">
                <a:xfrm>
                  <a:off x="4333" y="3059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11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  <p:grpSp>
            <p:nvGrpSpPr>
              <p:cNvPr id="441" name="Group 298"/>
              <p:cNvGrpSpPr>
                <a:grpSpLocks noChangeAspect="1"/>
              </p:cNvGrpSpPr>
              <p:nvPr/>
            </p:nvGrpSpPr>
            <p:grpSpPr bwMode="auto">
              <a:xfrm>
                <a:off x="8415338" y="4824413"/>
                <a:ext cx="342900" cy="276225"/>
                <a:chOff x="5301" y="3039"/>
                <a:chExt cx="216" cy="174"/>
              </a:xfrm>
            </p:grpSpPr>
            <p:sp>
              <p:nvSpPr>
                <p:cNvPr id="442" name="AutoShape 29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301" y="3039"/>
                  <a:ext cx="216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3" name="Rectangle 299"/>
                <p:cNvSpPr>
                  <a:spLocks noChangeArrowheads="1"/>
                </p:cNvSpPr>
                <p:nvPr/>
              </p:nvSpPr>
              <p:spPr bwMode="auto">
                <a:xfrm>
                  <a:off x="5351" y="3073"/>
                  <a:ext cx="41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$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444" name="Rectangle 300"/>
                <p:cNvSpPr>
                  <a:spLocks noChangeArrowheads="1"/>
                </p:cNvSpPr>
                <p:nvPr/>
              </p:nvSpPr>
              <p:spPr bwMode="auto">
                <a:xfrm>
                  <a:off x="5393" y="3073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000" b="0" i="0" u="none" strike="noStrike" cap="none" normalizeH="0" baseline="0">
                      <a:ln>
                        <a:noFill/>
                      </a:ln>
                      <a:effectLst/>
                      <a:latin typeface="Calibri" panose="020F0502020204030204" pitchFamily="34" charset="0"/>
                    </a:rPr>
                    <a:t>11</a:t>
                  </a:r>
                  <a:endParaRPr kumimoji="0" lang="zh-CN" altLang="zh-CN" sz="1800" b="0" i="0" u="none" strike="noStrike" cap="none" normalizeH="0" baseline="0">
                    <a:ln>
                      <a:noFill/>
                    </a:ln>
                    <a:effectLst/>
                  </a:endParaRPr>
                </a:p>
              </p:txBody>
            </p:sp>
          </p:grpSp>
        </p:grpSp>
        <p:grpSp>
          <p:nvGrpSpPr>
            <p:cNvPr id="446" name="Group 303"/>
            <p:cNvGrpSpPr>
              <a:grpSpLocks noChangeAspect="1"/>
            </p:cNvGrpSpPr>
            <p:nvPr/>
          </p:nvGrpSpPr>
          <p:grpSpPr bwMode="auto">
            <a:xfrm>
              <a:off x="5143500" y="2339975"/>
              <a:ext cx="1593850" cy="323850"/>
              <a:chOff x="3240" y="1474"/>
              <a:chExt cx="1004" cy="204"/>
            </a:xfrm>
          </p:grpSpPr>
          <p:sp>
            <p:nvSpPr>
              <p:cNvPr id="447" name="AutoShape 302"/>
              <p:cNvSpPr>
                <a:spLocks noChangeAspect="1" noChangeArrowheads="1" noTextEdit="1"/>
              </p:cNvSpPr>
              <p:nvPr/>
            </p:nvSpPr>
            <p:spPr bwMode="auto">
              <a:xfrm>
                <a:off x="3240" y="1474"/>
                <a:ext cx="1004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Rectangle 304"/>
              <p:cNvSpPr>
                <a:spLocks noChangeArrowheads="1"/>
              </p:cNvSpPr>
              <p:nvPr/>
            </p:nvSpPr>
            <p:spPr bwMode="auto">
              <a:xfrm>
                <a:off x="3297" y="1515"/>
                <a:ext cx="152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200" b="0" i="0" u="none" strike="noStrike" cap="none" normalizeH="0" baseline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议题</a:t>
                </a:r>
                <a:endParaRPr kumimoji="0" 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9" name="Rectangle 305"/>
              <p:cNvSpPr>
                <a:spLocks noChangeArrowheads="1"/>
              </p:cNvSpPr>
              <p:nvPr/>
            </p:nvSpPr>
            <p:spPr bwMode="auto">
              <a:xfrm>
                <a:off x="3491" y="1509"/>
                <a:ext cx="79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0" i="0" u="none" strike="noStrike" cap="none" normalizeH="0" baseline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0" name="Rectangle 306"/>
              <p:cNvSpPr>
                <a:spLocks noChangeArrowheads="1"/>
              </p:cNvSpPr>
              <p:nvPr/>
            </p:nvSpPr>
            <p:spPr bwMode="auto">
              <a:xfrm>
                <a:off x="3513" y="1509"/>
                <a:ext cx="103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0" i="0" u="none" strike="noStrike" cap="none" normalizeH="0" baseline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: 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1" name="Rectangle 307"/>
              <p:cNvSpPr>
                <a:spLocks noChangeArrowheads="1"/>
              </p:cNvSpPr>
              <p:nvPr/>
            </p:nvSpPr>
            <p:spPr bwMode="auto">
              <a:xfrm>
                <a:off x="3561" y="1509"/>
                <a:ext cx="5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0" u="none" strike="noStrike" cap="none" normalizeH="0" baseline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X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2" name="Rectangle 308"/>
              <p:cNvSpPr>
                <a:spLocks noChangeArrowheads="1"/>
              </p:cNvSpPr>
              <p:nvPr/>
            </p:nvSpPr>
            <p:spPr bwMode="auto">
              <a:xfrm>
                <a:off x="3617" y="1515"/>
                <a:ext cx="356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200" b="0" i="0" u="none" strike="noStrike" cap="none" normalizeH="0" baseline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项目我要中标</a:t>
                </a:r>
                <a:endParaRPr kumimoji="0" 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428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Paxos - </a:t>
            </a:r>
            <a:r>
              <a:rPr lang="zh-CN" altLang="en-US"/>
              <a:t>算法描述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/>
              <a:t>提案选定阶段</a:t>
            </a:r>
            <a:endParaRPr lang="en-US" altLang="zh-CN"/>
          </a:p>
          <a:p>
            <a:pPr lvl="1"/>
            <a:r>
              <a:rPr lang="en-US" altLang="zh-CN"/>
              <a:t>Proposer</a:t>
            </a:r>
            <a:r>
              <a:rPr lang="zh-CN" altLang="en-US"/>
              <a:t>向超过半数的</a:t>
            </a:r>
            <a:r>
              <a:rPr lang="en-US" altLang="zh-CN"/>
              <a:t>Acceptors</a:t>
            </a:r>
            <a:r>
              <a:rPr lang="zh-CN" altLang="en-US"/>
              <a:t>子集发送编号为</a:t>
            </a:r>
            <a:r>
              <a:rPr lang="en-US" altLang="zh-CN"/>
              <a:t>Mn</a:t>
            </a:r>
            <a:r>
              <a:rPr lang="zh-CN" altLang="en-US"/>
              <a:t>的 </a:t>
            </a:r>
            <a:r>
              <a:rPr lang="en-US" altLang="zh-CN"/>
              <a:t>prepare</a:t>
            </a:r>
            <a:r>
              <a:rPr lang="zh-CN" altLang="en-US"/>
              <a:t>请求</a:t>
            </a:r>
            <a:endParaRPr lang="en-US" altLang="zh-CN"/>
          </a:p>
          <a:p>
            <a:pPr lvl="1"/>
            <a:r>
              <a:rPr lang="zh-CN" altLang="en-US"/>
              <a:t>如果一个</a:t>
            </a:r>
            <a:r>
              <a:rPr lang="en-US" altLang="zh-CN"/>
              <a:t>Acceptor</a:t>
            </a:r>
            <a:r>
              <a:rPr lang="zh-CN" altLang="en-US"/>
              <a:t>收到编号为</a:t>
            </a:r>
            <a:r>
              <a:rPr lang="en-US" altLang="zh-CN"/>
              <a:t>Mn</a:t>
            </a:r>
            <a:r>
              <a:rPr lang="zh-CN" altLang="en-US"/>
              <a:t>的</a:t>
            </a:r>
            <a:r>
              <a:rPr lang="en-US" altLang="zh-CN"/>
              <a:t>prepare</a:t>
            </a:r>
            <a:r>
              <a:rPr lang="zh-CN" altLang="en-US"/>
              <a:t>请求，且编号</a:t>
            </a:r>
            <a:r>
              <a:rPr lang="en-US" altLang="zh-CN"/>
              <a:t>Mn</a:t>
            </a:r>
            <a:r>
              <a:rPr lang="zh-CN" altLang="en-US"/>
              <a:t>大于该</a:t>
            </a:r>
            <a:r>
              <a:rPr lang="en-US" altLang="zh-CN"/>
              <a:t>Acceptor</a:t>
            </a:r>
            <a:r>
              <a:rPr lang="zh-CN" altLang="en-US"/>
              <a:t>批准的所有</a:t>
            </a:r>
            <a:r>
              <a:rPr lang="en-US" altLang="zh-CN"/>
              <a:t>prepare</a:t>
            </a:r>
            <a:r>
              <a:rPr lang="zh-CN" altLang="en-US"/>
              <a:t>编号， 它将返回所批准的最大编号的提案给</a:t>
            </a:r>
            <a:r>
              <a:rPr lang="en-US" altLang="zh-CN"/>
              <a:t>Proposer</a:t>
            </a:r>
            <a:r>
              <a:rPr lang="zh-CN" altLang="en-US"/>
              <a:t>，同时承诺不会再响应小于</a:t>
            </a:r>
            <a:r>
              <a:rPr lang="en-US" altLang="zh-CN"/>
              <a:t>Mn</a:t>
            </a:r>
            <a:r>
              <a:rPr lang="zh-CN" altLang="en-US"/>
              <a:t>编号的提案</a:t>
            </a:r>
            <a:endParaRPr lang="en-US" altLang="zh-CN"/>
          </a:p>
          <a:p>
            <a:pPr marL="274320" lvl="1" indent="0">
              <a:buNone/>
            </a:pPr>
            <a:endParaRPr lang="en-US" altLang="zh-CN"/>
          </a:p>
          <a:p>
            <a:pPr rtl="0"/>
            <a:r>
              <a:rPr lang="zh-CN" altLang="en-US"/>
              <a:t>提案批准阶段</a:t>
            </a:r>
            <a:endParaRPr lang="en-US" altLang="zh-CN"/>
          </a:p>
          <a:p>
            <a:pPr lvl="1"/>
            <a:r>
              <a:rPr lang="zh-CN" altLang="en-US"/>
              <a:t>如果</a:t>
            </a:r>
            <a:r>
              <a:rPr lang="en-US" altLang="zh-CN"/>
              <a:t>Proposer</a:t>
            </a:r>
            <a:r>
              <a:rPr lang="zh-CN" altLang="en-US"/>
              <a:t>收到来自超过半数的</a:t>
            </a:r>
            <a:r>
              <a:rPr lang="en-US" altLang="zh-CN"/>
              <a:t>Acceptor</a:t>
            </a:r>
            <a:r>
              <a:rPr lang="zh-CN" altLang="en-US"/>
              <a:t>对于编号为</a:t>
            </a:r>
            <a:r>
              <a:rPr lang="en-US" altLang="zh-CN"/>
              <a:t>Mn</a:t>
            </a:r>
            <a:r>
              <a:rPr lang="zh-CN" altLang="en-US"/>
              <a:t>的</a:t>
            </a:r>
            <a:r>
              <a:rPr lang="en-US" altLang="zh-CN"/>
              <a:t>prepare</a:t>
            </a:r>
            <a:r>
              <a:rPr lang="zh-CN" altLang="en-US"/>
              <a:t>请求的响应，那么它就发送一个针对 </a:t>
            </a:r>
            <a:r>
              <a:rPr lang="en-US" altLang="zh-CN"/>
              <a:t>[Mn,Vn] </a:t>
            </a:r>
            <a:r>
              <a:rPr lang="zh-CN" altLang="en-US"/>
              <a:t>提案的</a:t>
            </a:r>
            <a:r>
              <a:rPr lang="en-US" altLang="zh-CN"/>
              <a:t>accept</a:t>
            </a:r>
            <a:r>
              <a:rPr lang="zh-CN" altLang="en-US"/>
              <a:t>请求给</a:t>
            </a:r>
            <a:r>
              <a:rPr lang="en-US" altLang="zh-CN"/>
              <a:t>Acceptor</a:t>
            </a:r>
            <a:r>
              <a:rPr lang="zh-CN" altLang="en-US"/>
              <a:t>， 如果</a:t>
            </a:r>
            <a:r>
              <a:rPr lang="en-US" altLang="zh-CN"/>
              <a:t>Acceptor</a:t>
            </a:r>
            <a:r>
              <a:rPr lang="zh-CN" altLang="en-US"/>
              <a:t>无响应值，则</a:t>
            </a:r>
            <a:r>
              <a:rPr lang="en-US" altLang="zh-CN"/>
              <a:t>Vn</a:t>
            </a:r>
            <a:r>
              <a:rPr lang="zh-CN" altLang="en-US"/>
              <a:t>为任意值</a:t>
            </a:r>
            <a:endParaRPr lang="en-US" altLang="zh-CN"/>
          </a:p>
          <a:p>
            <a:pPr lvl="1"/>
            <a:r>
              <a:rPr lang="zh-CN" altLang="en-US"/>
              <a:t>如果</a:t>
            </a:r>
            <a:r>
              <a:rPr lang="en-US" altLang="zh-CN"/>
              <a:t>Acceptor</a:t>
            </a:r>
            <a:r>
              <a:rPr lang="zh-CN" altLang="en-US"/>
              <a:t>收到 </a:t>
            </a:r>
            <a:r>
              <a:rPr lang="en-US" altLang="zh-CN"/>
              <a:t>[Mn</a:t>
            </a:r>
            <a:r>
              <a:rPr lang="zh-CN" altLang="en-US"/>
              <a:t>，</a:t>
            </a:r>
            <a:r>
              <a:rPr lang="en-US" altLang="zh-CN"/>
              <a:t>Vn] </a:t>
            </a:r>
            <a:r>
              <a:rPr lang="zh-CN" altLang="en-US"/>
              <a:t>的提案的</a:t>
            </a:r>
            <a:r>
              <a:rPr lang="en-US" altLang="zh-CN"/>
              <a:t>accept</a:t>
            </a:r>
            <a:r>
              <a:rPr lang="zh-CN" altLang="en-US"/>
              <a:t>请求， 只要该</a:t>
            </a:r>
            <a:r>
              <a:rPr lang="en-US" altLang="zh-CN"/>
              <a:t>acceptor</a:t>
            </a:r>
            <a:r>
              <a:rPr lang="zh-CN" altLang="en-US"/>
              <a:t>未对编号大于</a:t>
            </a:r>
            <a:r>
              <a:rPr lang="en-US" altLang="zh-CN"/>
              <a:t>Mn</a:t>
            </a:r>
            <a:r>
              <a:rPr lang="zh-CN" altLang="en-US"/>
              <a:t>的提案作出响应， 那么就通过该提案</a:t>
            </a:r>
            <a:endParaRPr lang="en-US" altLang="zh-CN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632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Paxos - </a:t>
            </a:r>
            <a:r>
              <a:rPr lang="zh-CN" altLang="en-US"/>
              <a:t>算法描述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r>
              <a:rPr lang="zh-CN" altLang="en-US"/>
              <a:t>提案获取阶段</a:t>
            </a:r>
            <a:r>
              <a:rPr lang="zh-CN" altLang="en-US">
                <a:solidFill>
                  <a:srgbClr val="FF0000"/>
                </a:solidFill>
              </a:rPr>
              <a:t>（三种方案）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通知所有的</a:t>
            </a:r>
            <a:r>
              <a:rPr lang="en-US" altLang="zh-CN"/>
              <a:t>Learner</a:t>
            </a:r>
            <a:endParaRPr lang="en-US" altLang="zh-CN">
              <a:solidFill>
                <a:srgbClr val="FFC000"/>
              </a:solidFill>
            </a:endParaRPr>
          </a:p>
          <a:p>
            <a:pPr lvl="1"/>
            <a:r>
              <a:rPr lang="zh-CN" altLang="en-US"/>
              <a:t>统一发送给主</a:t>
            </a:r>
            <a:r>
              <a:rPr lang="en-US" altLang="zh-CN"/>
              <a:t>Learner</a:t>
            </a:r>
            <a:endParaRPr lang="en-US" altLang="zh-CN">
              <a:solidFill>
                <a:srgbClr val="FFC000"/>
              </a:solidFill>
            </a:endParaRPr>
          </a:p>
          <a:p>
            <a:pPr lvl="1"/>
            <a:r>
              <a:rPr lang="zh-CN" altLang="en-US"/>
              <a:t>发送给</a:t>
            </a:r>
            <a:r>
              <a:rPr lang="en-US" altLang="zh-CN"/>
              <a:t>Learner</a:t>
            </a:r>
            <a:r>
              <a:rPr lang="zh-CN" altLang="en-US"/>
              <a:t>的特定集合， 特定集合中的</a:t>
            </a:r>
            <a:r>
              <a:rPr lang="en-US" altLang="zh-CN"/>
              <a:t>Learner</a:t>
            </a:r>
            <a:r>
              <a:rPr lang="zh-CN" altLang="en-US"/>
              <a:t>向全部的</a:t>
            </a:r>
            <a:r>
              <a:rPr lang="en-US" altLang="zh-CN"/>
              <a:t>Learner</a:t>
            </a:r>
            <a:r>
              <a:rPr lang="zh-CN" altLang="en-US"/>
              <a:t>通知</a:t>
            </a:r>
            <a:endParaRPr lang="en-US" altLang="zh-CN"/>
          </a:p>
          <a:p>
            <a:pPr marL="274320" lvl="1" indent="0">
              <a:buNone/>
            </a:pPr>
            <a:endParaRPr lang="en-US" altLang="zh-CN"/>
          </a:p>
          <a:p>
            <a:pPr marL="274320" lvl="1" indent="0">
              <a:buNone/>
            </a:pPr>
            <a:endParaRPr lang="en-US" altLang="zh-CN"/>
          </a:p>
          <a:p>
            <a:pPr rtl="0"/>
            <a:r>
              <a:rPr lang="zh-CN" altLang="en-US"/>
              <a:t>算法优化</a:t>
            </a:r>
            <a:endParaRPr lang="en-US" altLang="zh-CN"/>
          </a:p>
          <a:p>
            <a:pPr lvl="1"/>
            <a:r>
              <a:rPr lang="zh-CN" altLang="en-US"/>
              <a:t>一个</a:t>
            </a:r>
            <a:r>
              <a:rPr lang="en-US" altLang="zh-CN"/>
              <a:t>Acceptor</a:t>
            </a:r>
            <a:r>
              <a:rPr lang="zh-CN" altLang="en-US"/>
              <a:t>收到了一个</a:t>
            </a:r>
            <a:r>
              <a:rPr lang="en-US" altLang="zh-CN"/>
              <a:t>prepare</a:t>
            </a:r>
            <a:r>
              <a:rPr lang="zh-CN" altLang="en-US"/>
              <a:t>请求为 </a:t>
            </a:r>
            <a:r>
              <a:rPr lang="en-US" altLang="zh-CN"/>
              <a:t>[Mm, Vn] </a:t>
            </a:r>
            <a:r>
              <a:rPr lang="zh-CN" altLang="en-US"/>
              <a:t>，但该</a:t>
            </a:r>
            <a:r>
              <a:rPr lang="en-US" altLang="zh-CN"/>
              <a:t>Acceptor</a:t>
            </a:r>
            <a:r>
              <a:rPr lang="zh-CN" altLang="en-US"/>
              <a:t>已经对</a:t>
            </a:r>
            <a:r>
              <a:rPr lang="en-US" altLang="zh-CN"/>
              <a:t>[Mn, Vn]</a:t>
            </a:r>
            <a:r>
              <a:rPr lang="zh-CN" altLang="en-US"/>
              <a:t>请求做出了批准，</a:t>
            </a:r>
            <a:r>
              <a:rPr lang="en-US" altLang="zh-CN"/>
              <a:t>Accptor</a:t>
            </a:r>
            <a:r>
              <a:rPr lang="zh-CN" altLang="en-US"/>
              <a:t>可以忽略已经批准过的提案的</a:t>
            </a:r>
            <a:r>
              <a:rPr lang="en-US" altLang="zh-CN"/>
              <a:t>prepare</a:t>
            </a:r>
            <a:r>
              <a:rPr lang="zh-CN" altLang="en-US"/>
              <a:t>请求</a:t>
            </a:r>
            <a:r>
              <a:rPr lang="en-US" altLang="zh-CN"/>
              <a:t>( m ≠ n)</a:t>
            </a:r>
          </a:p>
          <a:p>
            <a:pPr lvl="1"/>
            <a:r>
              <a:rPr lang="zh-CN" altLang="en-US"/>
              <a:t>选取主</a:t>
            </a:r>
            <a:r>
              <a:rPr lang="en-US" altLang="zh-CN"/>
              <a:t>Proposer</a:t>
            </a:r>
            <a:r>
              <a:rPr lang="zh-CN" altLang="en-US"/>
              <a:t>，保持</a:t>
            </a:r>
            <a:r>
              <a:rPr lang="en-US" altLang="zh-CN"/>
              <a:t>Paxos</a:t>
            </a:r>
            <a:r>
              <a:rPr lang="zh-CN" altLang="en-US"/>
              <a:t>的活性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5314656" y="2169804"/>
            <a:ext cx="553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//</a:t>
            </a:r>
            <a:r>
              <a:rPr lang="zh-CN" altLang="en-US" sz="200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通知次数过于频繁，至少为两个个数的乘积次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14656" y="2539136"/>
            <a:ext cx="31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//</a:t>
            </a:r>
            <a:r>
              <a:rPr lang="zh-CN" altLang="en-US" sz="200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主</a:t>
            </a:r>
            <a:r>
              <a:rPr lang="en-US" altLang="zh-CN" sz="200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Learner</a:t>
            </a:r>
            <a:r>
              <a:rPr lang="zh-CN" altLang="en-US" sz="200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单点，不稳定</a:t>
            </a:r>
          </a:p>
        </p:txBody>
      </p:sp>
    </p:spTree>
    <p:extLst>
      <p:ext uri="{BB962C8B-B14F-4D97-AF65-F5344CB8AC3E}">
        <p14:creationId xmlns:p14="http://schemas.microsoft.com/office/powerpoint/2010/main" val="175212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Zookeeper Atomic Broadcast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/>
              <a:t>角色</a:t>
            </a:r>
            <a:endParaRPr lang="en-US" altLang="zh-CN"/>
          </a:p>
          <a:p>
            <a:pPr lvl="1"/>
            <a:r>
              <a:rPr lang="en-US" altLang="zh-CN"/>
              <a:t>Leader</a:t>
            </a:r>
            <a:r>
              <a:rPr lang="zh-CN" altLang="en-US"/>
              <a:t>：提供读、写服务</a:t>
            </a:r>
            <a:endParaRPr lang="en-US" altLang="zh-CN"/>
          </a:p>
          <a:p>
            <a:pPr lvl="1"/>
            <a:r>
              <a:rPr lang="en-US" altLang="zh-CN"/>
              <a:t>Follower</a:t>
            </a:r>
            <a:r>
              <a:rPr lang="zh-CN" altLang="en-US"/>
              <a:t>：提供读服务</a:t>
            </a:r>
            <a:endParaRPr lang="en-US" altLang="zh-CN"/>
          </a:p>
          <a:p>
            <a:pPr lvl="1"/>
            <a:r>
              <a:rPr lang="en-US" altLang="zh-CN"/>
              <a:t>Observer</a:t>
            </a:r>
            <a:r>
              <a:rPr lang="zh-CN" altLang="en-US"/>
              <a:t>：提供读服务，不参与</a:t>
            </a:r>
            <a:r>
              <a:rPr lang="en-US" altLang="zh-CN"/>
              <a:t>Leader</a:t>
            </a:r>
            <a:r>
              <a:rPr lang="zh-CN" altLang="en-US"/>
              <a:t>选举，不参与</a:t>
            </a:r>
            <a:r>
              <a:rPr lang="en-US" altLang="zh-CN"/>
              <a:t>Quorum</a:t>
            </a:r>
            <a:r>
              <a:rPr lang="zh-CN" altLang="en-US"/>
              <a:t>操作，提高读性能</a:t>
            </a:r>
            <a:endParaRPr lang="en-US" altLang="zh-CN"/>
          </a:p>
          <a:p>
            <a:pPr marL="274320" lvl="1" indent="0">
              <a:buNone/>
            </a:pPr>
            <a:endParaRPr lang="en-US" altLang="zh-CN"/>
          </a:p>
          <a:p>
            <a:pPr rtl="0"/>
            <a:r>
              <a:rPr lang="zh-CN" altLang="en-US"/>
              <a:t>协议核心描述</a:t>
            </a:r>
            <a:endParaRPr lang="en-US" altLang="zh-CN"/>
          </a:p>
          <a:p>
            <a:pPr lvl="1"/>
            <a:r>
              <a:rPr lang="zh-CN" altLang="en-US"/>
              <a:t>事务顺序的处理</a:t>
            </a:r>
            <a:endParaRPr lang="en-US" altLang="zh-CN"/>
          </a:p>
          <a:p>
            <a:pPr lvl="1"/>
            <a:r>
              <a:rPr lang="zh-CN" altLang="en-US"/>
              <a:t>所有的事务请求都由</a:t>
            </a:r>
            <a:r>
              <a:rPr lang="en-US" altLang="zh-CN"/>
              <a:t>leader</a:t>
            </a:r>
            <a:r>
              <a:rPr lang="zh-CN" altLang="en-US"/>
              <a:t>服务器统一处理， </a:t>
            </a:r>
            <a:r>
              <a:rPr lang="en-US" altLang="zh-CN"/>
              <a:t>leader</a:t>
            </a:r>
            <a:r>
              <a:rPr lang="zh-CN" altLang="en-US"/>
              <a:t>服务器接收客户端请求并转换为</a:t>
            </a:r>
            <a:r>
              <a:rPr lang="en-US" altLang="zh-CN"/>
              <a:t>proposal</a:t>
            </a:r>
            <a:r>
              <a:rPr lang="zh-CN" altLang="en-US"/>
              <a:t>（提案）分发给集群中的其他服务器， 收到超过半数的响应，则发起</a:t>
            </a:r>
            <a:r>
              <a:rPr lang="en-US" altLang="zh-CN"/>
              <a:t>commit</a:t>
            </a:r>
            <a:r>
              <a:rPr lang="zh-CN" altLang="en-US"/>
              <a:t>，要求对之前的</a:t>
            </a:r>
            <a:r>
              <a:rPr lang="en-US" altLang="zh-CN"/>
              <a:t>proposal</a:t>
            </a:r>
            <a:r>
              <a:rPr lang="zh-CN" altLang="en-US"/>
              <a:t>进行提交</a:t>
            </a:r>
          </a:p>
          <a:p>
            <a:pPr lvl="1"/>
            <a:endParaRPr lang="en-US" altLang="zh-CN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42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内容</a:t>
            </a:r>
          </a:p>
        </p:txBody>
      </p:sp>
      <p:sp>
        <p:nvSpPr>
          <p:cNvPr id="5" name="云形 4">
            <a:extLst>
              <a:ext uri="{FF2B5EF4-FFF2-40B4-BE49-F238E27FC236}">
                <a16:creationId xmlns:a16="http://schemas.microsoft.com/office/drawing/2014/main" id="{74A9DDC9-E17F-4978-898B-8296793A938E}"/>
              </a:ext>
            </a:extLst>
          </p:cNvPr>
          <p:cNvSpPr/>
          <p:nvPr/>
        </p:nvSpPr>
        <p:spPr>
          <a:xfrm>
            <a:off x="1989956" y="2852936"/>
            <a:ext cx="2520280" cy="1584176"/>
          </a:xfrm>
          <a:prstGeom prst="cloud">
            <a:avLst/>
          </a:prstGeom>
          <a:ln>
            <a:miter lim="800000"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分布式一致性概念</a:t>
            </a:r>
          </a:p>
        </p:txBody>
      </p:sp>
      <p:sp>
        <p:nvSpPr>
          <p:cNvPr id="9" name="云形 8">
            <a:extLst>
              <a:ext uri="{FF2B5EF4-FFF2-40B4-BE49-F238E27FC236}">
                <a16:creationId xmlns:a16="http://schemas.microsoft.com/office/drawing/2014/main" id="{0C4BEFB0-0897-4131-A0D8-8D3832D49D4F}"/>
              </a:ext>
            </a:extLst>
          </p:cNvPr>
          <p:cNvSpPr/>
          <p:nvPr/>
        </p:nvSpPr>
        <p:spPr>
          <a:xfrm>
            <a:off x="7966620" y="2852936"/>
            <a:ext cx="2520280" cy="1584176"/>
          </a:xfrm>
          <a:prstGeom prst="cloud">
            <a:avLst/>
          </a:prstGeom>
          <a:ln>
            <a:miter lim="800000"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Zookeeper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云形 9">
            <a:extLst>
              <a:ext uri="{FF2B5EF4-FFF2-40B4-BE49-F238E27FC236}">
                <a16:creationId xmlns:a16="http://schemas.microsoft.com/office/drawing/2014/main" id="{0EFF3524-A199-479D-82B8-3CC1900C01B9}"/>
              </a:ext>
            </a:extLst>
          </p:cNvPr>
          <p:cNvSpPr/>
          <p:nvPr/>
        </p:nvSpPr>
        <p:spPr>
          <a:xfrm>
            <a:off x="4978288" y="2852936"/>
            <a:ext cx="2520280" cy="1584176"/>
          </a:xfrm>
          <a:prstGeom prst="cloud">
            <a:avLst/>
          </a:prstGeom>
          <a:ln>
            <a:miter lim="800000"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一致性协议算法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 - 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运行模式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/>
              <a:t>崩溃恢复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当</a:t>
            </a:r>
            <a:r>
              <a:rPr lang="en-US" altLang="zh-CN"/>
              <a:t>leader</a:t>
            </a:r>
            <a:r>
              <a:rPr lang="zh-CN" altLang="en-US"/>
              <a:t>服务出现故障后， 或者和超过半数的</a:t>
            </a:r>
            <a:r>
              <a:rPr lang="en-US" altLang="zh-CN"/>
              <a:t>follower</a:t>
            </a:r>
            <a:r>
              <a:rPr lang="zh-CN" altLang="en-US"/>
              <a:t>断开连接， 集群将进入崩溃恢复模式， 重新选举出新的</a:t>
            </a:r>
            <a:r>
              <a:rPr lang="en-US" altLang="zh-CN"/>
              <a:t>leader</a:t>
            </a:r>
            <a:r>
              <a:rPr lang="zh-CN" altLang="en-US"/>
              <a:t>，并和其他超过半数的服务进行数据同步，完成后将退出恢复模式 </a:t>
            </a:r>
            <a:r>
              <a:rPr lang="en-US" altLang="zh-CN"/>
              <a:t>--- </a:t>
            </a:r>
            <a:r>
              <a:rPr lang="zh-CN" altLang="en-US"/>
              <a:t>新加入的机器也将进入恢复模式， 与</a:t>
            </a:r>
            <a:r>
              <a:rPr lang="en-US" altLang="zh-CN"/>
              <a:t>leader</a:t>
            </a:r>
            <a:r>
              <a:rPr lang="zh-CN" altLang="en-US"/>
              <a:t>进行数据同步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leader</a:t>
            </a:r>
            <a:r>
              <a:rPr lang="zh-CN" altLang="en-US"/>
              <a:t>的快速选举 ： 拥有集群中最高编号的</a:t>
            </a:r>
            <a:r>
              <a:rPr lang="en-US" altLang="zh-CN"/>
              <a:t>ZXID</a:t>
            </a:r>
            <a:r>
              <a:rPr lang="zh-CN" altLang="en-US"/>
              <a:t>，将成为新的</a:t>
            </a:r>
            <a:r>
              <a:rPr lang="en-US" altLang="zh-CN"/>
              <a:t>leader</a:t>
            </a:r>
            <a:r>
              <a:rPr lang="zh-CN" altLang="en-US"/>
              <a:t>，拥有最全的</a:t>
            </a:r>
            <a:r>
              <a:rPr lang="en-US" altLang="zh-CN"/>
              <a:t>proposal</a:t>
            </a:r>
            <a:r>
              <a:rPr lang="zh-CN" altLang="en-US"/>
              <a:t>事务数据， 不需要再检测</a:t>
            </a:r>
            <a:r>
              <a:rPr lang="en-US" altLang="zh-CN"/>
              <a:t>proposal</a:t>
            </a:r>
            <a:r>
              <a:rPr lang="zh-CN" altLang="en-US"/>
              <a:t>提交和丢弃的工作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ZXID </a:t>
            </a:r>
            <a:r>
              <a:rPr lang="zh-CN" altLang="en-US"/>
              <a:t>： </a:t>
            </a:r>
            <a:r>
              <a:rPr lang="en-US" altLang="zh-CN"/>
              <a:t>64</a:t>
            </a:r>
            <a:r>
              <a:rPr lang="zh-CN" altLang="en-US"/>
              <a:t>位整型，高位为 </a:t>
            </a:r>
            <a:r>
              <a:rPr lang="en-US" altLang="zh-CN"/>
              <a:t>leader</a:t>
            </a:r>
            <a:r>
              <a:rPr lang="zh-CN" altLang="en-US"/>
              <a:t>的周期编号</a:t>
            </a:r>
            <a:r>
              <a:rPr lang="en-US" altLang="zh-CN"/>
              <a:t>epoch</a:t>
            </a:r>
            <a:r>
              <a:rPr lang="zh-CN" altLang="en-US"/>
              <a:t>， 低位为新的</a:t>
            </a:r>
            <a:r>
              <a:rPr lang="en-US" altLang="zh-CN"/>
              <a:t>proposal</a:t>
            </a:r>
            <a:r>
              <a:rPr lang="zh-CN" altLang="en-US"/>
              <a:t>编号</a:t>
            </a:r>
            <a:endParaRPr lang="en-US" altLang="zh-CN"/>
          </a:p>
          <a:p>
            <a:pPr lvl="2"/>
            <a:endParaRPr lang="en-US" altLang="zh-CN"/>
          </a:p>
          <a:p>
            <a:pPr lvl="1"/>
            <a:endParaRPr lang="en-US" altLang="zh-CN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017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 - 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运行模式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CN" altLang="en-US"/>
              <a:t>消息广播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退出恢复模式后，进入消息广播模式，非</a:t>
            </a:r>
            <a:r>
              <a:rPr lang="en-US" altLang="zh-CN"/>
              <a:t>leader</a:t>
            </a:r>
            <a:r>
              <a:rPr lang="zh-CN" altLang="en-US"/>
              <a:t>服务器接收到客户端请求将转发给</a:t>
            </a:r>
            <a:r>
              <a:rPr lang="en-US" altLang="zh-CN"/>
              <a:t>leader</a:t>
            </a:r>
            <a:r>
              <a:rPr lang="zh-CN" altLang="en-US"/>
              <a:t>服务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协议：类似于二阶段提交，不同之处在于移除了中断逻辑</a:t>
            </a:r>
            <a:r>
              <a:rPr lang="en-US" altLang="zh-CN"/>
              <a:t>leader</a:t>
            </a:r>
            <a:r>
              <a:rPr lang="zh-CN" altLang="en-US"/>
              <a:t>接收到请求， 向</a:t>
            </a:r>
            <a:r>
              <a:rPr lang="en-US" altLang="zh-CN"/>
              <a:t>follower</a:t>
            </a:r>
            <a:r>
              <a:rPr lang="zh-CN" altLang="en-US"/>
              <a:t>发送</a:t>
            </a:r>
            <a:r>
              <a:rPr lang="en-US" altLang="zh-CN"/>
              <a:t>proposal</a:t>
            </a:r>
            <a:r>
              <a:rPr lang="zh-CN" altLang="en-US"/>
              <a:t>请求，等待超过半数的响应，然后提交</a:t>
            </a:r>
            <a:r>
              <a:rPr lang="en-US" altLang="zh-CN"/>
              <a:t>comit</a:t>
            </a:r>
            <a:r>
              <a:rPr lang="zh-CN" altLang="en-US"/>
              <a:t>请求提交事务（通过进入崩溃恢复模式，解决脑裂问题）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leaer</a:t>
            </a:r>
            <a:r>
              <a:rPr lang="zh-CN" altLang="en-US"/>
              <a:t>服务器为每个</a:t>
            </a:r>
            <a:r>
              <a:rPr lang="en-US" altLang="zh-CN"/>
              <a:t>proposal</a:t>
            </a:r>
            <a:r>
              <a:rPr lang="zh-CN" altLang="en-US"/>
              <a:t>事务分配</a:t>
            </a:r>
            <a:r>
              <a:rPr lang="en-US" altLang="zh-CN"/>
              <a:t>id</a:t>
            </a:r>
            <a:r>
              <a:rPr lang="zh-CN" altLang="en-US"/>
              <a:t>（</a:t>
            </a:r>
            <a:r>
              <a:rPr lang="en-US" altLang="zh-CN"/>
              <a:t>ZXID</a:t>
            </a:r>
            <a:r>
              <a:rPr lang="zh-CN" altLang="en-US"/>
              <a:t>），为每个</a:t>
            </a:r>
            <a:r>
              <a:rPr lang="en-US" altLang="zh-CN"/>
              <a:t>follower</a:t>
            </a:r>
            <a:r>
              <a:rPr lang="zh-CN" altLang="en-US"/>
              <a:t>分配一个单独的队列，将要广播的</a:t>
            </a:r>
            <a:r>
              <a:rPr lang="en-US" altLang="zh-CN"/>
              <a:t>proposal</a:t>
            </a:r>
            <a:r>
              <a:rPr lang="zh-CN" altLang="en-US"/>
              <a:t>加入队列中，</a:t>
            </a:r>
            <a:r>
              <a:rPr lang="en-US" altLang="zh-CN"/>
              <a:t>FIFO</a:t>
            </a:r>
            <a:r>
              <a:rPr lang="zh-CN" altLang="en-US"/>
              <a:t>特性的</a:t>
            </a:r>
            <a:r>
              <a:rPr lang="en-US" altLang="zh-CN"/>
              <a:t>TCP</a:t>
            </a:r>
            <a:r>
              <a:rPr lang="zh-CN" altLang="en-US"/>
              <a:t>协议来进行网络通信，保证消息的顺序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ZXID</a:t>
            </a:r>
          </a:p>
          <a:p>
            <a:pPr lvl="2"/>
            <a:endParaRPr lang="en-US" altLang="zh-CN"/>
          </a:p>
          <a:p>
            <a:pPr lvl="1"/>
            <a:endParaRPr lang="en-US" altLang="zh-CN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46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 - 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运行模式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CN" altLang="en-US"/>
              <a:t>消息广播 </a:t>
            </a:r>
            <a:r>
              <a:rPr lang="en-US" altLang="zh-CN"/>
              <a:t>- </a:t>
            </a:r>
            <a:r>
              <a:rPr lang="zh-CN" altLang="en-US"/>
              <a:t>系统模型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存在一个任意</a:t>
            </a:r>
            <a:r>
              <a:rPr lang="en-US" altLang="zh-CN"/>
              <a:t>Quorum</a:t>
            </a:r>
            <a:r>
              <a:rPr lang="zh-CN" altLang="en-US"/>
              <a:t>是集群的子集， 并且 存在任意</a:t>
            </a:r>
            <a:r>
              <a:rPr lang="en-US" altLang="zh-CN"/>
              <a:t>Quorum1</a:t>
            </a:r>
            <a:r>
              <a:rPr lang="zh-CN" altLang="en-US"/>
              <a:t>和</a:t>
            </a:r>
            <a:r>
              <a:rPr lang="en-US" altLang="zh-CN"/>
              <a:t>Quorum2</a:t>
            </a:r>
            <a:r>
              <a:rPr lang="zh-CN" altLang="en-US"/>
              <a:t>，且他们的交集不为空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完整性 ：进程</a:t>
            </a:r>
            <a:r>
              <a:rPr lang="en-US" altLang="zh-CN"/>
              <a:t>Pj</a:t>
            </a:r>
            <a:r>
              <a:rPr lang="zh-CN" altLang="en-US"/>
              <a:t>如果收到</a:t>
            </a:r>
            <a:r>
              <a:rPr lang="en-US" altLang="zh-CN"/>
              <a:t>Pi</a:t>
            </a:r>
            <a:r>
              <a:rPr lang="zh-CN" altLang="en-US"/>
              <a:t>的消息</a:t>
            </a:r>
            <a:r>
              <a:rPr lang="en-US" altLang="zh-CN"/>
              <a:t>m</a:t>
            </a:r>
            <a:r>
              <a:rPr lang="zh-CN" altLang="en-US"/>
              <a:t>，那么</a:t>
            </a:r>
            <a:r>
              <a:rPr lang="en-US" altLang="zh-CN"/>
              <a:t>Pi</a:t>
            </a:r>
            <a:r>
              <a:rPr lang="zh-CN" altLang="en-US"/>
              <a:t>一定发送了该消息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前置性 ：如果</a:t>
            </a:r>
            <a:r>
              <a:rPr lang="en-US" altLang="zh-CN"/>
              <a:t>Pj</a:t>
            </a:r>
            <a:r>
              <a:rPr lang="zh-CN" altLang="en-US"/>
              <a:t>收到</a:t>
            </a:r>
            <a:r>
              <a:rPr lang="en-US" altLang="zh-CN"/>
              <a:t>Pi</a:t>
            </a:r>
            <a:r>
              <a:rPr lang="zh-CN" altLang="en-US"/>
              <a:t>消息</a:t>
            </a:r>
            <a:r>
              <a:rPr lang="en-US" altLang="zh-CN"/>
              <a:t>m’</a:t>
            </a:r>
            <a:r>
              <a:rPr lang="zh-CN" altLang="en-US"/>
              <a:t>、</a:t>
            </a:r>
            <a:r>
              <a:rPr lang="en-US" altLang="zh-CN"/>
              <a:t>m</a:t>
            </a:r>
            <a:r>
              <a:rPr lang="zh-CN" altLang="en-US"/>
              <a:t>， </a:t>
            </a:r>
            <a:r>
              <a:rPr lang="en-US" altLang="zh-CN"/>
              <a:t>m’</a:t>
            </a:r>
            <a:r>
              <a:rPr lang="zh-CN" altLang="en-US"/>
              <a:t>为</a:t>
            </a:r>
            <a:r>
              <a:rPr lang="en-US" altLang="zh-CN"/>
              <a:t>m</a:t>
            </a:r>
            <a:r>
              <a:rPr lang="zh-CN" altLang="en-US"/>
              <a:t>的前置消息，那么一定是先接收到</a:t>
            </a:r>
            <a:r>
              <a:rPr lang="en-US" altLang="zh-CN"/>
              <a:t>m’ </a:t>
            </a:r>
            <a:r>
              <a:rPr lang="zh-CN" altLang="en-US"/>
              <a:t>后接收到</a:t>
            </a:r>
            <a:r>
              <a:rPr lang="en-US" altLang="zh-CN"/>
              <a:t>m</a:t>
            </a:r>
            <a:r>
              <a:rPr lang="zh-CN" altLang="en-US"/>
              <a:t>，所有消息都必须严格按照顺序进行处理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 如果事务</a:t>
            </a:r>
            <a:r>
              <a:rPr lang="en-US" altLang="zh-CN"/>
              <a:t>A</a:t>
            </a:r>
            <a:r>
              <a:rPr lang="zh-CN" altLang="en-US"/>
              <a:t>优先于事务</a:t>
            </a:r>
            <a:r>
              <a:rPr lang="en-US" altLang="zh-CN"/>
              <a:t>B</a:t>
            </a:r>
            <a:r>
              <a:rPr lang="zh-CN" altLang="en-US"/>
              <a:t>，那么以下条件有且只有一个满足</a:t>
            </a:r>
          </a:p>
          <a:p>
            <a:pPr lvl="2"/>
            <a:r>
              <a:rPr lang="en-US" altLang="zh-CN"/>
              <a:t>epoch(A) &lt; epoch(B)</a:t>
            </a:r>
          </a:p>
          <a:p>
            <a:pPr lvl="2"/>
            <a:r>
              <a:rPr lang="en-US" altLang="zh-CN"/>
              <a:t>epoch(A) = epoch(B), </a:t>
            </a:r>
            <a:r>
              <a:rPr lang="zh-CN" altLang="en-US"/>
              <a:t>同时</a:t>
            </a:r>
            <a:r>
              <a:rPr lang="en-US" altLang="zh-CN"/>
              <a:t>proposal(A) &lt; proposal(B)</a:t>
            </a:r>
          </a:p>
          <a:p>
            <a:pPr lvl="2"/>
            <a:endParaRPr lang="en-US" altLang="zh-CN"/>
          </a:p>
          <a:p>
            <a:pPr lvl="1"/>
            <a:endParaRPr lang="en-US" altLang="zh-CN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710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 - 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算法描述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/>
              <a:t>阶段一：发现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Follower </a:t>
            </a:r>
            <a:r>
              <a:rPr lang="zh-CN" altLang="en-US"/>
              <a:t>将自己最后接收到的事务</a:t>
            </a:r>
            <a:r>
              <a:rPr lang="en-US" altLang="zh-CN"/>
              <a:t>proposal</a:t>
            </a:r>
            <a:r>
              <a:rPr lang="zh-CN" altLang="en-US"/>
              <a:t>的</a:t>
            </a:r>
            <a:r>
              <a:rPr lang="en-US" altLang="zh-CN"/>
              <a:t>epoch</a:t>
            </a:r>
            <a:r>
              <a:rPr lang="zh-CN" altLang="en-US"/>
              <a:t>值发送给准 </a:t>
            </a:r>
            <a:r>
              <a:rPr lang="en-US" altLang="zh-CN"/>
              <a:t>Leader</a:t>
            </a:r>
          </a:p>
          <a:p>
            <a:pPr lvl="1"/>
            <a:endParaRPr lang="en-US" altLang="zh-CN"/>
          </a:p>
          <a:p>
            <a:pPr lvl="1"/>
            <a:r>
              <a:rPr lang="zh-CN" altLang="en-US"/>
              <a:t>准</a:t>
            </a:r>
            <a:r>
              <a:rPr lang="en-US" altLang="zh-CN"/>
              <a:t>leader</a:t>
            </a:r>
            <a:r>
              <a:rPr lang="zh-CN" altLang="en-US"/>
              <a:t>收到过半</a:t>
            </a:r>
            <a:r>
              <a:rPr lang="en-US" altLang="zh-CN"/>
              <a:t>Follower</a:t>
            </a:r>
            <a:r>
              <a:rPr lang="zh-CN" altLang="en-US"/>
              <a:t>的</a:t>
            </a:r>
            <a:r>
              <a:rPr lang="en-US" altLang="zh-CN"/>
              <a:t>epoch</a:t>
            </a:r>
            <a:r>
              <a:rPr lang="zh-CN" altLang="en-US"/>
              <a:t>值，会生成新的</a:t>
            </a:r>
            <a:r>
              <a:rPr lang="en-US" altLang="zh-CN"/>
              <a:t>epoch + 1</a:t>
            </a:r>
            <a:r>
              <a:rPr lang="zh-CN" altLang="en-US"/>
              <a:t>值，发送给这些</a:t>
            </a:r>
            <a:r>
              <a:rPr lang="en-US" altLang="zh-CN"/>
              <a:t>Follower</a:t>
            </a:r>
          </a:p>
          <a:p>
            <a:pPr lvl="1"/>
            <a:endParaRPr lang="en-US" altLang="zh-CN"/>
          </a:p>
          <a:p>
            <a:pPr lvl="1"/>
            <a:r>
              <a:rPr lang="en-US" altLang="zh-CN"/>
              <a:t>Follower</a:t>
            </a:r>
            <a:r>
              <a:rPr lang="zh-CN" altLang="en-US"/>
              <a:t>收到新的</a:t>
            </a:r>
            <a:r>
              <a:rPr lang="en-US" altLang="zh-CN"/>
              <a:t>epoch</a:t>
            </a:r>
            <a:r>
              <a:rPr lang="zh-CN" altLang="en-US"/>
              <a:t>值，如果当前的</a:t>
            </a:r>
            <a:r>
              <a:rPr lang="en-US" altLang="zh-CN"/>
              <a:t>epoch</a:t>
            </a:r>
            <a:r>
              <a:rPr lang="zh-CN" altLang="en-US"/>
              <a:t>值小于新接收到的</a:t>
            </a:r>
            <a:r>
              <a:rPr lang="en-US" altLang="zh-CN"/>
              <a:t>epoch</a:t>
            </a:r>
            <a:r>
              <a:rPr lang="zh-CN" altLang="en-US"/>
              <a:t>值，则更新当前的</a:t>
            </a:r>
            <a:r>
              <a:rPr lang="en-US" altLang="zh-CN"/>
              <a:t>epoch</a:t>
            </a:r>
            <a:r>
              <a:rPr lang="zh-CN" altLang="en-US"/>
              <a:t>值，并</a:t>
            </a:r>
            <a:r>
              <a:rPr lang="en-US" altLang="zh-CN"/>
              <a:t>ACK</a:t>
            </a:r>
            <a:r>
              <a:rPr lang="zh-CN" altLang="en-US"/>
              <a:t>给</a:t>
            </a:r>
            <a:r>
              <a:rPr lang="en-US" altLang="zh-CN"/>
              <a:t>Leader</a:t>
            </a:r>
            <a:r>
              <a:rPr lang="zh-CN" altLang="en-US"/>
              <a:t>当前的</a:t>
            </a:r>
            <a:r>
              <a:rPr lang="en-US" altLang="zh-CN"/>
              <a:t>epoch</a:t>
            </a:r>
            <a:r>
              <a:rPr lang="zh-CN" altLang="en-US"/>
              <a:t>值和该</a:t>
            </a:r>
            <a:r>
              <a:rPr lang="en-US" altLang="zh-CN"/>
              <a:t>Follower</a:t>
            </a:r>
            <a:r>
              <a:rPr lang="zh-CN" altLang="en-US"/>
              <a:t>的历史事务</a:t>
            </a:r>
            <a:r>
              <a:rPr lang="en-US" altLang="zh-CN"/>
              <a:t>proposal</a:t>
            </a:r>
            <a:r>
              <a:rPr lang="zh-CN" altLang="en-US"/>
              <a:t>的集合</a:t>
            </a:r>
            <a:endParaRPr lang="en-US" altLang="zh-CN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195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 - 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算法描述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/>
              <a:t>阶段二：同步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Leader</a:t>
            </a:r>
            <a:r>
              <a:rPr lang="zh-CN" altLang="en-US"/>
              <a:t>将新的</a:t>
            </a:r>
            <a:r>
              <a:rPr lang="en-US" altLang="zh-CN"/>
              <a:t>epoch</a:t>
            </a:r>
            <a:r>
              <a:rPr lang="zh-CN" altLang="en-US"/>
              <a:t>和要处理的事务发送给</a:t>
            </a:r>
            <a:r>
              <a:rPr lang="en-US" altLang="zh-CN"/>
              <a:t>Quorum</a:t>
            </a:r>
            <a:r>
              <a:rPr lang="zh-CN" altLang="en-US"/>
              <a:t>中的所有</a:t>
            </a:r>
            <a:r>
              <a:rPr lang="en-US" altLang="zh-CN"/>
              <a:t>Follower</a:t>
            </a:r>
          </a:p>
          <a:p>
            <a:pPr lvl="1"/>
            <a:endParaRPr lang="en-US" altLang="zh-CN"/>
          </a:p>
          <a:p>
            <a:pPr lvl="1"/>
            <a:r>
              <a:rPr lang="en-US" altLang="zh-CN"/>
              <a:t>Follower</a:t>
            </a:r>
            <a:r>
              <a:rPr lang="zh-CN" altLang="en-US"/>
              <a:t>接收到新的</a:t>
            </a:r>
            <a:r>
              <a:rPr lang="en-US" altLang="zh-CN"/>
              <a:t>epoch</a:t>
            </a:r>
            <a:r>
              <a:rPr lang="zh-CN" altLang="en-US"/>
              <a:t>和事务，发现事务的</a:t>
            </a:r>
            <a:r>
              <a:rPr lang="en-US" altLang="zh-CN"/>
              <a:t>epoch</a:t>
            </a:r>
            <a:r>
              <a:rPr lang="zh-CN" altLang="en-US"/>
              <a:t>和当前的不同， 则无法进行同步， 如果相同，则接收这个事务，并反馈给</a:t>
            </a:r>
            <a:r>
              <a:rPr lang="en-US" altLang="zh-CN"/>
              <a:t>Leader</a:t>
            </a:r>
            <a:r>
              <a:rPr lang="zh-CN" altLang="en-US"/>
              <a:t>已经处理了所有的事务</a:t>
            </a:r>
          </a:p>
          <a:p>
            <a:pPr lvl="1"/>
            <a:endParaRPr lang="zh-CN" altLang="en-US"/>
          </a:p>
          <a:p>
            <a:pPr lvl="1"/>
            <a:r>
              <a:rPr lang="en-US" altLang="zh-CN"/>
              <a:t>Leader</a:t>
            </a:r>
            <a:r>
              <a:rPr lang="zh-CN" altLang="en-US"/>
              <a:t>接收到过半的</a:t>
            </a:r>
            <a:r>
              <a:rPr lang="en-US" altLang="zh-CN"/>
              <a:t>Follower</a:t>
            </a:r>
            <a:r>
              <a:rPr lang="zh-CN" altLang="en-US"/>
              <a:t>的反馈后， 则向所有的</a:t>
            </a:r>
            <a:r>
              <a:rPr lang="en-US" altLang="zh-CN"/>
              <a:t>Follower</a:t>
            </a:r>
            <a:r>
              <a:rPr lang="zh-CN" altLang="en-US"/>
              <a:t>发送</a:t>
            </a:r>
            <a:r>
              <a:rPr lang="en-US" altLang="zh-CN"/>
              <a:t>commit</a:t>
            </a:r>
          </a:p>
          <a:p>
            <a:pPr lvl="1"/>
            <a:endParaRPr lang="en-US" altLang="zh-CN"/>
          </a:p>
          <a:p>
            <a:pPr lvl="1"/>
            <a:r>
              <a:rPr lang="en-US" altLang="zh-CN"/>
              <a:t>Follower</a:t>
            </a:r>
            <a:r>
              <a:rPr lang="zh-CN" altLang="en-US"/>
              <a:t>收到</a:t>
            </a:r>
            <a:r>
              <a:rPr lang="en-US" altLang="zh-CN"/>
              <a:t>Leader</a:t>
            </a:r>
            <a:r>
              <a:rPr lang="zh-CN" altLang="en-US"/>
              <a:t>的</a:t>
            </a:r>
            <a:r>
              <a:rPr lang="en-US" altLang="zh-CN"/>
              <a:t>commit</a:t>
            </a:r>
            <a:r>
              <a:rPr lang="zh-CN" altLang="en-US"/>
              <a:t>消息后， 就依次提交所有的事务</a:t>
            </a:r>
          </a:p>
          <a:p>
            <a:pPr lvl="1"/>
            <a:endParaRPr lang="en-US" altLang="zh-CN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2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 - 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算法描述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/>
              <a:t>阶段三：广播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Leader</a:t>
            </a:r>
            <a:r>
              <a:rPr lang="zh-CN" altLang="en-US"/>
              <a:t>接收到客户端的请求后，会生成相应的事务</a:t>
            </a:r>
            <a:r>
              <a:rPr lang="en-US" altLang="zh-CN"/>
              <a:t>proposal</a:t>
            </a:r>
            <a:r>
              <a:rPr lang="zh-CN" altLang="en-US"/>
              <a:t>，并根据</a:t>
            </a:r>
            <a:r>
              <a:rPr lang="en-US" altLang="zh-CN"/>
              <a:t>ZXID</a:t>
            </a:r>
            <a:r>
              <a:rPr lang="zh-CN" altLang="en-US"/>
              <a:t>的顺序向</a:t>
            </a:r>
            <a:r>
              <a:rPr lang="en-US" altLang="zh-CN"/>
              <a:t>Follower</a:t>
            </a:r>
            <a:r>
              <a:rPr lang="zh-CN" altLang="en-US"/>
              <a:t>发送提案</a:t>
            </a:r>
          </a:p>
          <a:p>
            <a:pPr lvl="1"/>
            <a:endParaRPr lang="zh-CN" altLang="en-US"/>
          </a:p>
          <a:p>
            <a:pPr lvl="1"/>
            <a:r>
              <a:rPr lang="en-US" altLang="zh-CN"/>
              <a:t>Follower</a:t>
            </a:r>
            <a:r>
              <a:rPr lang="zh-CN" altLang="en-US"/>
              <a:t>接收到</a:t>
            </a:r>
            <a:r>
              <a:rPr lang="en-US" altLang="zh-CN"/>
              <a:t>proposal</a:t>
            </a:r>
            <a:r>
              <a:rPr lang="zh-CN" altLang="en-US"/>
              <a:t>，并向</a:t>
            </a:r>
            <a:r>
              <a:rPr lang="en-US" altLang="zh-CN"/>
              <a:t>Leader</a:t>
            </a:r>
            <a:r>
              <a:rPr lang="zh-CN" altLang="en-US"/>
              <a:t>反馈</a:t>
            </a:r>
          </a:p>
          <a:p>
            <a:pPr lvl="1"/>
            <a:endParaRPr lang="zh-CN" altLang="en-US"/>
          </a:p>
          <a:p>
            <a:pPr lvl="1"/>
            <a:r>
              <a:rPr lang="en-US" altLang="zh-CN"/>
              <a:t>Leader</a:t>
            </a:r>
            <a:r>
              <a:rPr lang="zh-CN" altLang="en-US"/>
              <a:t>接收到过半的</a:t>
            </a:r>
            <a:r>
              <a:rPr lang="en-US" altLang="zh-CN"/>
              <a:t>Ack</a:t>
            </a:r>
            <a:r>
              <a:rPr lang="zh-CN" altLang="en-US"/>
              <a:t>， 就会发送</a:t>
            </a:r>
            <a:r>
              <a:rPr lang="en-US" altLang="zh-CN"/>
              <a:t>commit</a:t>
            </a:r>
            <a:r>
              <a:rPr lang="zh-CN" altLang="en-US"/>
              <a:t>请求</a:t>
            </a:r>
          </a:p>
          <a:p>
            <a:pPr lvl="1"/>
            <a:endParaRPr lang="zh-CN" altLang="en-US"/>
          </a:p>
          <a:p>
            <a:pPr lvl="1"/>
            <a:r>
              <a:rPr lang="en-US" altLang="zh-CN"/>
              <a:t>Follower</a:t>
            </a:r>
            <a:r>
              <a:rPr lang="zh-CN" altLang="en-US"/>
              <a:t>收到</a:t>
            </a:r>
            <a:r>
              <a:rPr lang="en-US" altLang="zh-CN"/>
              <a:t>commit</a:t>
            </a:r>
            <a:r>
              <a:rPr lang="zh-CN" altLang="en-US"/>
              <a:t>请求，就提交事务</a:t>
            </a:r>
          </a:p>
          <a:p>
            <a:pPr lvl="1"/>
            <a:endParaRPr lang="en-US" altLang="zh-CN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760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</a:t>
            </a:r>
            <a:r>
              <a:rPr lang="zh-CN" altLang="en-US"/>
              <a:t>（</a:t>
            </a:r>
            <a:r>
              <a:rPr lang="en-US" altLang="zh-CN"/>
              <a:t>Zookeeper Atomic Broadcast</a:t>
            </a:r>
            <a:r>
              <a:rPr lang="zh-CN" altLang="en-US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r>
              <a:rPr lang="zh-CN" altLang="en-US"/>
              <a:t>运行状态</a:t>
            </a:r>
            <a:endParaRPr lang="en-US" altLang="zh-CN"/>
          </a:p>
          <a:p>
            <a:pPr lvl="1"/>
            <a:r>
              <a:rPr lang="en-US" altLang="zh-CN"/>
              <a:t>LOOKING</a:t>
            </a:r>
            <a:r>
              <a:rPr lang="zh-CN" altLang="en-US"/>
              <a:t>状态 ： </a:t>
            </a:r>
            <a:r>
              <a:rPr lang="en-US" altLang="zh-CN"/>
              <a:t>leader</a:t>
            </a:r>
            <a:r>
              <a:rPr lang="zh-CN" altLang="en-US"/>
              <a:t>选举阶段</a:t>
            </a:r>
          </a:p>
          <a:p>
            <a:pPr lvl="1"/>
            <a:r>
              <a:rPr lang="en-US" altLang="zh-CN"/>
              <a:t>FOLLOWING</a:t>
            </a:r>
            <a:r>
              <a:rPr lang="zh-CN" altLang="en-US"/>
              <a:t>状态 ： </a:t>
            </a:r>
            <a:r>
              <a:rPr lang="en-US" altLang="zh-CN"/>
              <a:t>follower</a:t>
            </a:r>
            <a:r>
              <a:rPr lang="zh-CN" altLang="en-US"/>
              <a:t>服务器和</a:t>
            </a:r>
            <a:r>
              <a:rPr lang="en-US" altLang="zh-CN"/>
              <a:t>leader</a:t>
            </a:r>
            <a:r>
              <a:rPr lang="zh-CN" altLang="en-US"/>
              <a:t>保持同步状态</a:t>
            </a:r>
          </a:p>
          <a:p>
            <a:pPr lvl="1"/>
            <a:r>
              <a:rPr lang="en-US" altLang="zh-CN"/>
              <a:t>LEADING</a:t>
            </a:r>
            <a:r>
              <a:rPr lang="zh-CN" altLang="en-US"/>
              <a:t>状态 ： </a:t>
            </a:r>
            <a:r>
              <a:rPr lang="en-US" altLang="zh-CN"/>
              <a:t>leader</a:t>
            </a:r>
            <a:r>
              <a:rPr lang="zh-CN" altLang="en-US"/>
              <a:t>服务作为主进程领导状态</a:t>
            </a:r>
            <a:endParaRPr lang="en-US" altLang="zh-CN"/>
          </a:p>
          <a:p>
            <a:pPr lvl="1"/>
            <a:endParaRPr lang="zh-CN" altLang="en-US"/>
          </a:p>
          <a:p>
            <a:r>
              <a:rPr lang="zh-CN" altLang="en-US"/>
              <a:t>与</a:t>
            </a:r>
            <a:r>
              <a:rPr lang="en-US" altLang="zh-CN"/>
              <a:t>Paxos</a:t>
            </a:r>
            <a:r>
              <a:rPr lang="zh-CN" altLang="en-US"/>
              <a:t>区别</a:t>
            </a:r>
          </a:p>
          <a:p>
            <a:pPr lvl="1"/>
            <a:r>
              <a:rPr lang="en-US" altLang="zh-CN"/>
              <a:t>ZAB</a:t>
            </a:r>
            <a:r>
              <a:rPr lang="zh-CN" altLang="en-US"/>
              <a:t>算法增加了同步阶段</a:t>
            </a:r>
          </a:p>
          <a:p>
            <a:pPr lvl="1"/>
            <a:r>
              <a:rPr lang="zh-CN" altLang="en-US"/>
              <a:t>两者设计的目标不同</a:t>
            </a:r>
          </a:p>
          <a:p>
            <a:pPr lvl="2"/>
            <a:r>
              <a:rPr lang="en-US" altLang="zh-CN"/>
              <a:t>Paxos </a:t>
            </a:r>
            <a:r>
              <a:rPr lang="zh-CN" altLang="en-US"/>
              <a:t>： 构建分布式一致性状态机系统</a:t>
            </a:r>
          </a:p>
          <a:p>
            <a:pPr lvl="2"/>
            <a:r>
              <a:rPr lang="en-US" altLang="zh-CN"/>
              <a:t>ZAB </a:t>
            </a:r>
            <a:r>
              <a:rPr lang="zh-CN" altLang="en-US"/>
              <a:t>： 构建高可用性分布式数据主备系统</a:t>
            </a:r>
            <a:endParaRPr lang="en-US" altLang="zh-CN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79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</a:t>
            </a:r>
            <a:r>
              <a:rPr lang="zh-CN" altLang="en-US"/>
              <a:t>（</a:t>
            </a:r>
            <a:r>
              <a:rPr lang="en-US" altLang="zh-CN"/>
              <a:t>Zookeeper Atomic Broadcast</a:t>
            </a:r>
            <a:r>
              <a:rPr lang="zh-CN" altLang="en-US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r>
              <a:rPr lang="zh-CN" altLang="en-US"/>
              <a:t>特点</a:t>
            </a:r>
            <a:endParaRPr lang="en-US" altLang="zh-CN"/>
          </a:p>
          <a:p>
            <a:pPr lvl="1"/>
            <a:r>
              <a:rPr lang="zh-CN" altLang="en-US"/>
              <a:t>基于</a:t>
            </a:r>
            <a:r>
              <a:rPr lang="en-US" altLang="zh-CN"/>
              <a:t>ZAB</a:t>
            </a:r>
            <a:r>
              <a:rPr lang="zh-CN" altLang="en-US"/>
              <a:t>协议算法的实现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简单的数据模型 ： 树形结构， </a:t>
            </a:r>
            <a:r>
              <a:rPr lang="en-US" altLang="zh-CN"/>
              <a:t>ZNode</a:t>
            </a:r>
            <a:r>
              <a:rPr lang="zh-CN" altLang="en-US"/>
              <a:t>节点，全量数据在内存中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可构建集群 ： 通过</a:t>
            </a:r>
            <a:r>
              <a:rPr lang="en-US" altLang="zh-CN"/>
              <a:t>TCP</a:t>
            </a:r>
            <a:r>
              <a:rPr lang="zh-CN" altLang="en-US"/>
              <a:t>连接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顺序访问 ： 每个请求，</a:t>
            </a:r>
            <a:r>
              <a:rPr lang="en-US" altLang="zh-CN"/>
              <a:t>zookeeper</a:t>
            </a:r>
            <a:r>
              <a:rPr lang="zh-CN" altLang="en-US"/>
              <a:t>都会分配一个唯一递增编号，反应了事务的先后顺序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高性能 ： 数据在内存中， 对于处理非事务请求，性能高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938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ZAB</a:t>
            </a:r>
            <a:r>
              <a:rPr lang="zh-CN" altLang="en-US"/>
              <a:t>（</a:t>
            </a:r>
            <a:r>
              <a:rPr lang="en-US" altLang="zh-CN"/>
              <a:t>Zookeeper Atomic Broadcast</a:t>
            </a:r>
            <a:r>
              <a:rPr lang="zh-CN" altLang="en-US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4412420" cy="4399384"/>
          </a:xfrm>
        </p:spPr>
        <p:txBody>
          <a:bodyPr rtlCol="0">
            <a:normAutofit/>
          </a:bodyPr>
          <a:lstStyle/>
          <a:p>
            <a:r>
              <a:rPr lang="zh-CN" altLang="en-US"/>
              <a:t>应用场景</a:t>
            </a:r>
            <a:endParaRPr lang="en-US" altLang="zh-CN"/>
          </a:p>
          <a:p>
            <a:pPr lvl="1"/>
            <a:r>
              <a:rPr lang="zh-CN" altLang="en-US"/>
              <a:t>数据的发布和订阅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负载均衡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命名服务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分布式协调和通知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集群管理</a:t>
            </a:r>
          </a:p>
          <a:p>
            <a:pPr lvl="1"/>
            <a:endParaRPr lang="zh-CN" altLang="en-US"/>
          </a:p>
          <a:p>
            <a:pPr lvl="1"/>
            <a:r>
              <a:rPr lang="en-US" altLang="zh-CN"/>
              <a:t>Master</a:t>
            </a:r>
            <a:r>
              <a:rPr lang="zh-CN" altLang="en-US"/>
              <a:t>选举</a:t>
            </a:r>
          </a:p>
        </p:txBody>
      </p:sp>
      <p:sp>
        <p:nvSpPr>
          <p:cNvPr id="4" name="内容占位符 13"/>
          <p:cNvSpPr txBox="1">
            <a:spLocks/>
          </p:cNvSpPr>
          <p:nvPr/>
        </p:nvSpPr>
        <p:spPr>
          <a:xfrm>
            <a:off x="5950396" y="1772816"/>
            <a:ext cx="4412420" cy="4399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  <a:p>
            <a:pPr lvl="1"/>
            <a:r>
              <a:rPr lang="zh-CN" altLang="en-US"/>
              <a:t>分布式锁</a:t>
            </a:r>
          </a:p>
          <a:p>
            <a:pPr lvl="1"/>
            <a:endParaRPr lang="en-US" altLang="zh-CN"/>
          </a:p>
          <a:p>
            <a:pPr lvl="1"/>
            <a:r>
              <a:rPr lang="zh-CN" altLang="en-US"/>
              <a:t>分布式队列</a:t>
            </a:r>
          </a:p>
          <a:p>
            <a:pPr lvl="1"/>
            <a:endParaRPr lang="en-US" altLang="zh-CN"/>
          </a:p>
          <a:p>
            <a:pPr lvl="1"/>
            <a:r>
              <a:rPr lang="en-US" altLang="zh-CN"/>
              <a:t>Hadoop</a:t>
            </a:r>
          </a:p>
          <a:p>
            <a:pPr lvl="1"/>
            <a:endParaRPr lang="en-US" altLang="zh-CN"/>
          </a:p>
          <a:p>
            <a:pPr lvl="1"/>
            <a:r>
              <a:rPr lang="en-US" altLang="zh-CN"/>
              <a:t>HBase</a:t>
            </a:r>
          </a:p>
          <a:p>
            <a:pPr lvl="1"/>
            <a:endParaRPr lang="en-US" altLang="zh-CN"/>
          </a:p>
          <a:p>
            <a:pPr lvl="1"/>
            <a:r>
              <a:rPr lang="en-US" altLang="zh-CN"/>
              <a:t>Kafka</a:t>
            </a:r>
          </a:p>
        </p:txBody>
      </p:sp>
    </p:spTree>
    <p:extLst>
      <p:ext uri="{BB962C8B-B14F-4D97-AF65-F5344CB8AC3E}">
        <p14:creationId xmlns:p14="http://schemas.microsoft.com/office/powerpoint/2010/main" val="34250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其他分布式一致性协议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/>
              <a:t>Raft</a:t>
            </a:r>
            <a:r>
              <a:rPr lang="zh-CN" altLang="en-US"/>
              <a:t>协议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en-US" altLang="zh-CN"/>
              <a:t>Gossip</a:t>
            </a:r>
            <a:r>
              <a:rPr lang="zh-CN" altLang="en-US"/>
              <a:t>协议</a:t>
            </a:r>
            <a:endParaRPr lang="en-US" altLang="zh-CN"/>
          </a:p>
          <a:p>
            <a:pPr lvl="1"/>
            <a:endParaRPr lang="en-US" altLang="zh-CN"/>
          </a:p>
          <a:p>
            <a:pPr rt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302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分布式系统的定义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6234" y="1772816"/>
            <a:ext cx="9144000" cy="4399384"/>
          </a:xfrm>
        </p:spPr>
        <p:txBody>
          <a:bodyPr rtlCol="0"/>
          <a:lstStyle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分布式</a:t>
            </a:r>
            <a:r>
              <a:rPr lang="zh-CN" altLang="en-US" dirty="0"/>
              <a:t>系统是一个硬件或软件组件分布在不同的网络计算机上，彼此之间仅仅通过消息传递进行通信和协调的系统。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2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26260" y="2924944"/>
            <a:ext cx="2376264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6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  谢</a:t>
            </a:r>
          </a:p>
        </p:txBody>
      </p:sp>
    </p:spTree>
    <p:extLst>
      <p:ext uri="{BB962C8B-B14F-4D97-AF65-F5344CB8AC3E}">
        <p14:creationId xmlns:p14="http://schemas.microsoft.com/office/powerpoint/2010/main" val="369032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分布式系统的特点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6234" y="1772816"/>
            <a:ext cx="9144000" cy="4399384"/>
          </a:xfrm>
        </p:spPr>
        <p:txBody>
          <a:bodyPr rtlCol="0"/>
          <a:lstStyle/>
          <a:p>
            <a:r>
              <a:rPr lang="zh-CN" altLang="en-US" dirty="0"/>
              <a:t>分布性：机器分布情况随时变动</a:t>
            </a:r>
          </a:p>
          <a:p>
            <a:r>
              <a:rPr lang="zh-CN" altLang="en-US" dirty="0"/>
              <a:t>对等性：没有主从之分，任意节点都提供服务处理外部请求</a:t>
            </a:r>
          </a:p>
          <a:p>
            <a:r>
              <a:rPr lang="zh-CN" altLang="en-US" dirty="0"/>
              <a:t>并发性：资源共享 </a:t>
            </a:r>
            <a:r>
              <a:rPr lang="en-US" altLang="zh-CN" dirty="0"/>
              <a:t>- </a:t>
            </a:r>
            <a:r>
              <a:rPr lang="zh-CN" altLang="en-US" dirty="0"/>
              <a:t>高效的协调分布式并发操作是最大的挑战之一</a:t>
            </a:r>
            <a:endParaRPr lang="en-US" altLang="zh-CN" dirty="0"/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缺乏全局时钟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/>
              <a:t>故障总是会发生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179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分布式环境的问题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通信异常</a:t>
            </a:r>
            <a:endParaRPr lang="en-US" altLang="zh-CN" dirty="0"/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消息丢失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消息延迟</a:t>
            </a: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网络分区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脑裂</a:t>
            </a: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超时：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/>
              <a:t>请求超时</a:t>
            </a:r>
            <a:endParaRPr lang="en-US" altLang="zh-CN" dirty="0"/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响应超时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/>
              <a:t>节点故障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61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从</a:t>
            </a:r>
            <a:r>
              <a:rPr lang="en-US" altLang="zh-CN" dirty="0"/>
              <a:t>ACID</a:t>
            </a:r>
            <a:r>
              <a:rPr lang="zh-CN" altLang="en-US" dirty="0"/>
              <a:t>到</a:t>
            </a:r>
            <a:r>
              <a:rPr lang="en-US" altLang="zh-CN" dirty="0"/>
              <a:t>CAP/BASE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ACID</a:t>
            </a:r>
          </a:p>
          <a:p>
            <a:pPr lvl="1"/>
            <a:r>
              <a:rPr lang="zh-CN" altLang="en-US" dirty="0"/>
              <a:t>原子性（</a:t>
            </a:r>
            <a:r>
              <a:rPr lang="en-US" altLang="zh-CN" dirty="0"/>
              <a:t>Atomicity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一致性（</a:t>
            </a:r>
            <a:r>
              <a:rPr lang="en-US" altLang="zh-CN" dirty="0"/>
              <a:t>Consistency</a:t>
            </a:r>
            <a:r>
              <a:rPr lang="zh-CN" altLang="en-US" dirty="0"/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隔离性（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Isolation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r>
              <a:rPr lang="zh-CN" altLang="en-US" dirty="0"/>
              <a:t>未授权读（</a:t>
            </a:r>
            <a:r>
              <a:rPr lang="en-US" altLang="zh-CN" dirty="0"/>
              <a:t>Read Uncommitted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已授权读（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Read Committed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r>
              <a:rPr lang="zh-CN" altLang="en-US" dirty="0"/>
              <a:t>可重复读（</a:t>
            </a:r>
            <a:r>
              <a:rPr lang="en-US" altLang="zh-CN" dirty="0"/>
              <a:t>Repeatable Read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串行化（</a:t>
            </a:r>
            <a:r>
              <a:rPr lang="en-US" altLang="zh-CN" dirty="0"/>
              <a:t>Serializable</a:t>
            </a:r>
            <a:r>
              <a:rPr lang="zh-CN" altLang="en-US" dirty="0"/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/>
              <a:t>持久性（</a:t>
            </a:r>
            <a:r>
              <a:rPr lang="en-US" altLang="zh-CN" dirty="0"/>
              <a:t>Durability</a:t>
            </a:r>
            <a:r>
              <a:rPr lang="zh-CN" altLang="en-US" dirty="0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9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从</a:t>
            </a:r>
            <a:r>
              <a:rPr lang="en-US" altLang="zh-CN" dirty="0"/>
              <a:t>ACID</a:t>
            </a:r>
            <a:r>
              <a:rPr lang="zh-CN" altLang="en-US" dirty="0"/>
              <a:t>到</a:t>
            </a:r>
            <a:r>
              <a:rPr lang="en-US" altLang="zh-CN" dirty="0"/>
              <a:t>CAP/BASE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04827587"/>
              </p:ext>
            </p:extLst>
          </p:nvPr>
        </p:nvGraphicFramePr>
        <p:xfrm>
          <a:off x="1845940" y="1905000"/>
          <a:ext cx="8820476" cy="257175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7990">
                  <a:extLst>
                    <a:ext uri="{9D8B030D-6E8A-4147-A177-3AD203B41FA5}">
                      <a16:colId xmlns:a16="http://schemas.microsoft.com/office/drawing/2014/main" val="3707325851"/>
                    </a:ext>
                  </a:extLst>
                </a:gridCol>
                <a:gridCol w="2205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5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隔离级别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脏读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不可重复读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幻读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未授权读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已授权读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可重复读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存在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串行化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不存在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5799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从</a:t>
            </a:r>
            <a:r>
              <a:rPr lang="en-US" altLang="zh-CN" dirty="0"/>
              <a:t>ACID</a:t>
            </a:r>
            <a:r>
              <a:rPr lang="zh-CN" altLang="en-US" dirty="0"/>
              <a:t>到</a:t>
            </a:r>
            <a:r>
              <a:rPr lang="en-US" altLang="zh-CN" dirty="0"/>
              <a:t>CAP/BASE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n-US" altLang="zh-CN" dirty="0"/>
              <a:t>CAP</a:t>
            </a:r>
            <a:r>
              <a:rPr lang="zh-CN" altLang="en-US" dirty="0"/>
              <a:t>定理</a:t>
            </a:r>
            <a:endParaRPr lang="en-US" altLang="zh-CN" dirty="0"/>
          </a:p>
          <a:p>
            <a:pPr lvl="1"/>
            <a:r>
              <a:rPr lang="zh-CN" altLang="en-US" dirty="0"/>
              <a:t>一个分布式系统不可能同时</a:t>
            </a:r>
            <a:r>
              <a:rPr lang="zh-CN" altLang="en-US"/>
              <a:t>满足一致性</a:t>
            </a:r>
            <a:r>
              <a:rPr lang="en-US" altLang="zh-CN"/>
              <a:t>(Consistency)</a:t>
            </a:r>
            <a:r>
              <a:rPr lang="zh-CN" altLang="en-US"/>
              <a:t>， 可用性</a:t>
            </a:r>
            <a:r>
              <a:rPr lang="en-US" altLang="zh-CN"/>
              <a:t>(Availability)</a:t>
            </a:r>
            <a:r>
              <a:rPr lang="zh-CN" altLang="en-US"/>
              <a:t>，分区容错性</a:t>
            </a:r>
            <a:r>
              <a:rPr lang="en-US" altLang="zh-CN"/>
              <a:t>(Partition tolerance)</a:t>
            </a:r>
            <a:endParaRPr lang="en-US" altLang="zh-CN" dirty="0"/>
          </a:p>
          <a:p>
            <a:pPr marL="274320" lvl="1" indent="0">
              <a:buNone/>
            </a:pPr>
            <a:endParaRPr lang="en-US" altLang="zh-CN" dirty="0"/>
          </a:p>
          <a:p>
            <a:r>
              <a:rPr lang="en-US" altLang="zh-CN" dirty="0"/>
              <a:t>BASE</a:t>
            </a:r>
            <a:r>
              <a:rPr lang="zh-CN" altLang="en-US" dirty="0"/>
              <a:t>理论（</a:t>
            </a:r>
            <a:r>
              <a:rPr lang="zh-CN" altLang="en-US" dirty="0">
                <a:solidFill>
                  <a:srgbClr val="FF0000"/>
                </a:solidFill>
              </a:rPr>
              <a:t>权衡一致性和可用性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基本可用性</a:t>
            </a:r>
            <a:endParaRPr lang="en-US" altLang="zh-CN" dirty="0"/>
          </a:p>
          <a:p>
            <a:pPr lvl="2"/>
            <a:r>
              <a:rPr lang="zh-CN" altLang="en-US" dirty="0"/>
              <a:t>响应时间延长</a:t>
            </a:r>
            <a:endParaRPr lang="en-US" altLang="zh-CN" dirty="0"/>
          </a:p>
          <a:p>
            <a:pPr lvl="2"/>
            <a:r>
              <a:rPr lang="zh-CN" altLang="en-US" dirty="0"/>
              <a:t>部分功能损失</a:t>
            </a:r>
          </a:p>
          <a:p>
            <a:pPr lvl="1"/>
            <a:r>
              <a:rPr lang="zh-CN" altLang="en-US" dirty="0"/>
              <a:t>弱状态</a:t>
            </a:r>
          </a:p>
          <a:p>
            <a:pPr lvl="1"/>
            <a:r>
              <a:rPr lang="zh-CN" altLang="en-US" dirty="0"/>
              <a:t>最终一致性</a:t>
            </a:r>
            <a:endParaRPr lang="en-US" altLang="zh-CN" dirty="0"/>
          </a:p>
          <a:p>
            <a:pPr lvl="2"/>
            <a:r>
              <a:rPr lang="zh-CN" altLang="en-US" dirty="0"/>
              <a:t>因果一致性</a:t>
            </a:r>
            <a:endParaRPr lang="en-US" altLang="zh-CN" dirty="0"/>
          </a:p>
          <a:p>
            <a:pPr lvl="2"/>
            <a:r>
              <a:rPr lang="zh-CN" altLang="en-US" dirty="0"/>
              <a:t>读己之所写</a:t>
            </a:r>
            <a:endParaRPr lang="en-US" altLang="zh-CN" dirty="0"/>
          </a:p>
          <a:p>
            <a:pPr lvl="2"/>
            <a:r>
              <a:rPr lang="zh-CN" altLang="en-US" dirty="0"/>
              <a:t>会话一致性</a:t>
            </a:r>
            <a:endParaRPr lang="en-US" altLang="zh-CN" dirty="0"/>
          </a:p>
          <a:p>
            <a:pPr lvl="2"/>
            <a:r>
              <a:rPr lang="zh-CN" altLang="en-US" dirty="0"/>
              <a:t>单调读一致性</a:t>
            </a:r>
            <a:endParaRPr lang="en-US" altLang="zh-CN" dirty="0"/>
          </a:p>
          <a:p>
            <a:pPr lvl="2"/>
            <a:r>
              <a:rPr lang="zh-CN" altLang="en-US" dirty="0"/>
              <a:t>单调写一致性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771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/>
              <a:t>2PC</a:t>
            </a:r>
            <a:r>
              <a:rPr lang="zh-CN" altLang="en-US"/>
              <a:t>（</a:t>
            </a:r>
            <a:r>
              <a:rPr lang="en-US" altLang="zh-CN"/>
              <a:t>Two-Phase Commit</a:t>
            </a:r>
            <a:r>
              <a:rPr lang="zh-CN" altLang="en-US"/>
              <a:t>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7976" y="1772816"/>
            <a:ext cx="9144000" cy="4399384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zh-CN" altLang="en-US"/>
              <a:t>角色：协调者、参与者</a:t>
            </a:r>
            <a:endParaRPr lang="en-US" altLang="zh-CN"/>
          </a:p>
          <a:p>
            <a:pPr rtl="0"/>
            <a:r>
              <a:rPr lang="zh-CN" altLang="en-US"/>
              <a:t>第一阶段 </a:t>
            </a:r>
            <a:r>
              <a:rPr lang="en-US" altLang="zh-CN"/>
              <a:t>- </a:t>
            </a:r>
            <a:r>
              <a:rPr lang="zh-CN" altLang="en-US"/>
              <a:t>提交事务阶段</a:t>
            </a:r>
            <a:endParaRPr lang="en-US" altLang="zh-CN"/>
          </a:p>
          <a:p>
            <a:pPr lvl="1"/>
            <a:r>
              <a:rPr lang="zh-CN" altLang="en-US"/>
              <a:t>事务询问：协调者询问参与者，是否可以提交该事务，并等待参与者响应</a:t>
            </a:r>
            <a:endParaRPr lang="en-US" altLang="zh-CN"/>
          </a:p>
          <a:p>
            <a:pPr lvl="1"/>
            <a:r>
              <a:rPr lang="zh-CN" altLang="en-US"/>
              <a:t>执行事务：各参与者执行可提交事务操作， 并记录</a:t>
            </a:r>
            <a:r>
              <a:rPr lang="en-US" altLang="zh-CN"/>
              <a:t>undo</a:t>
            </a:r>
            <a:r>
              <a:rPr lang="zh-CN" altLang="en-US"/>
              <a:t>、</a:t>
            </a:r>
            <a:r>
              <a:rPr lang="en-US" altLang="zh-CN"/>
              <a:t>redo</a:t>
            </a:r>
            <a:r>
              <a:rPr lang="zh-CN" altLang="en-US"/>
              <a:t>日志</a:t>
            </a:r>
            <a:endParaRPr lang="en-US" altLang="zh-CN"/>
          </a:p>
          <a:p>
            <a:pPr lvl="1"/>
            <a:r>
              <a:rPr lang="zh-CN" altLang="en-US"/>
              <a:t>事务询问反馈：参与者向协调者反馈可提交事务的执行结果</a:t>
            </a:r>
            <a:endParaRPr lang="en-US" altLang="zh-CN" dirty="0"/>
          </a:p>
          <a:p>
            <a:r>
              <a:rPr lang="zh-CN" altLang="en-US"/>
              <a:t>第二阶段 </a:t>
            </a:r>
            <a:r>
              <a:rPr lang="en-US" altLang="zh-CN"/>
              <a:t>- </a:t>
            </a:r>
            <a:r>
              <a:rPr lang="zh-CN" altLang="en-US"/>
              <a:t>执行事务阶段</a:t>
            </a:r>
            <a:endParaRPr lang="en-US" altLang="zh-CN" dirty="0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正确提交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/>
              <a:t>协调者向参与者发送</a:t>
            </a:r>
            <a:r>
              <a:rPr lang="en-US" altLang="zh-CN"/>
              <a:t>commit</a:t>
            </a:r>
            <a:r>
              <a:rPr lang="zh-CN" altLang="en-US"/>
              <a:t>事务请求</a:t>
            </a:r>
            <a:endParaRPr lang="en-US" altLang="zh-CN"/>
          </a:p>
          <a:p>
            <a:pPr lvl="2"/>
            <a:r>
              <a:rPr lang="zh-CN" altLang="en-US"/>
              <a:t>参与者执行事务操作，释放资源， 并向协调者反馈结果</a:t>
            </a:r>
            <a:endParaRPr lang="en-US" altLang="zh-CN"/>
          </a:p>
          <a:p>
            <a:pPr lvl="2"/>
            <a:r>
              <a:rPr lang="zh-CN" altLang="en-US"/>
              <a:t>协调者收到所有参与者的</a:t>
            </a:r>
            <a:r>
              <a:rPr lang="en-US" altLang="zh-CN"/>
              <a:t>ack</a:t>
            </a:r>
            <a:r>
              <a:rPr lang="zh-CN" altLang="en-US"/>
              <a:t>，事务执行完成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事务中断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/>
              <a:t>协调者向参与者发送</a:t>
            </a:r>
            <a:r>
              <a:rPr lang="en-US" altLang="zh-CN"/>
              <a:t>rollback</a:t>
            </a:r>
            <a:r>
              <a:rPr lang="zh-CN" altLang="en-US"/>
              <a:t>事务请求</a:t>
            </a:r>
            <a:endParaRPr lang="en-US" altLang="zh-CN"/>
          </a:p>
          <a:p>
            <a:pPr lvl="2"/>
            <a:r>
              <a:rPr lang="zh-CN" altLang="en-US"/>
              <a:t>参与者利用</a:t>
            </a:r>
            <a:r>
              <a:rPr lang="en-US" altLang="zh-CN"/>
              <a:t>undo</a:t>
            </a:r>
            <a:r>
              <a:rPr lang="zh-CN" altLang="en-US"/>
              <a:t>日志经行回滚操作，并向协调者反馈结果</a:t>
            </a:r>
            <a:endParaRPr lang="en-US" altLang="zh-CN"/>
          </a:p>
          <a:p>
            <a:pPr lvl="2"/>
            <a:r>
              <a:rPr lang="zh-CN" altLang="en-US"/>
              <a:t>协调者收到所有参与者的</a:t>
            </a:r>
            <a:r>
              <a:rPr lang="en-US" altLang="zh-CN"/>
              <a:t>ACK</a:t>
            </a:r>
            <a:r>
              <a:rPr lang="zh-CN" altLang="en-US"/>
              <a:t>，事务中断完成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12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5011</TotalTime>
  <Words>2260</Words>
  <Application>Microsoft Office PowerPoint</Application>
  <PresentationFormat>自定义</PresentationFormat>
  <Paragraphs>340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Microsoft YaHei UI</vt:lpstr>
      <vt:lpstr>黑体</vt:lpstr>
      <vt:lpstr>宋体</vt:lpstr>
      <vt:lpstr>Arial</vt:lpstr>
      <vt:lpstr>Calibri</vt:lpstr>
      <vt:lpstr>Consolas</vt:lpstr>
      <vt:lpstr>Corbel</vt:lpstr>
      <vt:lpstr>黑板 16 x 9</vt:lpstr>
      <vt:lpstr>分布式一致性原理</vt:lpstr>
      <vt:lpstr>内容</vt:lpstr>
      <vt:lpstr>分布式系统的定义</vt:lpstr>
      <vt:lpstr>分布式系统的特点</vt:lpstr>
      <vt:lpstr>分布式环境的问题</vt:lpstr>
      <vt:lpstr>从ACID到CAP/BASE</vt:lpstr>
      <vt:lpstr>从ACID到CAP/BASE</vt:lpstr>
      <vt:lpstr>从ACID到CAP/BASE</vt:lpstr>
      <vt:lpstr>2PC（Two-Phase Commit）</vt:lpstr>
      <vt:lpstr>2PC（Two-Phase Commit）</vt:lpstr>
      <vt:lpstr>3PC（Three-Phase Commit）</vt:lpstr>
      <vt:lpstr>3PC（Three-Phase Commit）</vt:lpstr>
      <vt:lpstr>Paxos</vt:lpstr>
      <vt:lpstr>Paxos</vt:lpstr>
      <vt:lpstr>Paxos - 算法详解</vt:lpstr>
      <vt:lpstr>Paxos</vt:lpstr>
      <vt:lpstr>Paxos - 算法描述</vt:lpstr>
      <vt:lpstr>Paxos - 算法描述</vt:lpstr>
      <vt:lpstr>ZAB（Zookeeper Atomic Broadcast）</vt:lpstr>
      <vt:lpstr>ZAB - 运行模式</vt:lpstr>
      <vt:lpstr>ZAB - 运行模式</vt:lpstr>
      <vt:lpstr>ZAB - 运行模式</vt:lpstr>
      <vt:lpstr>ZAB - 算法描述</vt:lpstr>
      <vt:lpstr>ZAB - 算法描述</vt:lpstr>
      <vt:lpstr>ZAB - 算法描述</vt:lpstr>
      <vt:lpstr>ZAB（Zookeeper Atomic Broadcast）</vt:lpstr>
      <vt:lpstr>ZAB（Zookeeper Atomic Broadcast）</vt:lpstr>
      <vt:lpstr>ZAB（Zookeeper Atomic Broadcast）</vt:lpstr>
      <vt:lpstr>其他分布式一致性协议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分布式一致性原理</dc:title>
  <dc:creator>曹峻铭</dc:creator>
  <cp:lastModifiedBy>曹峻铭</cp:lastModifiedBy>
  <cp:revision>118</cp:revision>
  <dcterms:created xsi:type="dcterms:W3CDTF">2017-06-20T14:22:21Z</dcterms:created>
  <dcterms:modified xsi:type="dcterms:W3CDTF">2017-09-25T16:46:29Z</dcterms:modified>
</cp:coreProperties>
</file>